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67" r:id="rId11"/>
  </p:sldIdLst>
  <p:sldSz cx="9144000" cy="6858000" type="screen4x3"/>
  <p:notesSz cx="6858000" cy="9144000"/>
  <p:embeddedFontLst>
    <p:embeddedFont>
      <p:font typeface="Twinkl SemiBold" pitchFamily="2" charset="0"/>
      <p:bold r:id="rId14"/>
    </p:embeddedFont>
    <p:embeddedFont>
      <p:font typeface="Tuffy" panose="020B0603060100000000" pitchFamily="34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pitchFamily="2" charset="0"/>
      <p:regular r:id="rId23"/>
      <p:bold r:id="rId24"/>
    </p:embeddedFont>
    <p:embeddedFont>
      <p:font typeface="Sassoon Infant Rg" panose="02000503030000020003" pitchFamily="50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EB6D77"/>
    <a:srgbClr val="0082CA"/>
    <a:srgbClr val="4DB1E3"/>
    <a:srgbClr val="DE1E5A"/>
    <a:srgbClr val="18A0DB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1B388CC-4EF4-4F82-A550-723452ED62E2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C56A90-FD7F-4598-BFB9-A4498F171F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78BA3A6-0CC5-4E37-AD1C-47CA690A5E7F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4AE558-8D45-4129-9291-6AE24C280F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328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775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0028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1145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2565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8091" y="2599509"/>
            <a:ext cx="2011680" cy="584775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Lesson 4 </a:t>
            </a:r>
            <a:endParaRPr lang="en-GB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 marL="285750" indent="-285750" eaLnBrk="1" hangingPunct="1">
              <a:defRPr/>
            </a:pPr>
            <a:r>
              <a:rPr lang="en-GB" altLang="en-US">
                <a:latin typeface="Twinkl" pitchFamily="2" charset="0"/>
              </a:rPr>
              <a:t>To create a collage in the style of Henri Matisse.</a:t>
            </a:r>
          </a:p>
          <a:p>
            <a:pPr marL="285750" indent="-285750" eaLnBrk="1" hangingPunct="1">
              <a:defRPr/>
            </a:pPr>
            <a:r>
              <a:rPr lang="en-GB" altLang="en-US">
                <a:latin typeface="Twinkl" pitchFamily="2" charset="0"/>
              </a:rPr>
              <a:t>To practise cutting paper and card in different ways.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understand what a collage is.</a:t>
            </a:r>
          </a:p>
          <a:p>
            <a:pPr eaLnBrk="1" hangingPunct="1"/>
            <a:r>
              <a:rPr lang="en-GB" altLang="en-US"/>
              <a:t>I can identify a picture by Henri Matisse.</a:t>
            </a:r>
          </a:p>
          <a:p>
            <a:pPr eaLnBrk="1" hangingPunct="1"/>
            <a:r>
              <a:rPr lang="en-GB" altLang="en-US"/>
              <a:t>I can cut out a range of shapes.</a:t>
            </a:r>
          </a:p>
          <a:p>
            <a:pPr eaLnBrk="1" hangingPunct="1"/>
            <a:r>
              <a:rPr lang="en-GB" altLang="en-US"/>
              <a:t>I can plan a simple collage.</a:t>
            </a:r>
          </a:p>
          <a:p>
            <a:pPr eaLnBrk="1" hangingPunct="1"/>
            <a:r>
              <a:rPr lang="en-GB" altLang="en-US"/>
              <a:t>I can create a collage using different shapes.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 smtClean="0"/>
              <a:t>Henri Matisse</a:t>
            </a:r>
          </a:p>
        </p:txBody>
      </p:sp>
      <p:sp>
        <p:nvSpPr>
          <p:cNvPr id="7" name="Content Placeholder 15"/>
          <p:cNvSpPr>
            <a:spLocks/>
          </p:cNvSpPr>
          <p:nvPr/>
        </p:nvSpPr>
        <p:spPr bwMode="auto">
          <a:xfrm>
            <a:off x="763588" y="2119313"/>
            <a:ext cx="4051300" cy="34782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He was born 1869, in France.</a:t>
            </a:r>
          </a:p>
          <a:p>
            <a:pPr eaLnBrk="1" hangingPunct="1"/>
            <a:r>
              <a:rPr lang="en-GB" altLang="en-US"/>
              <a:t>He was studying law.</a:t>
            </a:r>
          </a:p>
          <a:p>
            <a:pPr eaLnBrk="1" hangingPunct="1"/>
            <a:r>
              <a:rPr lang="en-GB" altLang="en-US"/>
              <a:t>He spent a long time in hospital and started painting.</a:t>
            </a:r>
          </a:p>
          <a:p>
            <a:pPr eaLnBrk="1" hangingPunct="1"/>
            <a:r>
              <a:rPr lang="en-GB" altLang="en-US"/>
              <a:t>He changed from studying law to being an artist.</a:t>
            </a:r>
          </a:p>
          <a:p>
            <a:pPr eaLnBrk="1" hangingPunct="1"/>
            <a:r>
              <a:rPr lang="en-GB" altLang="en-US"/>
              <a:t>At 72 years old, he was in hospital again and started cutting out shapes to use in his art. </a:t>
            </a:r>
          </a:p>
          <a:p>
            <a:pPr eaLnBrk="1" hangingPunct="1"/>
            <a:r>
              <a:rPr lang="en-GB" altLang="en-US"/>
              <a:t>He died 1954, aged 85.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899025" y="1473200"/>
            <a:ext cx="3563938" cy="4014788"/>
            <a:chOff x="4898539" y="1473201"/>
            <a:chExt cx="3564910" cy="4014170"/>
          </a:xfrm>
        </p:grpSpPr>
        <p:sp>
          <p:nvSpPr>
            <p:cNvPr id="10246" name="TextBox 21"/>
            <p:cNvSpPr txBox="1">
              <a:spLocks noChangeArrowheads="1"/>
            </p:cNvSpPr>
            <p:nvPr/>
          </p:nvSpPr>
          <p:spPr bwMode="auto">
            <a:xfrm>
              <a:off x="4898539" y="5389800"/>
              <a:ext cx="3564910" cy="97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500">
                  <a:solidFill>
                    <a:schemeClr val="tx1"/>
                  </a:solidFill>
                  <a:latin typeface="Arial" panose="020B0604020202020204" pitchFamily="34" charset="0"/>
                  <a:ea typeface="Tuffy" pitchFamily="34" charset="0"/>
                  <a:cs typeface="Arial" panose="020B0604020202020204" pitchFamily="34" charset="0"/>
                </a:rPr>
                <a:t>Photo courtesy of Jossifresco (@Wikimedia.org) - granted under creative commons licence – attribution</a:t>
              </a:r>
            </a:p>
          </p:txBody>
        </p:sp>
        <p:pic>
          <p:nvPicPr>
            <p:cNvPr id="10247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2122" y="1473201"/>
              <a:ext cx="3117745" cy="387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5" name="Rectangle 8"/>
          <p:cNvSpPr>
            <a:spLocks noChangeArrowheads="1"/>
          </p:cNvSpPr>
          <p:nvPr/>
        </p:nvSpPr>
        <p:spPr bwMode="auto">
          <a:xfrm>
            <a:off x="681038" y="1473200"/>
            <a:ext cx="4441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picture for more information about Henri Matisse.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 smtClean="0"/>
              <a:t>The Snail</a:t>
            </a:r>
          </a:p>
        </p:txBody>
      </p:sp>
      <p:sp>
        <p:nvSpPr>
          <p:cNvPr id="11267" name="Rectangle: Rounded Corners 5"/>
          <p:cNvSpPr>
            <a:spLocks/>
          </p:cNvSpPr>
          <p:nvPr/>
        </p:nvSpPr>
        <p:spPr bwMode="auto">
          <a:xfrm>
            <a:off x="5253038" y="4972050"/>
            <a:ext cx="3135312" cy="1120775"/>
          </a:xfrm>
          <a:prstGeom prst="roundRect">
            <a:avLst>
              <a:gd name="adj" fmla="val 11606"/>
            </a:avLst>
          </a:prstGeom>
          <a:solidFill>
            <a:srgbClr val="EB6D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Did You Know?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Gouache is thin watery paint which is transparent.</a:t>
            </a:r>
          </a:p>
        </p:txBody>
      </p:sp>
      <p:sp>
        <p:nvSpPr>
          <p:cNvPr id="7" name="Content Placeholder 15"/>
          <p:cNvSpPr>
            <a:spLocks/>
          </p:cNvSpPr>
          <p:nvPr/>
        </p:nvSpPr>
        <p:spPr bwMode="auto">
          <a:xfrm>
            <a:off x="763588" y="1843088"/>
            <a:ext cx="4043362" cy="12446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Matisse created this in 1954.</a:t>
            </a:r>
          </a:p>
          <a:p>
            <a:pPr eaLnBrk="1" hangingPunct="1"/>
            <a:r>
              <a:rPr lang="en-GB" altLang="en-US"/>
              <a:t>He cut and tore paper into pieces and then used gouache to stick them together.</a:t>
            </a:r>
          </a:p>
        </p:txBody>
      </p:sp>
      <p:sp>
        <p:nvSpPr>
          <p:cNvPr id="11269" name="Rectangle 1"/>
          <p:cNvSpPr>
            <a:spLocks noChangeArrowheads="1"/>
          </p:cNvSpPr>
          <p:nvPr/>
        </p:nvSpPr>
        <p:spPr bwMode="auto">
          <a:xfrm>
            <a:off x="681038" y="1473200"/>
            <a:ext cx="445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picture for more information.</a:t>
            </a:r>
          </a:p>
        </p:txBody>
      </p:sp>
      <p:sp>
        <p:nvSpPr>
          <p:cNvPr id="10" name="Content Placeholder 15"/>
          <p:cNvSpPr>
            <a:spLocks/>
          </p:cNvSpPr>
          <p:nvPr/>
        </p:nvSpPr>
        <p:spPr bwMode="auto">
          <a:xfrm>
            <a:off x="763588" y="4016375"/>
            <a:ext cx="4376737" cy="12446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Why do you think it is called </a:t>
            </a:r>
            <a:br>
              <a:rPr lang="en-GB" altLang="en-US"/>
            </a:br>
            <a:r>
              <a:rPr lang="en-GB" altLang="en-US"/>
              <a:t>‘The Snail’?</a:t>
            </a:r>
          </a:p>
          <a:p>
            <a:pPr eaLnBrk="1" hangingPunct="1"/>
            <a:r>
              <a:rPr lang="en-GB" altLang="en-US"/>
              <a:t>What do you think of this picture?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357813" y="1473200"/>
            <a:ext cx="3030537" cy="3208338"/>
            <a:chOff x="5358520" y="1473201"/>
            <a:chExt cx="3029830" cy="3207856"/>
          </a:xfrm>
        </p:grpSpPr>
        <p:sp>
          <p:nvSpPr>
            <p:cNvPr id="11273" name="TextBox 21"/>
            <p:cNvSpPr txBox="1">
              <a:spLocks noChangeArrowheads="1"/>
            </p:cNvSpPr>
            <p:nvPr/>
          </p:nvSpPr>
          <p:spPr bwMode="auto">
            <a:xfrm>
              <a:off x="5358520" y="4537705"/>
              <a:ext cx="3029830" cy="143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500">
                  <a:solidFill>
                    <a:schemeClr val="tx1"/>
                  </a:solidFill>
                  <a:latin typeface="Arial" panose="020B0604020202020204" pitchFamily="34" charset="0"/>
                  <a:ea typeface="Tuffy" pitchFamily="34" charset="0"/>
                  <a:cs typeface="Arial" panose="020B0604020202020204" pitchFamily="34" charset="0"/>
                </a:rPr>
                <a:t>Photo courtesy of Jossifresco (@Wikimedia.org) - granted under creative commons licence – attribution</a:t>
              </a:r>
            </a:p>
          </p:txBody>
        </p:sp>
        <p:pic>
          <p:nvPicPr>
            <p:cNvPr id="1127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8520" y="1473201"/>
              <a:ext cx="3029830" cy="3065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: Rounded Corners 12"/>
          <p:cNvSpPr>
            <a:spLocks/>
          </p:cNvSpPr>
          <p:nvPr/>
        </p:nvSpPr>
        <p:spPr bwMode="auto">
          <a:xfrm>
            <a:off x="755650" y="3421063"/>
            <a:ext cx="1384300" cy="544512"/>
          </a:xfrm>
          <a:prstGeom prst="roundRect">
            <a:avLst>
              <a:gd name="adj" fmla="val 16370"/>
            </a:avLst>
          </a:prstGeom>
          <a:solidFill>
            <a:srgbClr val="EB6D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Discuss it!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 uiExpand="1" build="p"/>
      <p:bldP spid="10" grpId="0" uiExpand="1" build="p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La Gerbe</a:t>
            </a:r>
          </a:p>
        </p:txBody>
      </p:sp>
      <p:sp>
        <p:nvSpPr>
          <p:cNvPr id="3" name="Content Placeholder 15"/>
          <p:cNvSpPr>
            <a:spLocks/>
          </p:cNvSpPr>
          <p:nvPr/>
        </p:nvSpPr>
        <p:spPr bwMode="auto">
          <a:xfrm>
            <a:off x="763588" y="2066925"/>
            <a:ext cx="2784475" cy="1884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What do you think of this picture?</a:t>
            </a:r>
          </a:p>
          <a:p>
            <a:pPr eaLnBrk="1" hangingPunct="1"/>
            <a:r>
              <a:rPr lang="en-GB" altLang="en-US"/>
              <a:t>How many colours can you see?</a:t>
            </a:r>
          </a:p>
          <a:p>
            <a:pPr eaLnBrk="1" hangingPunct="1"/>
            <a:r>
              <a:rPr lang="en-GB" altLang="en-US"/>
              <a:t>Does it remind you of anything?</a:t>
            </a:r>
          </a:p>
        </p:txBody>
      </p:sp>
      <p:sp>
        <p:nvSpPr>
          <p:cNvPr id="4" name="Rectangle: Rounded Corners 3"/>
          <p:cNvSpPr>
            <a:spLocks/>
          </p:cNvSpPr>
          <p:nvPr/>
        </p:nvSpPr>
        <p:spPr bwMode="auto">
          <a:xfrm>
            <a:off x="755650" y="1473200"/>
            <a:ext cx="1384300" cy="542925"/>
          </a:xfrm>
          <a:prstGeom prst="roundRect">
            <a:avLst>
              <a:gd name="adj" fmla="val 16370"/>
            </a:avLst>
          </a:prstGeom>
          <a:solidFill>
            <a:srgbClr val="EB6D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Discuss it!</a:t>
            </a:r>
          </a:p>
        </p:txBody>
      </p:sp>
      <p:grpSp>
        <p:nvGrpSpPr>
          <p:cNvPr id="12293" name="Group 8"/>
          <p:cNvGrpSpPr>
            <a:grpSpLocks/>
          </p:cNvGrpSpPr>
          <p:nvPr/>
        </p:nvGrpSpPr>
        <p:grpSpPr bwMode="auto">
          <a:xfrm>
            <a:off x="3929063" y="1473200"/>
            <a:ext cx="4459287" cy="3487738"/>
            <a:chOff x="3928772" y="1473201"/>
            <a:chExt cx="4459578" cy="3488037"/>
          </a:xfrm>
        </p:grpSpPr>
        <p:pic>
          <p:nvPicPr>
            <p:cNvPr id="12294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8772" y="1473201"/>
              <a:ext cx="4459578" cy="3344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5" name="TextBox 21"/>
            <p:cNvSpPr txBox="1">
              <a:spLocks noChangeArrowheads="1"/>
            </p:cNvSpPr>
            <p:nvPr/>
          </p:nvSpPr>
          <p:spPr bwMode="auto">
            <a:xfrm>
              <a:off x="4643646" y="4817886"/>
              <a:ext cx="3029830" cy="143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500">
                  <a:solidFill>
                    <a:schemeClr val="tx1"/>
                  </a:solidFill>
                  <a:latin typeface="Arial" panose="020B0604020202020204" pitchFamily="34" charset="0"/>
                  <a:ea typeface="Tuffy" pitchFamily="34" charset="0"/>
                  <a:cs typeface="Arial" panose="020B0604020202020204" pitchFamily="34" charset="0"/>
                </a:rPr>
                <a:t>Photo courtesy of Tom Ipri (@flickr.com) - granted under creative commons licence – attribution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Have a Go!</a:t>
            </a: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71525" y="3440113"/>
            <a:ext cx="20113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large sheet of coloured card for the background</a:t>
            </a:r>
          </a:p>
        </p:txBody>
      </p:sp>
      <p:pic>
        <p:nvPicPr>
          <p:cNvPr id="13316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25" y="2281238"/>
            <a:ext cx="23717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1997075"/>
            <a:ext cx="2019300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62163"/>
            <a:ext cx="20113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88" y="4262438"/>
            <a:ext cx="452437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63" y="4356100"/>
            <a:ext cx="2211387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Rectangle 14"/>
          <p:cNvSpPr>
            <a:spLocks noChangeArrowheads="1"/>
          </p:cNvSpPr>
          <p:nvPr/>
        </p:nvSpPr>
        <p:spPr bwMode="auto">
          <a:xfrm>
            <a:off x="3562350" y="3436938"/>
            <a:ext cx="20351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Different coloured pieces of paper</a:t>
            </a:r>
          </a:p>
        </p:txBody>
      </p:sp>
      <p:sp>
        <p:nvSpPr>
          <p:cNvPr id="13322" name="Rectangle 15"/>
          <p:cNvSpPr>
            <a:spLocks noChangeArrowheads="1"/>
          </p:cNvSpPr>
          <p:nvPr/>
        </p:nvSpPr>
        <p:spPr bwMode="auto">
          <a:xfrm>
            <a:off x="6713538" y="3436938"/>
            <a:ext cx="977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Scissors</a:t>
            </a:r>
          </a:p>
        </p:txBody>
      </p:sp>
      <p:sp>
        <p:nvSpPr>
          <p:cNvPr id="13323" name="Rectangle 16"/>
          <p:cNvSpPr>
            <a:spLocks noChangeArrowheads="1"/>
          </p:cNvSpPr>
          <p:nvPr/>
        </p:nvSpPr>
        <p:spPr bwMode="auto">
          <a:xfrm>
            <a:off x="2901950" y="5830888"/>
            <a:ext cx="647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Glue</a:t>
            </a:r>
          </a:p>
        </p:txBody>
      </p:sp>
      <p:sp>
        <p:nvSpPr>
          <p:cNvPr id="13324" name="Rectangle 17"/>
          <p:cNvSpPr>
            <a:spLocks noChangeArrowheads="1"/>
          </p:cNvSpPr>
          <p:nvPr/>
        </p:nvSpPr>
        <p:spPr bwMode="auto">
          <a:xfrm>
            <a:off x="3768725" y="1473200"/>
            <a:ext cx="162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will need:</a:t>
            </a:r>
          </a:p>
        </p:txBody>
      </p:sp>
      <p:sp>
        <p:nvSpPr>
          <p:cNvPr id="13325" name="Rectangle 18"/>
          <p:cNvSpPr>
            <a:spLocks noChangeArrowheads="1"/>
          </p:cNvSpPr>
          <p:nvPr/>
        </p:nvSpPr>
        <p:spPr bwMode="auto">
          <a:xfrm>
            <a:off x="5122863" y="5830888"/>
            <a:ext cx="1295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Newspaper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 Then Do</a:t>
            </a:r>
          </a:p>
        </p:txBody>
      </p: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763588" y="1365250"/>
            <a:ext cx="2143125" cy="2454275"/>
            <a:chOff x="764039" y="1365451"/>
            <a:chExt cx="2142120" cy="2453772"/>
          </a:xfrm>
        </p:grpSpPr>
        <p:pic>
          <p:nvPicPr>
            <p:cNvPr id="14363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64039" y="1365451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val 11"/>
            <p:cNvSpPr/>
            <p:nvPr/>
          </p:nvSpPr>
          <p:spPr>
            <a:xfrm>
              <a:off x="764039" y="1365451"/>
              <a:ext cx="398275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</a:t>
              </a:r>
            </a:p>
          </p:txBody>
        </p:sp>
        <p:sp>
          <p:nvSpPr>
            <p:cNvPr id="14365" name="Rectangle 17"/>
            <p:cNvSpPr>
              <a:spLocks noChangeArrowheads="1"/>
            </p:cNvSpPr>
            <p:nvPr/>
          </p:nvSpPr>
          <p:spPr bwMode="auto">
            <a:xfrm>
              <a:off x="1008032" y="1679588"/>
              <a:ext cx="1654134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Choose the colour for your background card.</a:t>
              </a:r>
            </a:p>
          </p:txBody>
        </p: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2855913" y="1365250"/>
            <a:ext cx="2151062" cy="2454275"/>
            <a:chOff x="2913835" y="1365451"/>
            <a:chExt cx="2151279" cy="2453772"/>
          </a:xfrm>
        </p:grpSpPr>
        <p:pic>
          <p:nvPicPr>
            <p:cNvPr id="14360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22994" y="1365451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Oval 12"/>
            <p:cNvSpPr/>
            <p:nvPr/>
          </p:nvSpPr>
          <p:spPr>
            <a:xfrm>
              <a:off x="2913835" y="1365451"/>
              <a:ext cx="396915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2</a:t>
              </a:r>
            </a:p>
          </p:txBody>
        </p:sp>
        <p:sp>
          <p:nvSpPr>
            <p:cNvPr id="14362" name="Rectangle 18"/>
            <p:cNvSpPr>
              <a:spLocks noChangeArrowheads="1"/>
            </p:cNvSpPr>
            <p:nvPr/>
          </p:nvSpPr>
          <p:spPr bwMode="auto">
            <a:xfrm>
              <a:off x="3037806" y="1736397"/>
              <a:ext cx="1936866" cy="1092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300">
                  <a:solidFill>
                    <a:schemeClr val="tx1"/>
                  </a:solidFill>
                </a:rPr>
                <a:t>Choose three other colours from the choice of paper, which you like. These will be for the cut-outs.</a:t>
              </a:r>
            </a:p>
          </p:txBody>
        </p: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4954588" y="1365250"/>
            <a:ext cx="2159000" cy="2454275"/>
            <a:chOff x="5065114" y="1365451"/>
            <a:chExt cx="2158954" cy="2453772"/>
          </a:xfrm>
        </p:grpSpPr>
        <p:pic>
          <p:nvPicPr>
            <p:cNvPr id="14357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81948" y="1365451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Oval 13"/>
            <p:cNvSpPr/>
            <p:nvPr/>
          </p:nvSpPr>
          <p:spPr>
            <a:xfrm>
              <a:off x="5065114" y="1365451"/>
              <a:ext cx="396867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3</a:t>
              </a:r>
            </a:p>
          </p:txBody>
        </p:sp>
        <p:sp>
          <p:nvSpPr>
            <p:cNvPr id="14359" name="Rectangle 19"/>
            <p:cNvSpPr>
              <a:spLocks noChangeArrowheads="1"/>
            </p:cNvSpPr>
            <p:nvPr/>
          </p:nvSpPr>
          <p:spPr bwMode="auto">
            <a:xfrm>
              <a:off x="5325941" y="1788227"/>
              <a:ext cx="16541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Think about the shapes you want to cut out. </a:t>
              </a:r>
            </a:p>
          </p:txBody>
        </p:sp>
      </p:grp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763588" y="3638550"/>
            <a:ext cx="2143125" cy="2454275"/>
            <a:chOff x="764039" y="3639053"/>
            <a:chExt cx="2142120" cy="2453772"/>
          </a:xfrm>
        </p:grpSpPr>
        <p:pic>
          <p:nvPicPr>
            <p:cNvPr id="14354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039" y="3639053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Oval 14"/>
            <p:cNvSpPr/>
            <p:nvPr/>
          </p:nvSpPr>
          <p:spPr>
            <a:xfrm>
              <a:off x="2304778" y="3691430"/>
              <a:ext cx="398276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4</a:t>
              </a:r>
            </a:p>
          </p:txBody>
        </p:sp>
        <p:sp>
          <p:nvSpPr>
            <p:cNvPr id="14356" name="Rectangle 20"/>
            <p:cNvSpPr>
              <a:spLocks noChangeArrowheads="1"/>
            </p:cNvSpPr>
            <p:nvPr/>
          </p:nvSpPr>
          <p:spPr bwMode="auto">
            <a:xfrm>
              <a:off x="1008032" y="4294310"/>
              <a:ext cx="165413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Start cutting!</a:t>
              </a: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2868613" y="3638550"/>
            <a:ext cx="2141537" cy="2454275"/>
            <a:chOff x="2922994" y="3639053"/>
            <a:chExt cx="2142120" cy="2453772"/>
          </a:xfrm>
        </p:grpSpPr>
        <p:pic>
          <p:nvPicPr>
            <p:cNvPr id="14351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2994" y="3639053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Oval 15"/>
            <p:cNvSpPr/>
            <p:nvPr/>
          </p:nvSpPr>
          <p:spPr>
            <a:xfrm>
              <a:off x="4490283" y="3691430"/>
              <a:ext cx="396983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5</a:t>
              </a:r>
            </a:p>
          </p:txBody>
        </p:sp>
        <p:sp>
          <p:nvSpPr>
            <p:cNvPr id="14353" name="Rectangle 23"/>
            <p:cNvSpPr>
              <a:spLocks noChangeArrowheads="1"/>
            </p:cNvSpPr>
            <p:nvPr/>
          </p:nvSpPr>
          <p:spPr bwMode="auto">
            <a:xfrm>
              <a:off x="3192154" y="4047605"/>
              <a:ext cx="1654134" cy="1092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300">
                  <a:solidFill>
                    <a:schemeClr val="tx1"/>
                  </a:solidFill>
                </a:rPr>
                <a:t>Keep all the pieces. Sometimes you can use the pieces you think you will throw away.</a:t>
              </a:r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4972050" y="3638550"/>
            <a:ext cx="2141538" cy="2454275"/>
            <a:chOff x="5081948" y="3639053"/>
            <a:chExt cx="2142120" cy="2453772"/>
          </a:xfrm>
        </p:grpSpPr>
        <p:pic>
          <p:nvPicPr>
            <p:cNvPr id="14348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1948" y="3639053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Oval 16"/>
            <p:cNvSpPr/>
            <p:nvPr/>
          </p:nvSpPr>
          <p:spPr>
            <a:xfrm>
              <a:off x="6631769" y="3691430"/>
              <a:ext cx="396983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6</a:t>
              </a:r>
            </a:p>
          </p:txBody>
        </p:sp>
        <p:sp>
          <p:nvSpPr>
            <p:cNvPr id="14350" name="Rectangle 24"/>
            <p:cNvSpPr>
              <a:spLocks noChangeArrowheads="1"/>
            </p:cNvSpPr>
            <p:nvPr/>
          </p:nvSpPr>
          <p:spPr bwMode="auto">
            <a:xfrm>
              <a:off x="5443415" y="3986589"/>
              <a:ext cx="1449058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tx1"/>
                  </a:solidFill>
                </a:rPr>
                <a:t>When you cut out shapes, position them on the background. 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716713" y="2573338"/>
            <a:ext cx="1790700" cy="2051050"/>
            <a:chOff x="6717071" y="2573369"/>
            <a:chExt cx="1790597" cy="2051106"/>
          </a:xfrm>
        </p:grpSpPr>
        <p:pic>
          <p:nvPicPr>
            <p:cNvPr id="14346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7071" y="2573369"/>
              <a:ext cx="1790597" cy="2051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7" name="Rectangle 26"/>
            <p:cNvSpPr>
              <a:spLocks noChangeArrowheads="1"/>
            </p:cNvSpPr>
            <p:nvPr/>
          </p:nvSpPr>
          <p:spPr bwMode="auto">
            <a:xfrm>
              <a:off x="6777250" y="2987965"/>
              <a:ext cx="16541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chemeClr val="tx1"/>
                  </a:solidFill>
                </a:rPr>
                <a:t>Thinking time is planning time.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 the Style of Matisse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25" y="1211263"/>
            <a:ext cx="3954463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763588" y="1365250"/>
            <a:ext cx="2143125" cy="2454275"/>
            <a:chOff x="764039" y="1365451"/>
            <a:chExt cx="2142120" cy="2453772"/>
          </a:xfrm>
        </p:grpSpPr>
        <p:pic>
          <p:nvPicPr>
            <p:cNvPr id="15371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64039" y="1365451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val 11"/>
            <p:cNvSpPr/>
            <p:nvPr/>
          </p:nvSpPr>
          <p:spPr>
            <a:xfrm>
              <a:off x="764039" y="1365451"/>
              <a:ext cx="398275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</a:t>
              </a:r>
            </a:p>
          </p:txBody>
        </p:sp>
        <p:sp>
          <p:nvSpPr>
            <p:cNvPr id="15373" name="Rectangle 17"/>
            <p:cNvSpPr>
              <a:spLocks noChangeArrowheads="1"/>
            </p:cNvSpPr>
            <p:nvPr/>
          </p:nvSpPr>
          <p:spPr bwMode="auto">
            <a:xfrm>
              <a:off x="1008032" y="1762995"/>
              <a:ext cx="16541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Stick your shapes onto the background. </a:t>
              </a:r>
            </a:p>
          </p:txBody>
        </p: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2913063" y="1365250"/>
            <a:ext cx="2152650" cy="2454275"/>
            <a:chOff x="2913835" y="1365451"/>
            <a:chExt cx="2151279" cy="2453772"/>
          </a:xfrm>
        </p:grpSpPr>
        <p:pic>
          <p:nvPicPr>
            <p:cNvPr id="15368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22994" y="1365451"/>
              <a:ext cx="2142120" cy="2453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Oval 12"/>
            <p:cNvSpPr/>
            <p:nvPr/>
          </p:nvSpPr>
          <p:spPr>
            <a:xfrm>
              <a:off x="2913835" y="1365451"/>
              <a:ext cx="398208" cy="396794"/>
            </a:xfrm>
            <a:prstGeom prst="ellipse">
              <a:avLst/>
            </a:prstGeom>
            <a:solidFill>
              <a:srgbClr val="EB6D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2</a:t>
              </a:r>
            </a:p>
          </p:txBody>
        </p:sp>
        <p:sp>
          <p:nvSpPr>
            <p:cNvPr id="15370" name="Rectangle 18"/>
            <p:cNvSpPr>
              <a:spLocks noChangeArrowheads="1"/>
            </p:cNvSpPr>
            <p:nvPr/>
          </p:nvSpPr>
          <p:spPr bwMode="auto">
            <a:xfrm>
              <a:off x="3088140" y="1795056"/>
              <a:ext cx="1936866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tx1"/>
                  </a:solidFill>
                </a:rPr>
                <a:t>Take your time. You can change your mind before you stick them down.</a:t>
              </a:r>
            </a:p>
          </p:txBody>
        </p:sp>
      </p:grpSp>
      <p:sp>
        <p:nvSpPr>
          <p:cNvPr id="35" name="Rectangle: Rounded Corners 34"/>
          <p:cNvSpPr>
            <a:spLocks/>
          </p:cNvSpPr>
          <p:nvPr/>
        </p:nvSpPr>
        <p:spPr bwMode="auto">
          <a:xfrm>
            <a:off x="755650" y="4108450"/>
            <a:ext cx="4310063" cy="847725"/>
          </a:xfrm>
          <a:prstGeom prst="roundRect">
            <a:avLst>
              <a:gd name="adj" fmla="val 16370"/>
            </a:avLst>
          </a:prstGeom>
          <a:solidFill>
            <a:srgbClr val="EB6D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your piece of artwork, in the style of Henri Matisse!</a:t>
            </a:r>
          </a:p>
        </p:txBody>
      </p:sp>
      <p:sp>
        <p:nvSpPr>
          <p:cNvPr id="11" name="Oval 10"/>
          <p:cNvSpPr/>
          <p:nvPr/>
        </p:nvSpPr>
        <p:spPr>
          <a:xfrm rot="21252810">
            <a:off x="5291138" y="2468563"/>
            <a:ext cx="447675" cy="14446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Celebrate Your Work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225550" y="1473200"/>
            <a:ext cx="6692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Display your artwork so that everyone can look at it and celebrate how wonderful it is</a:t>
            </a:r>
            <a:r>
              <a:rPr lang="en-GB" altLang="en-US" dirty="0" smtClean="0">
                <a:solidFill>
                  <a:schemeClr val="tx1"/>
                </a:solidFill>
              </a:rPr>
              <a:t>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If you are working at home, take a photo of your finished piece and email it to your teacher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" r="711" b="15346"/>
          <a:stretch/>
        </p:blipFill>
        <p:spPr>
          <a:xfrm>
            <a:off x="465587" y="2442318"/>
            <a:ext cx="8220075" cy="3958686"/>
          </a:xfrm>
          <a:prstGeom prst="roundRect">
            <a:avLst>
              <a:gd name="adj" fmla="val 3084"/>
            </a:avLst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480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SemiBold</vt:lpstr>
      <vt:lpstr>Tuffy</vt:lpstr>
      <vt:lpstr>Arial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Henri Matisse</vt:lpstr>
      <vt:lpstr>The Snail</vt:lpstr>
      <vt:lpstr>La Gerbe</vt:lpstr>
      <vt:lpstr>Have a Go!</vt:lpstr>
      <vt:lpstr>Plan Then Do</vt:lpstr>
      <vt:lpstr>In the Style of Matisse</vt:lpstr>
      <vt:lpstr>Celebrate Your Work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Debbie Leonard</cp:lastModifiedBy>
  <cp:revision>39</cp:revision>
  <dcterms:created xsi:type="dcterms:W3CDTF">2017-09-04T16:00:08Z</dcterms:created>
  <dcterms:modified xsi:type="dcterms:W3CDTF">2020-06-03T13:52:31Z</dcterms:modified>
</cp:coreProperties>
</file>