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40"/>
  </p:handoutMasterIdLst>
  <p:sldIdLst>
    <p:sldId id="261" r:id="rId2"/>
    <p:sldId id="258" r:id="rId3"/>
    <p:sldId id="263" r:id="rId4"/>
    <p:sldId id="264" r:id="rId5"/>
    <p:sldId id="267" r:id="rId6"/>
    <p:sldId id="277" r:id="rId7"/>
    <p:sldId id="280" r:id="rId8"/>
    <p:sldId id="281" r:id="rId9"/>
    <p:sldId id="268" r:id="rId10"/>
    <p:sldId id="270" r:id="rId11"/>
    <p:sldId id="282" r:id="rId12"/>
    <p:sldId id="283" r:id="rId13"/>
    <p:sldId id="274" r:id="rId14"/>
    <p:sldId id="284" r:id="rId15"/>
    <p:sldId id="285" r:id="rId16"/>
    <p:sldId id="287" r:id="rId17"/>
    <p:sldId id="286" r:id="rId18"/>
    <p:sldId id="276" r:id="rId19"/>
    <p:sldId id="305" r:id="rId20"/>
    <p:sldId id="288" r:id="rId21"/>
    <p:sldId id="289" r:id="rId22"/>
    <p:sldId id="290" r:id="rId23"/>
    <p:sldId id="292" r:id="rId24"/>
    <p:sldId id="295" r:id="rId25"/>
    <p:sldId id="291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296" r:id="rId35"/>
    <p:sldId id="293" r:id="rId36"/>
    <p:sldId id="294" r:id="rId37"/>
    <p:sldId id="278" r:id="rId38"/>
    <p:sldId id="279" r:id="rId3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41"/>
      <p:bold r:id="rId42"/>
      <p:italic r:id="rId43"/>
      <p:boldItalic r:id="rId44"/>
    </p:embeddedFont>
    <p:embeddedFont>
      <p:font typeface="Sassoon Infant Md" panose="02000603050000020003" pitchFamily="50" charset="0"/>
      <p:regular r:id="rId45"/>
    </p:embeddedFont>
    <p:embeddedFont>
      <p:font typeface="Sassoon Infant Rg" panose="02000503030000020003" pitchFamily="50" charset="0"/>
      <p:regular r:id="rId46"/>
      <p:bold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F668"/>
    <a:srgbClr val="6F9A4B"/>
    <a:srgbClr val="F9FEF0"/>
    <a:srgbClr val="D8E3AB"/>
    <a:srgbClr val="FDFDFD"/>
    <a:srgbClr val="896123"/>
    <a:srgbClr val="800000"/>
    <a:srgbClr val="98B4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54"/>
      </p:cViewPr>
      <p:guideLst>
        <p:guide orient="horz" pos="2160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50F0B5-3EBE-4B8F-82BE-F0D8062DB396}" type="datetimeFigureOut">
              <a:rPr lang="en-GB"/>
              <a:pPr>
                <a:defRPr/>
              </a:pPr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34FC44-4EB1-4C58-A7A1-036A940A15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51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72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60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5057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7685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576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6.png"/><Relationship Id="rId5" Type="http://schemas.openxmlformats.org/officeDocument/2006/relationships/image" Target="../media/image31.jpeg"/><Relationship Id="rId10" Type="http://schemas.openxmlformats.org/officeDocument/2006/relationships/hyperlink" Target="http://www.bbc.co.uk/education/clips/zd4hgk7" TargetMode="External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pxnyrd/articles/zxxsyrd" TargetMode="External"/><Relationship Id="rId2" Type="http://schemas.openxmlformats.org/officeDocument/2006/relationships/hyperlink" Target="https://www.bbc.co.uk/bitesize/clips/zc62t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2 | Plants | Seeds and Bulbs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352925" y="5826125"/>
            <a:ext cx="412750" cy="146050"/>
          </a:xfrm>
          <a:prstGeom prst="rect">
            <a:avLst/>
          </a:prstGeom>
          <a:solidFill>
            <a:srgbClr val="98B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6588"/>
            <a:ext cx="5889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plant seeds and bulbs and suggest how to care for them.  </a:t>
            </a:r>
          </a:p>
          <a:p>
            <a:pPr eaLnBrk="1" hangingPunct="1"/>
            <a:r>
              <a:rPr lang="en-GB" altLang="en-US" smtClean="0"/>
              <a:t>I can make a prediction. </a:t>
            </a:r>
          </a:p>
          <a:p>
            <a:pPr eaLnBrk="1" hangingPunct="1"/>
            <a:endParaRPr lang="en-GB" altLang="en-US" smtClean="0"/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follow instructions to plant a seed and a bulb.</a:t>
            </a:r>
          </a:p>
          <a:p>
            <a:pPr eaLnBrk="1" hangingPunct="1"/>
            <a:r>
              <a:rPr lang="en-GB" altLang="en-US"/>
              <a:t>I can suggest how to care for a plant so it grows well. </a:t>
            </a:r>
          </a:p>
          <a:p>
            <a:pPr eaLnBrk="1" hangingPunct="1"/>
            <a:r>
              <a:rPr lang="en-GB" altLang="en-US"/>
              <a:t>I can predict which plants will grow well and which will not.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728663"/>
            <a:ext cx="7632700" cy="5364162"/>
          </a:xfrm>
          <a:prstGeom prst="roundRect">
            <a:avLst>
              <a:gd name="adj" fmla="val 6862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Ruth and Dave, Ettore Balocchi, saaby, .Bambo., flora.cyclam, Dendroica cerulean, Darkroom Daze, Brenda Anderson, Howard Dickins, -adrienne-, free photos for you, rosipaw(@flickr.com) - granted under creative commons licence – attribution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314" y="957482"/>
            <a:ext cx="1636921" cy="1531156"/>
          </a:xfrm>
          <a:prstGeom prst="round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3391" y="957482"/>
            <a:ext cx="1696880" cy="1531155"/>
          </a:xfrm>
          <a:prstGeom prst="round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0427" y="957482"/>
            <a:ext cx="1638061" cy="1515891"/>
          </a:xfrm>
          <a:prstGeom prst="round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8645" y="957482"/>
            <a:ext cx="1638581" cy="1531158"/>
          </a:xfrm>
          <a:prstGeom prst="roundRect">
            <a:avLst/>
          </a:prstGeom>
        </p:spPr>
      </p:pic>
      <p:sp>
        <p:nvSpPr>
          <p:cNvPr id="21" name="Content Placeholder 6"/>
          <p:cNvSpPr>
            <a:spLocks/>
          </p:cNvSpPr>
          <p:nvPr/>
        </p:nvSpPr>
        <p:spPr bwMode="auto">
          <a:xfrm>
            <a:off x="755650" y="728663"/>
            <a:ext cx="7632700" cy="53641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We have been learning about…</a:t>
            </a:r>
          </a:p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3600" b="1"/>
              <a:t>Plants.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315" y="2657016"/>
            <a:ext cx="1636920" cy="1531153"/>
          </a:xfrm>
          <a:prstGeom prst="round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3726" y="2657016"/>
            <a:ext cx="1674918" cy="1531154"/>
          </a:xfrm>
          <a:prstGeom prst="round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0427" y="2648346"/>
            <a:ext cx="1637484" cy="1539823"/>
          </a:xfrm>
          <a:prstGeom prst="round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9694" y="2637606"/>
            <a:ext cx="1637532" cy="1550563"/>
          </a:xfrm>
          <a:prstGeom prst="round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70275" y="4367288"/>
            <a:ext cx="1636953" cy="1529080"/>
          </a:xfrm>
          <a:prstGeom prst="round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314" y="4365216"/>
            <a:ext cx="1636952" cy="1531152"/>
          </a:xfrm>
          <a:prstGeom prst="round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4293" y="4365215"/>
            <a:ext cx="1636953" cy="1531153"/>
          </a:xfrm>
          <a:prstGeom prst="round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92273" y="4365215"/>
            <a:ext cx="1636967" cy="1531154"/>
          </a:xfrm>
          <a:prstGeom prst="round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1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Xerones, WordRidden, tonrulkens, Peter Kaminski, LifeSupercharger, Leonard John Matthews, Ctd 2005, tonrulkens (@flickr.com) - granted under creative commons licence – attribution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1438687"/>
            <a:ext cx="1860033" cy="2327069"/>
          </a:xfrm>
          <a:prstGeom prst="round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31"/>
          <a:stretch/>
        </p:blipFill>
        <p:spPr>
          <a:xfrm>
            <a:off x="2676693" y="1438687"/>
            <a:ext cx="1869565" cy="2327070"/>
          </a:xfrm>
          <a:prstGeom prst="round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97739" y="1438687"/>
            <a:ext cx="1860036" cy="2327069"/>
          </a:xfrm>
          <a:prstGeom prst="round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28314" y="1438687"/>
            <a:ext cx="1860035" cy="2327069"/>
          </a:xfrm>
          <a:prstGeom prst="round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3803069"/>
            <a:ext cx="1860033" cy="2289756"/>
          </a:xfrm>
          <a:prstGeom prst="round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95750" y="3803068"/>
            <a:ext cx="1850507" cy="2289757"/>
          </a:xfrm>
          <a:prstGeom prst="round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7265" y="3803068"/>
            <a:ext cx="1850509" cy="2289757"/>
          </a:xfrm>
          <a:prstGeom prst="round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28311" y="3803068"/>
            <a:ext cx="1860038" cy="2289757"/>
          </a:xfrm>
          <a:prstGeom prst="roundRect">
            <a:avLst/>
          </a:prstGeom>
        </p:spPr>
      </p:pic>
      <p:sp>
        <p:nvSpPr>
          <p:cNvPr id="63" name="Oval 62"/>
          <p:cNvSpPr/>
          <p:nvPr/>
        </p:nvSpPr>
        <p:spPr>
          <a:xfrm>
            <a:off x="3225800" y="2451100"/>
            <a:ext cx="2679700" cy="2644775"/>
          </a:xfrm>
          <a:prstGeom prst="ellipse">
            <a:avLst/>
          </a:prstGeom>
          <a:solidFill>
            <a:srgbClr val="7FB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first stage in the life cycle of most plants is a seed.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Seeds come in all shapes and sizes. Every plant has a different seed.  </a:t>
            </a:r>
          </a:p>
        </p:txBody>
      </p:sp>
      <p:sp>
        <p:nvSpPr>
          <p:cNvPr id="11276" name="Title 5"/>
          <p:cNvSpPr>
            <a:spLocks noGrp="1"/>
          </p:cNvSpPr>
          <p:nvPr>
            <p:ph type="title"/>
          </p:nvPr>
        </p:nvSpPr>
        <p:spPr>
          <a:xfrm>
            <a:off x="457200" y="412750"/>
            <a:ext cx="8220075" cy="117633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0" y="1601788"/>
            <a:ext cx="7632700" cy="4491037"/>
          </a:xfrm>
          <a:prstGeom prst="roundRect">
            <a:avLst>
              <a:gd name="adj" fmla="val 942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Content Placeholder 4"/>
          <p:cNvSpPr>
            <a:spLocks noGrp="1"/>
          </p:cNvSpPr>
          <p:nvPr>
            <p:ph idx="1"/>
          </p:nvPr>
        </p:nvSpPr>
        <p:spPr>
          <a:xfrm>
            <a:off x="755650" y="1601788"/>
            <a:ext cx="7632700" cy="31242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Every single seed has the beginnings of a new plant inside it, along with a little store of food to help it grow.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When the conditions are right, the seed soaks up water and swells, and the tiny new plant bursts out of its shell. This is called </a:t>
            </a:r>
            <a:r>
              <a:rPr lang="en-GB" altLang="en-US" b="1" smtClean="0"/>
              <a:t>germination</a:t>
            </a:r>
            <a:r>
              <a:rPr lang="en-GB" altLang="en-US" smtClean="0"/>
              <a:t>. </a:t>
            </a: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429000"/>
            <a:ext cx="2085975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5908675" y="3236913"/>
            <a:ext cx="1512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Seed Coat: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 tough outer covering.</a:t>
            </a:r>
          </a:p>
        </p:txBody>
      </p:sp>
      <p:sp>
        <p:nvSpPr>
          <p:cNvPr id="12294" name="TextBox 10"/>
          <p:cNvSpPr txBox="1">
            <a:spLocks noChangeArrowheads="1"/>
          </p:cNvSpPr>
          <p:nvPr/>
        </p:nvSpPr>
        <p:spPr bwMode="auto">
          <a:xfrm>
            <a:off x="5921375" y="4206875"/>
            <a:ext cx="184943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Food Store: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 Store of food for the young plant to use until it has grown enough to make its own food.</a:t>
            </a:r>
          </a:p>
        </p:txBody>
      </p:sp>
      <p:sp>
        <p:nvSpPr>
          <p:cNvPr id="12295" name="TextBox 11"/>
          <p:cNvSpPr txBox="1">
            <a:spLocks noChangeArrowheads="1"/>
          </p:cNvSpPr>
          <p:nvPr/>
        </p:nvSpPr>
        <p:spPr bwMode="auto">
          <a:xfrm>
            <a:off x="1654175" y="3698875"/>
            <a:ext cx="15589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Embryo: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 tiny root and shoot which will grow into the adult plant.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213100" y="4370388"/>
            <a:ext cx="622300" cy="80962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293" idx="1"/>
          </p:cNvCxnSpPr>
          <p:nvPr/>
        </p:nvCxnSpPr>
        <p:spPr>
          <a:xfrm flipH="1">
            <a:off x="5332413" y="3652838"/>
            <a:ext cx="576262" cy="195262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2294" idx="1"/>
          </p:cNvCxnSpPr>
          <p:nvPr/>
        </p:nvCxnSpPr>
        <p:spPr>
          <a:xfrm flipH="1" flipV="1">
            <a:off x="5154613" y="4849813"/>
            <a:ext cx="766762" cy="141287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9" name="Title 5"/>
          <p:cNvSpPr>
            <a:spLocks noGrp="1"/>
          </p:cNvSpPr>
          <p:nvPr>
            <p:ph type="title"/>
          </p:nvPr>
        </p:nvSpPr>
        <p:spPr>
          <a:xfrm>
            <a:off x="457200" y="412750"/>
            <a:ext cx="8220075" cy="117633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1438687"/>
            <a:ext cx="1860034" cy="2327069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95750" y="1438687"/>
            <a:ext cx="1850507" cy="2327069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7264" y="1438687"/>
            <a:ext cx="1850510" cy="2327069"/>
          </a:xfrm>
          <a:prstGeom prst="round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28311" y="1438687"/>
            <a:ext cx="1860038" cy="2327069"/>
          </a:xfrm>
          <a:prstGeom prst="round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40787" y="4017927"/>
            <a:ext cx="2289759" cy="1860033"/>
          </a:xfrm>
          <a:prstGeom prst="round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95750" y="3803064"/>
            <a:ext cx="1850507" cy="2289761"/>
          </a:xfrm>
          <a:prstGeom prst="round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 flipV="1">
            <a:off x="4382878" y="4017927"/>
            <a:ext cx="2289761" cy="1860036"/>
          </a:xfrm>
          <a:prstGeom prst="round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28311" y="3803064"/>
            <a:ext cx="1860038" cy="2289762"/>
          </a:xfrm>
          <a:prstGeom prst="roundRect">
            <a:avLst/>
          </a:prstGeom>
        </p:spPr>
      </p:pic>
      <p:sp>
        <p:nvSpPr>
          <p:cNvPr id="13322" name="Title 5"/>
          <p:cNvSpPr>
            <a:spLocks noGrp="1"/>
          </p:cNvSpPr>
          <p:nvPr>
            <p:ph type="title"/>
          </p:nvPr>
        </p:nvSpPr>
        <p:spPr>
          <a:xfrm>
            <a:off x="457200" y="412750"/>
            <a:ext cx="8220075" cy="117633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Bulbs: Germination</a:t>
            </a:r>
          </a:p>
        </p:txBody>
      </p:sp>
      <p:sp>
        <p:nvSpPr>
          <p:cNvPr id="13323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Maria Keays, gadl, IITA Image Library, Kristine Paulus, Royal Tasmanian Botanical Gardens, solylunafamilia, thienzieyung, tjmwatson (@flickr.com) - granted under creative commons licence – attribution</a:t>
            </a:r>
          </a:p>
        </p:txBody>
      </p:sp>
      <p:sp>
        <p:nvSpPr>
          <p:cNvPr id="13" name="Oval 12"/>
          <p:cNvSpPr/>
          <p:nvPr/>
        </p:nvSpPr>
        <p:spPr>
          <a:xfrm>
            <a:off x="3386138" y="2733675"/>
            <a:ext cx="2362200" cy="2362200"/>
          </a:xfrm>
          <a:prstGeom prst="ellipse">
            <a:avLst/>
          </a:prstGeom>
          <a:solidFill>
            <a:srgbClr val="7FB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Here are some different plants in the process of germinating. </a:t>
            </a:r>
          </a:p>
        </p:txBody>
      </p:sp>
      <p:sp>
        <p:nvSpPr>
          <p:cNvPr id="22" name="Oval 21"/>
          <p:cNvSpPr/>
          <p:nvPr/>
        </p:nvSpPr>
        <p:spPr>
          <a:xfrm>
            <a:off x="3386138" y="2733675"/>
            <a:ext cx="2362200" cy="2362200"/>
          </a:xfrm>
          <a:prstGeom prst="ellipse">
            <a:avLst/>
          </a:prstGeom>
          <a:solidFill>
            <a:srgbClr val="7FB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the button below to find out more about germination.</a:t>
            </a:r>
          </a:p>
        </p:txBody>
      </p:sp>
      <p:pic>
        <p:nvPicPr>
          <p:cNvPr id="23" name="Picture 22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13" y="4146550"/>
            <a:ext cx="765175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50" y="1601788"/>
            <a:ext cx="7632700" cy="4491037"/>
          </a:xfrm>
          <a:prstGeom prst="roundRect">
            <a:avLst>
              <a:gd name="adj" fmla="val 942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263" y="1778000"/>
            <a:ext cx="2625725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Content Placeholder 4"/>
          <p:cNvSpPr>
            <a:spLocks noGrp="1"/>
          </p:cNvSpPr>
          <p:nvPr>
            <p:ph idx="1"/>
          </p:nvPr>
        </p:nvSpPr>
        <p:spPr>
          <a:xfrm>
            <a:off x="755650" y="1601788"/>
            <a:ext cx="2546350" cy="4491037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Some plants grow first from a seed, and then develop a bulb that helps them to grow back year after year.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A bulb lets the plant rest underground over the winter when it is too cold, then grow back later in the year when conditions are right. </a:t>
            </a:r>
          </a:p>
        </p:txBody>
      </p:sp>
      <p:sp>
        <p:nvSpPr>
          <p:cNvPr id="14342" name="TextBox 5"/>
          <p:cNvSpPr txBox="1">
            <a:spLocks noChangeArrowheads="1"/>
          </p:cNvSpPr>
          <p:nvPr/>
        </p:nvSpPr>
        <p:spPr bwMode="auto">
          <a:xfrm>
            <a:off x="6707188" y="2286000"/>
            <a:ext cx="1512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Tunic: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 papery outer covering.</a:t>
            </a:r>
          </a:p>
        </p:txBody>
      </p:sp>
      <p:sp>
        <p:nvSpPr>
          <p:cNvPr id="14343" name="TextBox 10"/>
          <p:cNvSpPr txBox="1">
            <a:spLocks noChangeArrowheads="1"/>
          </p:cNvSpPr>
          <p:nvPr/>
        </p:nvSpPr>
        <p:spPr bwMode="auto">
          <a:xfrm>
            <a:off x="7078663" y="3330575"/>
            <a:ext cx="12461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Scales: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Thick leaves that store the food.</a:t>
            </a:r>
          </a:p>
        </p:txBody>
      </p:sp>
      <p:sp>
        <p:nvSpPr>
          <p:cNvPr id="14344" name="TextBox 11"/>
          <p:cNvSpPr txBox="1">
            <a:spLocks noChangeArrowheads="1"/>
          </p:cNvSpPr>
          <p:nvPr/>
        </p:nvSpPr>
        <p:spPr bwMode="auto">
          <a:xfrm>
            <a:off x="3411538" y="2039938"/>
            <a:ext cx="142557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Flower Bud: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Future flower stored inside the bulb for protection.</a:t>
            </a:r>
          </a:p>
        </p:txBody>
      </p:sp>
      <p:cxnSp>
        <p:nvCxnSpPr>
          <p:cNvPr id="18" name="Straight Arrow Connector 17"/>
          <p:cNvCxnSpPr>
            <a:stCxn id="14343" idx="1"/>
          </p:cNvCxnSpPr>
          <p:nvPr/>
        </p:nvCxnSpPr>
        <p:spPr>
          <a:xfrm flipH="1">
            <a:off x="6311900" y="3868738"/>
            <a:ext cx="766763" cy="104775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46" name="TextBox 12"/>
          <p:cNvSpPr txBox="1">
            <a:spLocks noChangeArrowheads="1"/>
          </p:cNvSpPr>
          <p:nvPr/>
        </p:nvSpPr>
        <p:spPr bwMode="auto">
          <a:xfrm>
            <a:off x="3611563" y="5307013"/>
            <a:ext cx="746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14347" name="TextBox 15"/>
          <p:cNvSpPr txBox="1">
            <a:spLocks noChangeArrowheads="1"/>
          </p:cNvSpPr>
          <p:nvPr/>
        </p:nvSpPr>
        <p:spPr bwMode="auto">
          <a:xfrm>
            <a:off x="6707188" y="5307013"/>
            <a:ext cx="6810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Stem</a:t>
            </a:r>
            <a:endParaRPr lang="en-GB" altLang="en-US" sz="160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14342" idx="1"/>
          </p:cNvCxnSpPr>
          <p:nvPr/>
        </p:nvCxnSpPr>
        <p:spPr>
          <a:xfrm flipH="1">
            <a:off x="6215063" y="2700338"/>
            <a:ext cx="492125" cy="358775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576763" y="2700338"/>
            <a:ext cx="1160462" cy="630237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4346" idx="3"/>
          </p:cNvCxnSpPr>
          <p:nvPr/>
        </p:nvCxnSpPr>
        <p:spPr>
          <a:xfrm>
            <a:off x="4357688" y="5476875"/>
            <a:ext cx="603250" cy="84138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4347" idx="1"/>
          </p:cNvCxnSpPr>
          <p:nvPr/>
        </p:nvCxnSpPr>
        <p:spPr>
          <a:xfrm flipH="1" flipV="1">
            <a:off x="6215063" y="5397500"/>
            <a:ext cx="492125" cy="79375"/>
          </a:xfrm>
          <a:prstGeom prst="straightConnector1">
            <a:avLst/>
          </a:prstGeom>
          <a:ln w="38100">
            <a:solidFill>
              <a:srgbClr val="567AC4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1601788"/>
            <a:ext cx="3790950" cy="14414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BluebearsLair, John-Morgan, ecstaticist, F. D. Richards, corsi photo (@flickr.com) - granted under creative commons licence – attribution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55650" y="3127375"/>
            <a:ext cx="3790950" cy="1439863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755650" y="4652963"/>
            <a:ext cx="3790950" cy="14398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4597400" y="1601788"/>
            <a:ext cx="3790950" cy="14414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4597400" y="3127375"/>
            <a:ext cx="3790950" cy="1439863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4597400" y="4652963"/>
            <a:ext cx="3790950" cy="14398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70" name="Content Placeholder 4"/>
          <p:cNvSpPr>
            <a:spLocks noGrp="1"/>
          </p:cNvSpPr>
          <p:nvPr>
            <p:ph idx="1"/>
          </p:nvPr>
        </p:nvSpPr>
        <p:spPr>
          <a:xfrm>
            <a:off x="755650" y="1601788"/>
            <a:ext cx="3790950" cy="1441450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600" smtClean="0"/>
              <a:t>Here are some common plants that grow from bulbs.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600" smtClean="0"/>
              <a:t>Daffodils, tulips, snowdrops, lilies and alium.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97747" y="1602226"/>
            <a:ext cx="3790603" cy="1440379"/>
          </a:xfrm>
          <a:prstGeom prst="round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9" y="3127338"/>
            <a:ext cx="3790603" cy="1440377"/>
          </a:xfrm>
          <a:prstGeom prst="round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97747" y="3127337"/>
            <a:ext cx="3790603" cy="1440377"/>
          </a:xfrm>
          <a:prstGeom prst="round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9" y="4652446"/>
            <a:ext cx="3790603" cy="1440379"/>
          </a:xfrm>
          <a:prstGeom prst="round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37"/>
          <a:stretch/>
        </p:blipFill>
        <p:spPr>
          <a:xfrm>
            <a:off x="4597746" y="4652446"/>
            <a:ext cx="3790604" cy="1440379"/>
          </a:xfrm>
          <a:prstGeom prst="round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ounded Rectangle 116"/>
          <p:cNvSpPr/>
          <p:nvPr/>
        </p:nvSpPr>
        <p:spPr>
          <a:xfrm>
            <a:off x="750888" y="3294063"/>
            <a:ext cx="7637462" cy="2798762"/>
          </a:xfrm>
          <a:prstGeom prst="roundRect">
            <a:avLst>
              <a:gd name="adj" fmla="val 12705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755650" y="1601788"/>
            <a:ext cx="7632700" cy="1611312"/>
          </a:xfrm>
          <a:prstGeom prst="roundRect">
            <a:avLst>
              <a:gd name="adj" fmla="val 19182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Content Placeholder 4"/>
          <p:cNvSpPr>
            <a:spLocks noGrp="1"/>
          </p:cNvSpPr>
          <p:nvPr>
            <p:ph idx="1"/>
          </p:nvPr>
        </p:nvSpPr>
        <p:spPr>
          <a:xfrm>
            <a:off x="755650" y="1601788"/>
            <a:ext cx="7632700" cy="16113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We are going to plant a seed and a bulb each,</a:t>
            </a:r>
            <a:br>
              <a:rPr lang="en-GB" altLang="en-US" smtClean="0"/>
            </a:br>
            <a:r>
              <a:rPr lang="en-GB" altLang="en-US" smtClean="0"/>
              <a:t>so we can </a:t>
            </a:r>
            <a:r>
              <a:rPr lang="en-GB" altLang="en-US" b="1" smtClean="0"/>
              <a:t>compare</a:t>
            </a:r>
            <a:r>
              <a:rPr lang="en-GB" altLang="en-US" smtClean="0"/>
              <a:t> how they grow.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/>
              <a:t>Comparing</a:t>
            </a:r>
            <a:r>
              <a:rPr lang="en-GB" altLang="en-US" smtClean="0"/>
              <a:t> means looking closely to see what</a:t>
            </a:r>
            <a:br>
              <a:rPr lang="en-GB" altLang="en-US" smtClean="0"/>
            </a:br>
            <a:r>
              <a:rPr lang="en-GB" altLang="en-US" smtClean="0"/>
              <a:t>is similar and what is different. </a:t>
            </a:r>
          </a:p>
        </p:txBody>
      </p:sp>
      <p:sp>
        <p:nvSpPr>
          <p:cNvPr id="1638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Seeds and Bulbs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4760" y="3433818"/>
            <a:ext cx="1699327" cy="2101134"/>
          </a:xfrm>
          <a:prstGeom prst="round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7962" y="3433818"/>
            <a:ext cx="1739587" cy="2101134"/>
          </a:xfrm>
          <a:prstGeom prst="round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61683" y="3433818"/>
            <a:ext cx="1699329" cy="2101134"/>
          </a:xfrm>
          <a:prstGeom prst="round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5146" y="3429000"/>
            <a:ext cx="1699329" cy="2105952"/>
          </a:xfrm>
          <a:prstGeom prst="roundRect">
            <a:avLst/>
          </a:prstGeom>
        </p:spPr>
      </p:pic>
      <p:sp>
        <p:nvSpPr>
          <p:cNvPr id="16394" name="TextBox 12"/>
          <p:cNvSpPr txBox="1">
            <a:spLocks noChangeArrowheads="1"/>
          </p:cNvSpPr>
          <p:nvPr/>
        </p:nvSpPr>
        <p:spPr bwMode="auto">
          <a:xfrm>
            <a:off x="895350" y="5575300"/>
            <a:ext cx="3582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Paperwhite Narcissus</a:t>
            </a:r>
          </a:p>
        </p:txBody>
      </p:sp>
      <p:sp>
        <p:nvSpPr>
          <p:cNvPr id="16395" name="TextBox 120"/>
          <p:cNvSpPr txBox="1">
            <a:spLocks noChangeArrowheads="1"/>
          </p:cNvSpPr>
          <p:nvPr/>
        </p:nvSpPr>
        <p:spPr bwMode="auto">
          <a:xfrm>
            <a:off x="4660900" y="5573713"/>
            <a:ext cx="3582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Dwarf Sunflower</a:t>
            </a:r>
          </a:p>
        </p:txBody>
      </p:sp>
      <p:sp>
        <p:nvSpPr>
          <p:cNvPr id="16396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BluebearsLair, John-Morgan, ecstaticist, F. D. Richards, corsi photo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755650" y="1731963"/>
            <a:ext cx="2133600" cy="4360862"/>
          </a:xfrm>
          <a:prstGeom prst="roundRect">
            <a:avLst>
              <a:gd name="adj" fmla="val 19840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What Do Plants</a:t>
            </a:r>
            <a:br>
              <a:rPr lang="en-GB" dirty="0" smtClean="0"/>
            </a:br>
            <a:r>
              <a:rPr lang="en-GB" dirty="0" smtClean="0"/>
              <a:t>Need to Grow?</a:t>
            </a:r>
            <a:endParaRPr lang="en-GB" dirty="0"/>
          </a:p>
        </p:txBody>
      </p:sp>
      <p:sp>
        <p:nvSpPr>
          <p:cNvPr id="45" name="Rounded Rectangle 44"/>
          <p:cNvSpPr/>
          <p:nvPr/>
        </p:nvSpPr>
        <p:spPr>
          <a:xfrm>
            <a:off x="2970213" y="1731963"/>
            <a:ext cx="5418137" cy="4360862"/>
          </a:xfrm>
          <a:prstGeom prst="roundRect">
            <a:avLst>
              <a:gd name="adj" fmla="val 8422"/>
            </a:avLst>
          </a:prstGeom>
          <a:solidFill>
            <a:srgbClr val="C1F668"/>
          </a:solidFill>
          <a:ln>
            <a:solidFill>
              <a:srgbClr val="98B4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Content Placeholder 3"/>
          <p:cNvSpPr>
            <a:spLocks noGrp="1"/>
          </p:cNvSpPr>
          <p:nvPr>
            <p:ph idx="1"/>
          </p:nvPr>
        </p:nvSpPr>
        <p:spPr>
          <a:xfrm>
            <a:off x="755650" y="1731963"/>
            <a:ext cx="2133600" cy="43608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Seeds and bulbs need to wait for conditions to be just right before seeds can germinate and bulbs can sprout new growth.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What do you think that our plants will need so they can sprout and grow well?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57" t="-32827" b="-32827"/>
          <a:stretch/>
        </p:blipFill>
        <p:spPr>
          <a:xfrm>
            <a:off x="7463345" y="1857923"/>
            <a:ext cx="793019" cy="793019"/>
          </a:xfrm>
          <a:prstGeom prst="ellipse">
            <a:avLst/>
          </a:prstGeom>
          <a:solidFill>
            <a:schemeClr val="bg1"/>
          </a:solidFill>
          <a:ln w="19050">
            <a:solidFill>
              <a:srgbClr val="98B44D"/>
            </a:solidFill>
          </a:ln>
        </p:spPr>
      </p:pic>
      <p:pic>
        <p:nvPicPr>
          <p:cNvPr id="17415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755650" y="2976563"/>
            <a:ext cx="4430713" cy="1747837"/>
          </a:xfrm>
          <a:prstGeom prst="roundRect">
            <a:avLst>
              <a:gd name="adj" fmla="val 19840"/>
            </a:avLst>
          </a:prstGeom>
          <a:solidFill>
            <a:srgbClr val="C1F668"/>
          </a:solidFill>
          <a:ln w="28575">
            <a:solidFill>
              <a:srgbClr val="98B4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What Do Plants</a:t>
            </a:r>
            <a:br>
              <a:rPr lang="en-GB" dirty="0" smtClean="0"/>
            </a:br>
            <a:r>
              <a:rPr lang="en-GB" dirty="0" smtClean="0"/>
              <a:t>Need to Grow?</a:t>
            </a:r>
            <a:endParaRPr lang="en-GB" dirty="0"/>
          </a:p>
        </p:txBody>
      </p:sp>
      <p:sp>
        <p:nvSpPr>
          <p:cNvPr id="18436" name="Content Placeholder 3"/>
          <p:cNvSpPr>
            <a:spLocks noGrp="1"/>
          </p:cNvSpPr>
          <p:nvPr>
            <p:ph idx="1"/>
          </p:nvPr>
        </p:nvSpPr>
        <p:spPr>
          <a:xfrm>
            <a:off x="755650" y="2976563"/>
            <a:ext cx="3246438" cy="174783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How can we find out if</a:t>
            </a:r>
            <a:br>
              <a:rPr lang="en-GB" altLang="en-US" smtClean="0"/>
            </a:br>
            <a:r>
              <a:rPr lang="en-GB" altLang="en-US" smtClean="0"/>
              <a:t>you are right?</a:t>
            </a:r>
          </a:p>
        </p:txBody>
      </p:sp>
      <p:pic>
        <p:nvPicPr>
          <p:cNvPr id="18437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76" t="-4759" r="-3703"/>
          <a:stretch/>
        </p:blipFill>
        <p:spPr>
          <a:xfrm>
            <a:off x="4041381" y="1745857"/>
            <a:ext cx="4346969" cy="4346968"/>
          </a:xfrm>
          <a:prstGeom prst="ellipse">
            <a:avLst/>
          </a:prstGeom>
          <a:solidFill>
            <a:srgbClr val="98B44D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755650" y="1731963"/>
            <a:ext cx="7632700" cy="4360862"/>
          </a:xfrm>
          <a:prstGeom prst="roundRect">
            <a:avLst>
              <a:gd name="adj" fmla="val 8131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Content Placeholder 4"/>
          <p:cNvSpPr>
            <a:spLocks noGrp="1"/>
          </p:cNvSpPr>
          <p:nvPr>
            <p:ph idx="1"/>
          </p:nvPr>
        </p:nvSpPr>
        <p:spPr>
          <a:xfrm>
            <a:off x="755650" y="1731963"/>
            <a:ext cx="3910013" cy="3624262"/>
          </a:xfrm>
        </p:spPr>
        <p:txBody>
          <a:bodyPr anchor="ctr"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Josh and Tom are going to plant our seeds and bulbs for us, and are going to plant watermelon seeds and set up a </a:t>
            </a:r>
            <a:r>
              <a:rPr lang="en-GB" altLang="en-US" b="1" smtClean="0"/>
              <a:t>comparative test</a:t>
            </a:r>
            <a:r>
              <a:rPr lang="en-GB" altLang="en-US" smtClean="0"/>
              <a:t>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In our comparative test, we are going to plant the same seeds in each pot, and </a:t>
            </a:r>
            <a:r>
              <a:rPr lang="en-GB" altLang="en-US" b="1" smtClean="0"/>
              <a:t>compare</a:t>
            </a:r>
            <a:r>
              <a:rPr lang="en-GB" altLang="en-US" smtClean="0"/>
              <a:t> how they grow under different conditions. 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This will help us to learn what plants need to grow well. </a:t>
            </a:r>
          </a:p>
        </p:txBody>
      </p:sp>
      <p:sp>
        <p:nvSpPr>
          <p:cNvPr id="1946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Planting</a:t>
            </a:r>
          </a:p>
        </p:txBody>
      </p:sp>
      <p:pic>
        <p:nvPicPr>
          <p:cNvPr id="19461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220913"/>
            <a:ext cx="5399087" cy="365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 flipH="1">
            <a:off x="755650" y="5356225"/>
            <a:ext cx="40592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5727700" y="5356225"/>
            <a:ext cx="11477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7816850" y="5356225"/>
            <a:ext cx="5715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755650" y="1731963"/>
            <a:ext cx="3816350" cy="4360862"/>
          </a:xfrm>
          <a:prstGeom prst="roundRect">
            <a:avLst>
              <a:gd name="adj" fmla="val 8131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55650" y="1731963"/>
            <a:ext cx="3816350" cy="4360862"/>
          </a:xfrm>
        </p:spPr>
        <p:txBody>
          <a:bodyPr rtlCol="0" anchor="ctr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 smtClean="0">
                <a:cs typeface="+mn-cs"/>
              </a:rPr>
              <a:t>These are the instructions Josh and Tom Followed to set up your test.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 smtClean="0">
                <a:cs typeface="+mn-cs"/>
              </a:rPr>
              <a:t>You will need: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cs typeface="+mn-cs"/>
              </a:rPr>
              <a:t>4 watermelon test seed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cs typeface="+mn-cs"/>
              </a:rPr>
              <a:t>1 dwarf sunflower seed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cs typeface="+mn-cs"/>
              </a:rPr>
              <a:t>1 bulb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7</a:t>
            </a:r>
            <a:r>
              <a:rPr lang="en-GB" dirty="0" smtClean="0">
                <a:cs typeface="+mn-cs"/>
              </a:rPr>
              <a:t> plant pots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>
                <a:cs typeface="+mn-cs"/>
              </a:rPr>
              <a:t>Soil</a:t>
            </a:r>
            <a:endParaRPr lang="en-GB" dirty="0">
              <a:cs typeface="+mn-cs"/>
            </a:endParaRPr>
          </a:p>
        </p:txBody>
      </p:sp>
      <p:sp>
        <p:nvSpPr>
          <p:cNvPr id="2048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Planting</a:t>
            </a:r>
          </a:p>
        </p:txBody>
      </p:sp>
      <p:pic>
        <p:nvPicPr>
          <p:cNvPr id="2048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2027238"/>
            <a:ext cx="2951163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75" y="3641725"/>
            <a:ext cx="18669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50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0888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645025" y="1738313"/>
            <a:ext cx="3743325" cy="2112962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640263" y="3978275"/>
            <a:ext cx="3743325" cy="211455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11" name="Content Placeholder 6"/>
          <p:cNvSpPr>
            <a:spLocks/>
          </p:cNvSpPr>
          <p:nvPr/>
        </p:nvSpPr>
        <p:spPr bwMode="auto">
          <a:xfrm>
            <a:off x="5189538" y="3967163"/>
            <a:ext cx="1722437" cy="21145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We put the seeds and bulbs in a warm and sunny spot. </a:t>
            </a:r>
          </a:p>
        </p:txBody>
      </p:sp>
      <p:sp>
        <p:nvSpPr>
          <p:cNvPr id="21512" name="Content Placeholder 6"/>
          <p:cNvSpPr>
            <a:spLocks/>
          </p:cNvSpPr>
          <p:nvPr/>
        </p:nvSpPr>
        <p:spPr bwMode="auto">
          <a:xfrm>
            <a:off x="1268413" y="1738313"/>
            <a:ext cx="1647825" cy="21129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Fill your</a:t>
            </a:r>
            <a:br>
              <a:rPr lang="en-GB" altLang="en-US"/>
            </a:br>
            <a:r>
              <a:rPr lang="en-GB" altLang="en-US"/>
              <a:t>pot half</a:t>
            </a:r>
            <a:br>
              <a:rPr lang="en-GB" altLang="en-US"/>
            </a:br>
            <a:r>
              <a:rPr lang="en-GB" altLang="en-US"/>
              <a:t>full of soil.</a:t>
            </a:r>
          </a:p>
        </p:txBody>
      </p:sp>
      <p:pic>
        <p:nvPicPr>
          <p:cNvPr id="21513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866900"/>
            <a:ext cx="12954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Content Placeholder 6"/>
          <p:cNvSpPr>
            <a:spLocks/>
          </p:cNvSpPr>
          <p:nvPr/>
        </p:nvSpPr>
        <p:spPr bwMode="auto">
          <a:xfrm>
            <a:off x="1268413" y="3967163"/>
            <a:ext cx="1647825" cy="21145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Cover the seeds and bulbs with more soil.</a:t>
            </a:r>
          </a:p>
        </p:txBody>
      </p:sp>
      <p:sp>
        <p:nvSpPr>
          <p:cNvPr id="21515" name="Content Placeholder 6"/>
          <p:cNvSpPr>
            <a:spLocks/>
          </p:cNvSpPr>
          <p:nvPr/>
        </p:nvSpPr>
        <p:spPr bwMode="auto">
          <a:xfrm>
            <a:off x="5164138" y="1738313"/>
            <a:ext cx="1747837" cy="21129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Plant the seed or bulb in the soil. </a:t>
            </a:r>
          </a:p>
        </p:txBody>
      </p:sp>
      <p:pic>
        <p:nvPicPr>
          <p:cNvPr id="2151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2130425"/>
            <a:ext cx="898525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4157663"/>
            <a:ext cx="968375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4651375"/>
            <a:ext cx="987425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828675" y="1822450"/>
            <a:ext cx="439738" cy="441325"/>
          </a:xfrm>
          <a:prstGeom prst="ellipse">
            <a:avLst/>
          </a:prstGeom>
          <a:solidFill>
            <a:srgbClr val="F9FE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" name="Oval 18"/>
          <p:cNvSpPr/>
          <p:nvPr/>
        </p:nvSpPr>
        <p:spPr>
          <a:xfrm>
            <a:off x="4722813" y="1822450"/>
            <a:ext cx="441325" cy="441325"/>
          </a:xfrm>
          <a:prstGeom prst="ellipse">
            <a:avLst/>
          </a:prstGeom>
          <a:solidFill>
            <a:srgbClr val="F9FE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" name="Oval 21"/>
          <p:cNvSpPr/>
          <p:nvPr/>
        </p:nvSpPr>
        <p:spPr>
          <a:xfrm>
            <a:off x="828675" y="4049713"/>
            <a:ext cx="439738" cy="439737"/>
          </a:xfrm>
          <a:prstGeom prst="ellipse">
            <a:avLst/>
          </a:prstGeom>
          <a:solidFill>
            <a:srgbClr val="F9FE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3" name="Oval 22"/>
          <p:cNvSpPr/>
          <p:nvPr/>
        </p:nvSpPr>
        <p:spPr>
          <a:xfrm>
            <a:off x="4722813" y="4049713"/>
            <a:ext cx="441325" cy="439737"/>
          </a:xfrm>
          <a:prstGeom prst="ellipse">
            <a:avLst/>
          </a:prstGeom>
          <a:solidFill>
            <a:srgbClr val="F9FE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757238" y="4852988"/>
            <a:ext cx="7632700" cy="1239837"/>
          </a:xfrm>
          <a:prstGeom prst="roundRect">
            <a:avLst>
              <a:gd name="adj" fmla="val 17801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31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0960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760413" y="2622550"/>
            <a:ext cx="1816100" cy="2117725"/>
          </a:xfrm>
          <a:prstGeom prst="roundRect">
            <a:avLst/>
          </a:prstGeom>
          <a:solidFill>
            <a:srgbClr val="F9FEF0"/>
          </a:solidFill>
          <a:ln w="19050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760413" y="1741488"/>
            <a:ext cx="7632700" cy="785812"/>
          </a:xfrm>
          <a:prstGeom prst="roundRect">
            <a:avLst>
              <a:gd name="adj" fmla="val 2497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4" name="Content Placeholder 6"/>
          <p:cNvSpPr>
            <a:spLocks noGrp="1"/>
          </p:cNvSpPr>
          <p:nvPr>
            <p:ph idx="1"/>
          </p:nvPr>
        </p:nvSpPr>
        <p:spPr>
          <a:xfrm>
            <a:off x="755650" y="1576388"/>
            <a:ext cx="7646988" cy="11160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We are going to use the 4 watermelon seeds to  compare the growth of the seeds under different conditions 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Plant Growth</a:t>
            </a:r>
            <a:br>
              <a:rPr lang="en-GB" dirty="0"/>
            </a:br>
            <a:r>
              <a:rPr lang="en-GB" dirty="0"/>
              <a:t>Comparative Test</a:t>
            </a:r>
          </a:p>
        </p:txBody>
      </p:sp>
      <p:sp>
        <p:nvSpPr>
          <p:cNvPr id="22536" name="Content Placeholder 6"/>
          <p:cNvSpPr>
            <a:spLocks/>
          </p:cNvSpPr>
          <p:nvPr/>
        </p:nvSpPr>
        <p:spPr bwMode="auto">
          <a:xfrm>
            <a:off x="755650" y="4872038"/>
            <a:ext cx="6283325" cy="12207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What do you think will happen to each of the seeds?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701925" y="2622550"/>
            <a:ext cx="1816100" cy="2117725"/>
          </a:xfrm>
          <a:prstGeom prst="roundRect">
            <a:avLst/>
          </a:prstGeom>
          <a:solidFill>
            <a:srgbClr val="F9FEF0"/>
          </a:solidFill>
          <a:ln w="19050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645025" y="2622550"/>
            <a:ext cx="1816100" cy="2117725"/>
          </a:xfrm>
          <a:prstGeom prst="roundRect">
            <a:avLst/>
          </a:prstGeom>
          <a:solidFill>
            <a:srgbClr val="F9FEF0"/>
          </a:solidFill>
          <a:ln w="19050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586538" y="2622550"/>
            <a:ext cx="1816100" cy="2117725"/>
          </a:xfrm>
          <a:prstGeom prst="roundRect">
            <a:avLst/>
          </a:prstGeom>
          <a:solidFill>
            <a:srgbClr val="F9FEF0"/>
          </a:solidFill>
          <a:ln w="19050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40" name="Content Placeholder 6"/>
          <p:cNvSpPr>
            <a:spLocks/>
          </p:cNvSpPr>
          <p:nvPr/>
        </p:nvSpPr>
        <p:spPr bwMode="auto">
          <a:xfrm>
            <a:off x="755650" y="2622550"/>
            <a:ext cx="1820863" cy="21177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One seed will be given water and sunlight. </a:t>
            </a:r>
          </a:p>
        </p:txBody>
      </p:sp>
      <p:sp>
        <p:nvSpPr>
          <p:cNvPr id="22541" name="Content Placeholder 6"/>
          <p:cNvSpPr>
            <a:spLocks/>
          </p:cNvSpPr>
          <p:nvPr/>
        </p:nvSpPr>
        <p:spPr bwMode="auto">
          <a:xfrm>
            <a:off x="2698750" y="2622550"/>
            <a:ext cx="1820863" cy="21034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One seed will be given water but </a:t>
            </a:r>
            <a:r>
              <a:rPr lang="en-GB" altLang="en-US" b="1"/>
              <a:t>no sunlight</a:t>
            </a:r>
            <a:r>
              <a:rPr lang="en-GB" altLang="en-US"/>
              <a:t>. </a:t>
            </a:r>
          </a:p>
        </p:txBody>
      </p:sp>
      <p:sp>
        <p:nvSpPr>
          <p:cNvPr id="22542" name="Content Placeholder 6"/>
          <p:cNvSpPr>
            <a:spLocks/>
          </p:cNvSpPr>
          <p:nvPr/>
        </p:nvSpPr>
        <p:spPr bwMode="auto">
          <a:xfrm>
            <a:off x="4641850" y="2619375"/>
            <a:ext cx="1820863" cy="21034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One seed will be given sunlight and </a:t>
            </a:r>
            <a:r>
              <a:rPr lang="en-GB" altLang="en-US" b="1"/>
              <a:t>no water</a:t>
            </a:r>
            <a:r>
              <a:rPr lang="en-GB" altLang="en-US"/>
              <a:t>. </a:t>
            </a:r>
          </a:p>
        </p:txBody>
      </p:sp>
      <p:sp>
        <p:nvSpPr>
          <p:cNvPr id="22543" name="Content Placeholder 6"/>
          <p:cNvSpPr>
            <a:spLocks/>
          </p:cNvSpPr>
          <p:nvPr/>
        </p:nvSpPr>
        <p:spPr bwMode="auto">
          <a:xfrm>
            <a:off x="6584950" y="2619375"/>
            <a:ext cx="1820863" cy="21034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One seed will be given </a:t>
            </a:r>
            <a:r>
              <a:rPr lang="en-GB" altLang="en-US" b="1"/>
              <a:t>no sunlight </a:t>
            </a:r>
            <a:r>
              <a:rPr lang="en-GB" altLang="en-US"/>
              <a:t>and </a:t>
            </a:r>
            <a:r>
              <a:rPr lang="en-GB" altLang="en-US" b="1"/>
              <a:t>no water</a:t>
            </a:r>
            <a:r>
              <a:rPr lang="en-GB" altLang="en-US"/>
              <a:t>. </a:t>
            </a:r>
          </a:p>
        </p:txBody>
      </p:sp>
      <p:pic>
        <p:nvPicPr>
          <p:cNvPr id="2254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4414838"/>
            <a:ext cx="1990725" cy="167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60413" y="2622550"/>
            <a:ext cx="1816100" cy="34925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760413" y="1741488"/>
            <a:ext cx="7632700" cy="785812"/>
          </a:xfrm>
          <a:prstGeom prst="roundRect">
            <a:avLst>
              <a:gd name="adj" fmla="val 2497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6" name="Content Placeholder 6"/>
          <p:cNvSpPr>
            <a:spLocks noGrp="1"/>
          </p:cNvSpPr>
          <p:nvPr>
            <p:ph idx="1"/>
          </p:nvPr>
        </p:nvSpPr>
        <p:spPr>
          <a:xfrm>
            <a:off x="755650" y="1576388"/>
            <a:ext cx="7646988" cy="11160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What conditions does each plant need?  Where should they go?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Plant Growth</a:t>
            </a:r>
            <a:br>
              <a:rPr lang="en-GB" dirty="0" smtClean="0"/>
            </a:br>
            <a:r>
              <a:rPr lang="en-GB" dirty="0" smtClean="0"/>
              <a:t>Comparative Test</a:t>
            </a:r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2701925" y="2622550"/>
            <a:ext cx="1816100" cy="34925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645025" y="2622550"/>
            <a:ext cx="1816100" cy="34925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586538" y="2622550"/>
            <a:ext cx="1816100" cy="3492500"/>
          </a:xfrm>
          <a:prstGeom prst="roundRect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1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0960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722563"/>
            <a:ext cx="1566862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4356100"/>
            <a:ext cx="15668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879725"/>
            <a:ext cx="1241425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2941638"/>
            <a:ext cx="145732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4513263"/>
            <a:ext cx="1241425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4575175"/>
            <a:ext cx="1458912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8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2722563"/>
            <a:ext cx="1566863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9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4356100"/>
            <a:ext cx="15668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0888" y="1816100"/>
            <a:ext cx="7637462" cy="4038600"/>
          </a:xfrm>
          <a:prstGeom prst="roundRect">
            <a:avLst>
              <a:gd name="adj" fmla="val 10518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4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 Growth Predictions</a:t>
            </a:r>
          </a:p>
        </p:txBody>
      </p:sp>
      <p:pic>
        <p:nvPicPr>
          <p:cNvPr id="24580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1577975"/>
            <a:ext cx="3190875" cy="4514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mtClean="0"/>
              <a:t>What Plants Need to Grow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57200" y="2152650"/>
            <a:ext cx="8220075" cy="4243388"/>
          </a:xfrm>
        </p:spPr>
        <p:txBody>
          <a:bodyPr/>
          <a:lstStyle/>
          <a:p>
            <a:pPr eaLnBrk="1" hangingPunct="1"/>
            <a:r>
              <a:rPr lang="en-GB" altLang="en-US" b="1" u="sng" smtClean="0">
                <a:solidFill>
                  <a:schemeClr val="tx1"/>
                </a:solidFill>
                <a:hlinkClick r:id="rId2"/>
              </a:rPr>
              <a:t>What the following clips </a:t>
            </a:r>
          </a:p>
          <a:p>
            <a:pPr eaLnBrk="1" hangingPunct="1"/>
            <a:r>
              <a:rPr lang="en-GB" altLang="en-US" smtClean="0">
                <a:hlinkClick r:id="rId2"/>
              </a:rPr>
              <a:t>https://www.bbc.co.uk/bitesize/clips/zc62tfr</a:t>
            </a:r>
            <a:endParaRPr lang="en-GB" altLang="en-US" smtClean="0"/>
          </a:p>
          <a:p>
            <a:pPr eaLnBrk="1" hangingPunct="1"/>
            <a:r>
              <a:rPr lang="en-GB" altLang="en-US" smtClean="0">
                <a:hlinkClick r:id="rId3"/>
              </a:rPr>
              <a:t>https://www.bbc.co.uk/bitesize/topics/zpxnyrd/articles/zxxsyrd</a:t>
            </a:r>
            <a:endParaRPr lang="en-GB" altLang="en-US" smtClean="0"/>
          </a:p>
          <a:p>
            <a:pPr eaLnBrk="1" hangingPunct="1"/>
            <a:endParaRPr lang="en-GB" altLang="en-US" smtClean="0"/>
          </a:p>
        </p:txBody>
      </p:sp>
      <p:pic>
        <p:nvPicPr>
          <p:cNvPr id="2560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883025"/>
            <a:ext cx="3565525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3883025"/>
            <a:ext cx="3652838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558092"/>
            <a:ext cx="7118350" cy="2267909"/>
          </a:xfrm>
          <a:prstGeom prst="roundRect">
            <a:avLst/>
          </a:prstGeom>
        </p:spPr>
      </p:pic>
      <p:sp>
        <p:nvSpPr>
          <p:cNvPr id="26627" name="Content Placeholder 4"/>
          <p:cNvSpPr>
            <a:spLocks noGrp="1"/>
          </p:cNvSpPr>
          <p:nvPr>
            <p:ph idx="1"/>
          </p:nvPr>
        </p:nvSpPr>
        <p:spPr>
          <a:xfrm>
            <a:off x="755650" y="2565400"/>
            <a:ext cx="6272213" cy="226060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Which seed did we predict would grow the best?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What conditions should we give our sunflower</a:t>
            </a:r>
            <a:br>
              <a:rPr lang="en-GB" altLang="en-US" smtClean="0"/>
            </a:br>
            <a:r>
              <a:rPr lang="en-GB" altLang="en-US" smtClean="0"/>
              <a:t>and  plants so that they grow well? </a:t>
            </a:r>
          </a:p>
        </p:txBody>
      </p:sp>
      <p:sp>
        <p:nvSpPr>
          <p:cNvPr id="2662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 Growth Predictions</a:t>
            </a:r>
          </a:p>
        </p:txBody>
      </p:sp>
      <p:pic>
        <p:nvPicPr>
          <p:cNvPr id="26629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38" y="1547813"/>
            <a:ext cx="3163887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755650" y="2657475"/>
            <a:ext cx="6140450" cy="2028825"/>
          </a:xfrm>
          <a:prstGeom prst="roundRect">
            <a:avLst>
              <a:gd name="adj" fmla="val 21326"/>
            </a:avLst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651" name="Content Placeholder 4"/>
          <p:cNvSpPr>
            <a:spLocks noGrp="1"/>
          </p:cNvSpPr>
          <p:nvPr>
            <p:ph idx="1"/>
          </p:nvPr>
        </p:nvSpPr>
        <p:spPr>
          <a:xfrm>
            <a:off x="1517650" y="2657475"/>
            <a:ext cx="3654425" cy="2028825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On the next slides are</a:t>
            </a:r>
            <a:br>
              <a:rPr lang="en-GB" altLang="en-US" smtClean="0"/>
            </a:br>
            <a:r>
              <a:rPr lang="en-GB" altLang="en-US" smtClean="0"/>
              <a:t>some foods that we eat.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Can you guess if the</a:t>
            </a:r>
            <a:br>
              <a:rPr lang="en-GB" altLang="en-US" smtClean="0"/>
            </a:br>
            <a:r>
              <a:rPr lang="en-GB" altLang="en-US" smtClean="0"/>
              <a:t>food is a seed or a bulb? </a:t>
            </a:r>
          </a:p>
        </p:txBody>
      </p:sp>
      <p:sp>
        <p:nvSpPr>
          <p:cNvPr id="2765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46188"/>
          </a:xfrm>
        </p:spPr>
        <p:txBody>
          <a:bodyPr/>
          <a:lstStyle/>
          <a:p>
            <a:pPr eaLnBrk="1" hangingPunct="1"/>
            <a:r>
              <a:rPr lang="en-GB" altLang="en-US" smtClean="0"/>
              <a:t>Seed or Bulb? Quiz</a:t>
            </a:r>
          </a:p>
        </p:txBody>
      </p:sp>
      <p:pic>
        <p:nvPicPr>
          <p:cNvPr id="2765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1628775"/>
            <a:ext cx="457993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728663"/>
            <a:ext cx="7654925" cy="3414712"/>
          </a:xfrm>
          <a:prstGeom prst="roundRect">
            <a:avLst/>
          </a:prstGeom>
        </p:spPr>
      </p:pic>
      <p:sp>
        <p:nvSpPr>
          <p:cNvPr id="32" name="Rounded Rectangle 31">
            <a:hlinkClick r:id="rId3" action="ppaction://hlinksldjump"/>
          </p:cNvPr>
          <p:cNvSpPr/>
          <p:nvPr/>
        </p:nvSpPr>
        <p:spPr>
          <a:xfrm>
            <a:off x="755650" y="4352925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Seed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4664075" y="4332288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Bulb</a:t>
            </a:r>
          </a:p>
        </p:txBody>
      </p:sp>
      <p:sp>
        <p:nvSpPr>
          <p:cNvPr id="12" name="Oval 11"/>
          <p:cNvSpPr/>
          <p:nvPr/>
        </p:nvSpPr>
        <p:spPr>
          <a:xfrm>
            <a:off x="676275" y="655638"/>
            <a:ext cx="1697038" cy="1697037"/>
          </a:xfrm>
          <a:prstGeom prst="ellipse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0888" y="1243013"/>
            <a:ext cx="154781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j-lt"/>
              </a:rPr>
              <a:t>Peas</a:t>
            </a:r>
          </a:p>
        </p:txBody>
      </p:sp>
      <p:sp>
        <p:nvSpPr>
          <p:cNvPr id="28679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Haprog_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700" y="728664"/>
            <a:ext cx="7620000" cy="4176712"/>
          </a:xfrm>
          <a:prstGeom prst="round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Correct!</a:t>
            </a:r>
          </a:p>
        </p:txBody>
      </p:sp>
      <p:sp>
        <p:nvSpPr>
          <p:cNvPr id="29701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pea is a seed. Well done!</a:t>
            </a:r>
          </a:p>
        </p:txBody>
      </p: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ight Arrow 12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4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issyeyre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700" y="728664"/>
            <a:ext cx="7620000" cy="4176712"/>
          </a:xfrm>
          <a:prstGeom prst="round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Bad luck!</a:t>
            </a:r>
          </a:p>
        </p:txBody>
      </p:sp>
      <p:sp>
        <p:nvSpPr>
          <p:cNvPr id="30725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pea is actually a seed.</a:t>
            </a:r>
          </a:p>
        </p:txBody>
      </p:sp>
      <p:sp>
        <p:nvSpPr>
          <p:cNvPr id="30726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issyeyre (@flickr.com) - granted under creative commons licence – attribution</a:t>
            </a: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ight Arrow 13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0" y="728663"/>
            <a:ext cx="7632700" cy="3414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ounded Rectangle 31">
            <a:hlinkClick r:id="rId2" action="ppaction://hlinksldjump"/>
          </p:cNvPr>
          <p:cNvSpPr/>
          <p:nvPr/>
        </p:nvSpPr>
        <p:spPr>
          <a:xfrm>
            <a:off x="755650" y="4352925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Seed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4664075" y="4332288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Bulb</a:t>
            </a:r>
          </a:p>
        </p:txBody>
      </p:sp>
      <p:pic>
        <p:nvPicPr>
          <p:cNvPr id="3174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728663"/>
            <a:ext cx="5162550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676275" y="655638"/>
            <a:ext cx="1697038" cy="1697037"/>
          </a:xfrm>
          <a:prstGeom prst="ellipse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88" y="1243013"/>
            <a:ext cx="154781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j-lt"/>
              </a:rPr>
              <a:t>Onion</a:t>
            </a:r>
          </a:p>
        </p:txBody>
      </p:sp>
      <p:sp>
        <p:nvSpPr>
          <p:cNvPr id="31752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feesta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55650" y="728663"/>
            <a:ext cx="7635875" cy="4176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Correct!</a:t>
            </a:r>
          </a:p>
        </p:txBody>
      </p:sp>
      <p:sp>
        <p:nvSpPr>
          <p:cNvPr id="32773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An onion is a bulb. Well done!</a:t>
            </a:r>
          </a:p>
        </p:txBody>
      </p:sp>
      <p:pic>
        <p:nvPicPr>
          <p:cNvPr id="327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728663"/>
            <a:ext cx="3340100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ight Arrow 7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7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slgckgc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55650" y="728663"/>
            <a:ext cx="7635875" cy="4176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Bad luck!</a:t>
            </a:r>
          </a:p>
        </p:txBody>
      </p:sp>
      <p:sp>
        <p:nvSpPr>
          <p:cNvPr id="33797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An onion is actually a bulb.</a:t>
            </a:r>
          </a:p>
        </p:txBody>
      </p:sp>
      <p:pic>
        <p:nvPicPr>
          <p:cNvPr id="33798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728663"/>
            <a:ext cx="3340100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slgckgc (@flickr.com) - granted under creative commons licence – attribution</a:t>
            </a: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ight Arrow 13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0" y="728663"/>
            <a:ext cx="7632700" cy="3414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ounded Rectangle 31">
            <a:hlinkClick r:id="rId2" action="ppaction://hlinksldjump"/>
          </p:cNvPr>
          <p:cNvSpPr/>
          <p:nvPr/>
        </p:nvSpPr>
        <p:spPr>
          <a:xfrm>
            <a:off x="755650" y="4352925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Seed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4664075" y="4332288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Bulb</a:t>
            </a:r>
          </a:p>
        </p:txBody>
      </p:sp>
      <p:pic>
        <p:nvPicPr>
          <p:cNvPr id="3482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97"/>
          <a:stretch>
            <a:fillRect/>
          </a:stretch>
        </p:blipFill>
        <p:spPr bwMode="auto">
          <a:xfrm>
            <a:off x="1687513" y="728663"/>
            <a:ext cx="5768975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676275" y="655638"/>
            <a:ext cx="1697038" cy="1697037"/>
          </a:xfrm>
          <a:prstGeom prst="ellipse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0888" y="1243013"/>
            <a:ext cx="154781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j-lt"/>
              </a:rPr>
              <a:t>Coconut</a:t>
            </a:r>
          </a:p>
        </p:txBody>
      </p:sp>
      <p:sp>
        <p:nvSpPr>
          <p:cNvPr id="34824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YIM Hafiz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000" y="728663"/>
            <a:ext cx="7620000" cy="4176713"/>
          </a:xfrm>
          <a:prstGeom prst="round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Correct!</a:t>
            </a:r>
          </a:p>
        </p:txBody>
      </p:sp>
      <p:sp>
        <p:nvSpPr>
          <p:cNvPr id="35845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coconut is a seed. Well done!</a:t>
            </a:r>
          </a:p>
        </p:txBody>
      </p: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ight Arrow 7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848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Koshyk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000" y="728663"/>
            <a:ext cx="7620000" cy="4176713"/>
          </a:xfrm>
          <a:prstGeom prst="round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Bad luck!</a:t>
            </a:r>
          </a:p>
        </p:txBody>
      </p:sp>
      <p:sp>
        <p:nvSpPr>
          <p:cNvPr id="36869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coconut is actually a seed.</a:t>
            </a:r>
          </a:p>
        </p:txBody>
      </p:sp>
      <p:sp>
        <p:nvSpPr>
          <p:cNvPr id="36870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Koshyk (@flickr.com) - granted under creative commons licence – attribution</a:t>
            </a: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ight Arrow 13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hlinkClick r:id="rId2" action="ppaction://hlinksldjump"/>
          </p:cNvPr>
          <p:cNvSpPr/>
          <p:nvPr/>
        </p:nvSpPr>
        <p:spPr>
          <a:xfrm>
            <a:off x="755650" y="4352925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Seed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49" y="728663"/>
            <a:ext cx="7632701" cy="3414712"/>
          </a:xfrm>
          <a:prstGeom prst="roundRect">
            <a:avLst/>
          </a:prstGeom>
        </p:spPr>
      </p:pic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4664075" y="4332288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Bulb</a:t>
            </a:r>
          </a:p>
        </p:txBody>
      </p:sp>
      <p:sp>
        <p:nvSpPr>
          <p:cNvPr id="12" name="Oval 11"/>
          <p:cNvSpPr/>
          <p:nvPr/>
        </p:nvSpPr>
        <p:spPr>
          <a:xfrm>
            <a:off x="666750" y="646113"/>
            <a:ext cx="1697038" cy="1697037"/>
          </a:xfrm>
          <a:prstGeom prst="ellipse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6263" y="1243013"/>
            <a:ext cx="1897062" cy="492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latin typeface="+mj-lt"/>
              </a:rPr>
              <a:t>Sweetcorn</a:t>
            </a:r>
          </a:p>
        </p:txBody>
      </p:sp>
      <p:sp>
        <p:nvSpPr>
          <p:cNvPr id="37895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Aimee Steen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55650" y="728663"/>
            <a:ext cx="7635875" cy="4176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Correct!</a:t>
            </a:r>
          </a:p>
        </p:txBody>
      </p:sp>
      <p:sp>
        <p:nvSpPr>
          <p:cNvPr id="38917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corn kernel is a seed. Well done!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ight Arrow 7">
            <a:hlinkClick r:id="rId3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8920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728663"/>
            <a:ext cx="42259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1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phatcontroller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55650" y="728663"/>
            <a:ext cx="7635875" cy="4176712"/>
          </a:xfrm>
          <a:prstGeom prst="roundRect">
            <a:avLst/>
          </a:prstGeom>
          <a:solidFill>
            <a:srgbClr val="D8E3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Bad luck!</a:t>
            </a:r>
          </a:p>
        </p:txBody>
      </p:sp>
      <p:sp>
        <p:nvSpPr>
          <p:cNvPr id="39941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A corn kernel is actually a seed.</a:t>
            </a:r>
          </a:p>
        </p:txBody>
      </p:sp>
      <p:pic>
        <p:nvPicPr>
          <p:cNvPr id="3994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728663"/>
            <a:ext cx="42259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phatcontroller (@flickr.com) - granted under creative commons licence – attribution</a:t>
            </a: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ight Arrow 13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650" y="728663"/>
            <a:ext cx="7632700" cy="3414712"/>
          </a:xfrm>
          <a:prstGeom prst="roundRect">
            <a:avLst/>
          </a:prstGeom>
        </p:spPr>
      </p:pic>
      <p:sp>
        <p:nvSpPr>
          <p:cNvPr id="32" name="Rounded Rectangle 31">
            <a:hlinkClick r:id="rId3" action="ppaction://hlinksldjump"/>
          </p:cNvPr>
          <p:cNvSpPr/>
          <p:nvPr/>
        </p:nvSpPr>
        <p:spPr>
          <a:xfrm>
            <a:off x="755650" y="4352925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Seed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4664075" y="4332288"/>
            <a:ext cx="3724275" cy="1739900"/>
          </a:xfrm>
          <a:prstGeom prst="roundRect">
            <a:avLst>
              <a:gd name="adj" fmla="val 21326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Bulb</a:t>
            </a:r>
          </a:p>
        </p:txBody>
      </p:sp>
      <p:sp>
        <p:nvSpPr>
          <p:cNvPr id="12" name="Oval 11"/>
          <p:cNvSpPr/>
          <p:nvPr/>
        </p:nvSpPr>
        <p:spPr>
          <a:xfrm>
            <a:off x="676275" y="655638"/>
            <a:ext cx="1697038" cy="1697037"/>
          </a:xfrm>
          <a:prstGeom prst="ellipse">
            <a:avLst/>
          </a:prstGeom>
          <a:solidFill>
            <a:srgbClr val="C1F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0888" y="1243013"/>
            <a:ext cx="154781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j-lt"/>
              </a:rPr>
              <a:t>Garlic</a:t>
            </a:r>
          </a:p>
        </p:txBody>
      </p:sp>
      <p:sp>
        <p:nvSpPr>
          <p:cNvPr id="40967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grongar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000" y="728663"/>
            <a:ext cx="7620000" cy="4176713"/>
          </a:xfrm>
          <a:prstGeom prst="round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6F9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6F9A4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Correct!</a:t>
            </a:r>
          </a:p>
        </p:txBody>
      </p:sp>
      <p:sp>
        <p:nvSpPr>
          <p:cNvPr id="41989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Garlic is a bulb. Well done!</a:t>
            </a:r>
          </a:p>
        </p:txBody>
      </p: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ight Arrow 7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992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Tony Austin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000" y="728663"/>
            <a:ext cx="7620000" cy="4176713"/>
          </a:xfrm>
          <a:prstGeom prst="round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0" y="4973638"/>
            <a:ext cx="7632700" cy="1119187"/>
          </a:xfrm>
          <a:prstGeom prst="roundRect">
            <a:avLst>
              <a:gd name="adj" fmla="val 32218"/>
            </a:avLst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00075" y="4581525"/>
            <a:ext cx="1697038" cy="1697038"/>
          </a:xfrm>
          <a:prstGeom prst="ellipse">
            <a:avLst/>
          </a:prstGeom>
          <a:solidFill>
            <a:srgbClr val="FDFDFD"/>
          </a:solidFill>
          <a:ln w="28575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Bad luck!</a:t>
            </a:r>
          </a:p>
        </p:txBody>
      </p:sp>
      <p:sp>
        <p:nvSpPr>
          <p:cNvPr id="43013" name="Content Placeholder 4"/>
          <p:cNvSpPr>
            <a:spLocks noGrp="1"/>
          </p:cNvSpPr>
          <p:nvPr>
            <p:ph idx="1"/>
          </p:nvPr>
        </p:nvSpPr>
        <p:spPr>
          <a:xfrm>
            <a:off x="762000" y="4968875"/>
            <a:ext cx="7620000" cy="1119188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solidFill>
                  <a:schemeClr val="bg1"/>
                </a:solidFill>
              </a:rPr>
              <a:t>Garlic is actually a bulb.</a:t>
            </a:r>
          </a:p>
        </p:txBody>
      </p:sp>
      <p:sp>
        <p:nvSpPr>
          <p:cNvPr id="43014" name="TextBox 21"/>
          <p:cNvSpPr txBox="1">
            <a:spLocks noChangeArrowheads="1"/>
          </p:cNvSpPr>
          <p:nvPr/>
        </p:nvSpPr>
        <p:spPr bwMode="auto">
          <a:xfrm>
            <a:off x="630238" y="6242050"/>
            <a:ext cx="78851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Tony Austin (@flickr.com) - granted under creative commons licence – attribution</a:t>
            </a: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562850" y="5549900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ight Arrow 14">
            <a:hlinkClick r:id="rId4" action="ppaction://hlinksldjump"/>
          </p:cNvPr>
          <p:cNvSpPr/>
          <p:nvPr/>
        </p:nvSpPr>
        <p:spPr>
          <a:xfrm flipH="1">
            <a:off x="7434263" y="5106988"/>
            <a:ext cx="638175" cy="409575"/>
          </a:xfrm>
          <a:prstGeom prst="rightArrow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40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440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pic>
        <p:nvPicPr>
          <p:cNvPr id="4403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9" name="Content Placeholder 15"/>
          <p:cNvSpPr>
            <a:spLocks/>
          </p:cNvSpPr>
          <p:nvPr/>
        </p:nvSpPr>
        <p:spPr bwMode="auto">
          <a:xfrm>
            <a:off x="628650" y="1127125"/>
            <a:ext cx="7886700" cy="1409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plant seeds and bulbs and suggest how to care for them.  </a:t>
            </a:r>
          </a:p>
          <a:p>
            <a:pPr eaLnBrk="1" hangingPunct="1"/>
            <a:r>
              <a:rPr lang="en-GB" altLang="en-US"/>
              <a:t>I can make a prediction. </a:t>
            </a:r>
          </a:p>
          <a:p>
            <a:pPr eaLnBrk="1" hangingPunct="1"/>
            <a:endParaRPr lang="en-GB" altLang="en-US"/>
          </a:p>
        </p:txBody>
      </p:sp>
      <p:sp>
        <p:nvSpPr>
          <p:cNvPr id="44040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follow instructions to plant a seed and a bulb.</a:t>
            </a:r>
          </a:p>
          <a:p>
            <a:pPr eaLnBrk="1" hangingPunct="1"/>
            <a:r>
              <a:rPr lang="en-GB" altLang="en-US"/>
              <a:t>I can suggest how to care for a plant so it grows well. </a:t>
            </a:r>
          </a:p>
          <a:p>
            <a:pPr eaLnBrk="1" hangingPunct="1"/>
            <a:r>
              <a:rPr lang="en-GB" altLang="en-US"/>
              <a:t>I can predict which plants will grow well and which will not.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1442</TotalTime>
  <Words>1376</Words>
  <Application>Microsoft Office PowerPoint</Application>
  <PresentationFormat>On-screen Show (4:3)</PresentationFormat>
  <Paragraphs>159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BPreplay</vt:lpstr>
      <vt:lpstr>Arial</vt:lpstr>
      <vt:lpstr>Sassoon Infant Md</vt:lpstr>
      <vt:lpstr>Sassoon Infant Rg</vt:lpstr>
      <vt:lpstr>Calibri</vt:lpstr>
      <vt:lpstr>Office Theme</vt:lpstr>
      <vt:lpstr>Science</vt:lpstr>
      <vt:lpstr>PowerPoint Presentation</vt:lpstr>
      <vt:lpstr>PowerPoint Presentation</vt:lpstr>
      <vt:lpstr>PowerPoint Presentation</vt:lpstr>
      <vt:lpstr>Seeds and Bulbs</vt:lpstr>
      <vt:lpstr>Seeds and Bulbs</vt:lpstr>
      <vt:lpstr>Seeds and Bulbs: Germination</vt:lpstr>
      <vt:lpstr>Seeds and Bulbs</vt:lpstr>
      <vt:lpstr>Seeds and Bulbs</vt:lpstr>
      <vt:lpstr>Seeds and Bulbs</vt:lpstr>
      <vt:lpstr>What Do Plants Need to Grow?</vt:lpstr>
      <vt:lpstr>What Do Plants Need to Grow?</vt:lpstr>
      <vt:lpstr>Planting</vt:lpstr>
      <vt:lpstr>Planting</vt:lpstr>
      <vt:lpstr>Planting</vt:lpstr>
      <vt:lpstr>Plant Growth Comparative Test</vt:lpstr>
      <vt:lpstr>Plant Growth Comparative Test</vt:lpstr>
      <vt:lpstr>Plant Growth Predictions</vt:lpstr>
      <vt:lpstr>What Plants Need to Grow</vt:lpstr>
      <vt:lpstr>Plant Growth Predictions</vt:lpstr>
      <vt:lpstr>Seed or Bulb? Quiz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Debbie Leonard</cp:lastModifiedBy>
  <cp:revision>131</cp:revision>
  <dcterms:created xsi:type="dcterms:W3CDTF">2014-10-01T16:09:27Z</dcterms:created>
  <dcterms:modified xsi:type="dcterms:W3CDTF">2020-05-11T11:53:18Z</dcterms:modified>
</cp:coreProperties>
</file>