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67" r:id="rId18"/>
  </p:sldIdLst>
  <p:sldSz cx="9144000" cy="6858000" type="screen4x3"/>
  <p:notesSz cx="6858000" cy="9144000"/>
  <p:embeddedFontLst>
    <p:embeddedFont>
      <p:font typeface="Twinkl" pitchFamily="2" charset="0"/>
      <p:regular r:id="rId21"/>
      <p:bold r:id="rId22"/>
    </p:embeddedFont>
    <p:embeddedFont>
      <p:font typeface="Twinkl SemiBold" pitchFamily="2" charset="0"/>
      <p:bold r:id="rId23"/>
    </p:embeddedFont>
    <p:embeddedFont>
      <p:font typeface="Sassoon Infant Rg" panose="02000503030000020003" pitchFamily="50" charset="0"/>
      <p:regular r:id="rId24"/>
      <p:bold r:id="rId25"/>
    </p:embeddedFont>
    <p:embeddedFont>
      <p:font typeface="Calibri" panose="020F0502020204030204" pitchFamily="34" charset="0"/>
      <p:regular r:id="rId26"/>
      <p:bold r:id="rId27"/>
      <p:italic r:id="rId28"/>
      <p:boldItalic r:id="rId29"/>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0105"/>
    <a:srgbClr val="4DB1E3"/>
    <a:srgbClr val="DE1E5A"/>
    <a:srgbClr val="18A0DB"/>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p:cViewPr varScale="1">
        <p:scale>
          <a:sx n="113" d="100"/>
          <a:sy n="113" d="100"/>
        </p:scale>
        <p:origin x="1332"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EB82235-4BB0-4936-8D38-49D21EA1BF65}" type="datetimeFigureOut">
              <a:rPr lang="en-GB"/>
              <a:pPr>
                <a:defRPr/>
              </a:pPr>
              <a:t>23/04/2019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BE18CBD-E323-48D0-9196-5301C998F54C}" type="slidenum">
              <a:rPr lang="en-GB"/>
              <a:pPr>
                <a:defRPr/>
              </a:pPr>
              <a:t>‹#›</a:t>
            </a:fld>
            <a:endParaRPr lang="en-GB"/>
          </a:p>
        </p:txBody>
      </p:sp>
    </p:spTree>
    <p:extLst>
      <p:ext uri="{BB962C8B-B14F-4D97-AF65-F5344CB8AC3E}">
        <p14:creationId xmlns:p14="http://schemas.microsoft.com/office/powerpoint/2010/main" val="34484958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0237C30-AF2F-4C6E-8A8B-373B5FC17B4B}" type="datetimeFigureOut">
              <a:rPr lang="en-GB"/>
              <a:pPr>
                <a:defRPr/>
              </a:pPr>
              <a:t>23/04/2019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7FC0039-88D1-4D3F-AEA4-C4F723FA7570}" type="slidenum">
              <a:rPr lang="en-GB"/>
              <a:pPr>
                <a:defRPr/>
              </a:pPr>
              <a:t>‹#›</a:t>
            </a:fld>
            <a:endParaRPr lang="en-GB"/>
          </a:p>
        </p:txBody>
      </p:sp>
    </p:spTree>
    <p:extLst>
      <p:ext uri="{BB962C8B-B14F-4D97-AF65-F5344CB8AC3E}">
        <p14:creationId xmlns:p14="http://schemas.microsoft.com/office/powerpoint/2010/main" val="18085223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95143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3352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04934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404383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47120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The Wars of the Roses</a:t>
            </a:r>
          </a:p>
        </p:txBody>
      </p:sp>
      <p:sp>
        <p:nvSpPr>
          <p:cNvPr id="9219" name="TextBox 3"/>
          <p:cNvSpPr txBox="1">
            <a:spLocks noChangeArrowheads="1"/>
          </p:cNvSpPr>
          <p:nvPr/>
        </p:nvSpPr>
        <p:spPr bwMode="auto">
          <a:xfrm>
            <a:off x="755650" y="1416050"/>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Civil war had been raging through England for 30 years during the</a:t>
            </a:r>
            <a:br>
              <a:rPr lang="en-GB" altLang="en-US">
                <a:solidFill>
                  <a:schemeClr val="tx1"/>
                </a:solidFill>
              </a:rPr>
            </a:br>
            <a:r>
              <a:rPr lang="en-GB" altLang="en-US">
                <a:solidFill>
                  <a:schemeClr val="tx1"/>
                </a:solidFill>
              </a:rPr>
              <a:t>mid-15</a:t>
            </a:r>
            <a:r>
              <a:rPr lang="en-GB" altLang="en-US" baseline="30000">
                <a:solidFill>
                  <a:schemeClr val="tx1"/>
                </a:solidFill>
              </a:rPr>
              <a:t>th</a:t>
            </a:r>
            <a:r>
              <a:rPr lang="en-GB" altLang="en-US">
                <a:solidFill>
                  <a:schemeClr val="tx1"/>
                </a:solidFill>
              </a:rPr>
              <a:t> century. This became known as The Wars of Roses because each side of the battle were represented by a rose.</a:t>
            </a:r>
          </a:p>
        </p:txBody>
      </p:sp>
      <p:sp>
        <p:nvSpPr>
          <p:cNvPr id="10" name="TextBox 9"/>
          <p:cNvSpPr txBox="1">
            <a:spLocks noChangeArrowheads="1"/>
          </p:cNvSpPr>
          <p:nvPr/>
        </p:nvSpPr>
        <p:spPr bwMode="auto">
          <a:xfrm>
            <a:off x="755650" y="5548313"/>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Both sides believed they had a right to the throne and crown of England.</a:t>
            </a:r>
          </a:p>
        </p:txBody>
      </p:sp>
      <p:grpSp>
        <p:nvGrpSpPr>
          <p:cNvPr id="14" name="Group 13"/>
          <p:cNvGrpSpPr>
            <a:grpSpLocks/>
          </p:cNvGrpSpPr>
          <p:nvPr/>
        </p:nvGrpSpPr>
        <p:grpSpPr bwMode="auto">
          <a:xfrm>
            <a:off x="1046163" y="2624138"/>
            <a:ext cx="3146425" cy="2478087"/>
            <a:chOff x="1046315" y="2623665"/>
            <a:chExt cx="3146635" cy="2479307"/>
          </a:xfrm>
        </p:grpSpPr>
        <p:pic>
          <p:nvPicPr>
            <p:cNvPr id="9225"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98300" y="2623665"/>
              <a:ext cx="1675618" cy="1635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p:nvPr/>
          </p:nvSpPr>
          <p:spPr>
            <a:xfrm>
              <a:off x="1046315" y="4456542"/>
              <a:ext cx="3146635" cy="646430"/>
            </a:xfrm>
            <a:prstGeom prst="rect">
              <a:avLst/>
            </a:prstGeom>
            <a:solidFill>
              <a:schemeClr val="accent3">
                <a:lumMod val="60000"/>
                <a:lumOff val="40000"/>
              </a:schemeClr>
            </a:solidFill>
          </p:spPr>
          <p:txBody>
            <a:bodyPr>
              <a:spAutoFit/>
            </a:bodyPr>
            <a:lstStyle/>
            <a:p>
              <a:pPr algn="ctr" eaLnBrk="1" fontAlgn="auto" hangingPunct="1">
                <a:spcBef>
                  <a:spcPts val="0"/>
                </a:spcBef>
                <a:spcAft>
                  <a:spcPts val="0"/>
                </a:spcAft>
                <a:defRPr/>
              </a:pPr>
              <a:r>
                <a:rPr lang="en-GB" dirty="0">
                  <a:latin typeface="+mn-lt"/>
                </a:rPr>
                <a:t>The </a:t>
              </a:r>
              <a:r>
                <a:rPr lang="en-GB" b="1" dirty="0">
                  <a:latin typeface="+mn-lt"/>
                </a:rPr>
                <a:t>red rose </a:t>
              </a:r>
              <a:r>
                <a:rPr lang="en-GB" dirty="0">
                  <a:latin typeface="+mn-lt"/>
                </a:rPr>
                <a:t>was the badge of the Lancastrians.</a:t>
              </a:r>
            </a:p>
          </p:txBody>
        </p:sp>
      </p:grpSp>
      <p:grpSp>
        <p:nvGrpSpPr>
          <p:cNvPr id="15" name="Group 14"/>
          <p:cNvGrpSpPr>
            <a:grpSpLocks/>
          </p:cNvGrpSpPr>
          <p:nvPr/>
        </p:nvGrpSpPr>
        <p:grpSpPr bwMode="auto">
          <a:xfrm>
            <a:off x="4951413" y="2619375"/>
            <a:ext cx="3146425" cy="2482850"/>
            <a:chOff x="4951050" y="2619632"/>
            <a:chExt cx="3146635" cy="2483340"/>
          </a:xfrm>
        </p:grpSpPr>
        <p:pic>
          <p:nvPicPr>
            <p:cNvPr id="9223"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86558" y="2619632"/>
              <a:ext cx="1675618" cy="1635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p:cNvSpPr txBox="1"/>
            <p:nvPr/>
          </p:nvSpPr>
          <p:spPr>
            <a:xfrm>
              <a:off x="4951050" y="4456732"/>
              <a:ext cx="3146635" cy="646240"/>
            </a:xfrm>
            <a:prstGeom prst="rect">
              <a:avLst/>
            </a:prstGeom>
            <a:solidFill>
              <a:schemeClr val="accent3">
                <a:lumMod val="60000"/>
                <a:lumOff val="40000"/>
              </a:schemeClr>
            </a:solidFill>
          </p:spPr>
          <p:txBody>
            <a:bodyPr>
              <a:spAutoFit/>
            </a:bodyPr>
            <a:lstStyle/>
            <a:p>
              <a:pPr algn="ctr" eaLnBrk="1" fontAlgn="auto" hangingPunct="1">
                <a:spcBef>
                  <a:spcPts val="0"/>
                </a:spcBef>
                <a:spcAft>
                  <a:spcPts val="0"/>
                </a:spcAft>
                <a:defRPr/>
              </a:pPr>
              <a:r>
                <a:rPr lang="en-GB" dirty="0">
                  <a:latin typeface="+mn-lt"/>
                </a:rPr>
                <a:t>The </a:t>
              </a:r>
              <a:r>
                <a:rPr lang="en-GB" b="1" dirty="0">
                  <a:latin typeface="+mn-lt"/>
                </a:rPr>
                <a:t>white rose </a:t>
              </a:r>
              <a:r>
                <a:rPr lang="en-GB" dirty="0">
                  <a:latin typeface="+mn-lt"/>
                </a:rPr>
                <a:t>was the badge of the </a:t>
              </a:r>
              <a:r>
                <a:rPr lang="en-GB" dirty="0" err="1">
                  <a:latin typeface="+mn-lt"/>
                </a:rPr>
                <a:t>Yorkists</a:t>
              </a:r>
              <a:r>
                <a:rPr lang="en-GB" dirty="0">
                  <a:latin typeface="+mn-lt"/>
                </a:rPr>
                <a:t>.</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2"/>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King Richard III</a:t>
            </a:r>
          </a:p>
        </p:txBody>
      </p:sp>
      <p:sp>
        <p:nvSpPr>
          <p:cNvPr id="4" name="TextBox 3"/>
          <p:cNvSpPr txBox="1">
            <a:spLocks noChangeArrowheads="1"/>
          </p:cNvSpPr>
          <p:nvPr/>
        </p:nvSpPr>
        <p:spPr bwMode="auto">
          <a:xfrm>
            <a:off x="755650" y="1465263"/>
            <a:ext cx="3709988"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Richard III was a Yorkist king but he was not popular. People were very suspicious of how he had become king.</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His brother, Edward IV, was king so when he died it should have been Edward’s eldest son who became king.</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The boy, also called Edward, was only 12 years old. Richard was made protector of the realm until the child was old enough to be crowned king.</a:t>
            </a:r>
          </a:p>
        </p:txBody>
      </p:sp>
      <p:pic>
        <p:nvPicPr>
          <p:cNvPr id="10244"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338263"/>
            <a:ext cx="3816350" cy="475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fade">
                                      <p:cBhvr>
                                        <p:cTn id="1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2"/>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King Richard’s Past</a:t>
            </a:r>
          </a:p>
        </p:txBody>
      </p:sp>
      <p:sp>
        <p:nvSpPr>
          <p:cNvPr id="4" name="TextBox 3"/>
          <p:cNvSpPr txBox="1">
            <a:spLocks noChangeArrowheads="1"/>
          </p:cNvSpPr>
          <p:nvPr/>
        </p:nvSpPr>
        <p:spPr bwMode="auto">
          <a:xfrm>
            <a:off x="755650" y="1465263"/>
            <a:ext cx="4589463"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 campaign began to prove the boy could not be king, so Richard was crowned king. His two nephews were imprisoned in the Tower of London.</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They were never seen in public again.</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It is thought he had them killed, so that they could not become king instead of him.</a:t>
            </a:r>
          </a:p>
        </p:txBody>
      </p:sp>
      <p:pic>
        <p:nvPicPr>
          <p:cNvPr id="11268" name="Picture 2" descr="File:The Princes in the Towe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08638" y="1416050"/>
            <a:ext cx="2779712" cy="467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TextBox 5"/>
          <p:cNvSpPr txBox="1">
            <a:spLocks noChangeArrowheads="1"/>
          </p:cNvSpPr>
          <p:nvPr/>
        </p:nvSpPr>
        <p:spPr bwMode="auto">
          <a:xfrm>
            <a:off x="5608638" y="6113463"/>
            <a:ext cx="2779712"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600">
                <a:solidFill>
                  <a:schemeClr val="tx1"/>
                </a:solidFill>
              </a:rPr>
              <a:t>Samuel Cousins [Public domain], via Wikimedia Commons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fade">
                                      <p:cBhvr>
                                        <p:cTn id="1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2"/>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France</a:t>
            </a:r>
          </a:p>
        </p:txBody>
      </p:sp>
      <p:sp>
        <p:nvSpPr>
          <p:cNvPr id="12291" name="TextBox 3"/>
          <p:cNvSpPr txBox="1">
            <a:spLocks noChangeArrowheads="1"/>
          </p:cNvSpPr>
          <p:nvPr/>
        </p:nvSpPr>
        <p:spPr bwMode="auto">
          <a:xfrm>
            <a:off x="755650" y="1400175"/>
            <a:ext cx="3297238"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Henry Tudor, the leader of the Lancastrian side, got some money from King Charles VIII of France.</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Charles had his own mission and wanted to capture Brittany, so he hoped that a battle in England would take the attention away</a:t>
            </a:r>
          </a:p>
          <a:p>
            <a:pPr algn="ctr" eaLnBrk="1" hangingPunct="1">
              <a:lnSpc>
                <a:spcPct val="100000"/>
              </a:lnSpc>
              <a:spcBef>
                <a:spcPct val="0"/>
              </a:spcBef>
              <a:buFontTx/>
              <a:buNone/>
            </a:pPr>
            <a:r>
              <a:rPr lang="en-GB" altLang="en-US">
                <a:solidFill>
                  <a:schemeClr val="tx1"/>
                </a:solidFill>
              </a:rPr>
              <a:t>from his own plans.</a:t>
            </a:r>
          </a:p>
        </p:txBody>
      </p:sp>
      <p:pic>
        <p:nvPicPr>
          <p:cNvPr id="1229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16413" y="1441450"/>
            <a:ext cx="4071937" cy="465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2"/>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Milford Haven</a:t>
            </a:r>
          </a:p>
        </p:txBody>
      </p:sp>
      <p:sp>
        <p:nvSpPr>
          <p:cNvPr id="4" name="TextBox 3"/>
          <p:cNvSpPr txBox="1">
            <a:spLocks noChangeArrowheads="1"/>
          </p:cNvSpPr>
          <p:nvPr/>
        </p:nvSpPr>
        <p:spPr bwMode="auto">
          <a:xfrm>
            <a:off x="838200" y="1490663"/>
            <a:ext cx="3635375"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Henry set sail from France with his supporters.</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He landed in Milford Haven in Wales on 7th August and marched along the Cardigan coastline.</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Then they followed the River Severn and reached the English border. </a:t>
            </a:r>
          </a:p>
        </p:txBody>
      </p:sp>
      <p:pic>
        <p:nvPicPr>
          <p:cNvPr id="13316"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02200" y="1417638"/>
            <a:ext cx="3305175" cy="467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fade">
                                      <p:cBhvr>
                                        <p:cTn id="1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2"/>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Gaining Support</a:t>
            </a:r>
          </a:p>
        </p:txBody>
      </p:sp>
      <p:sp>
        <p:nvSpPr>
          <p:cNvPr id="4" name="TextBox 3"/>
          <p:cNvSpPr txBox="1">
            <a:spLocks noChangeArrowheads="1"/>
          </p:cNvSpPr>
          <p:nvPr/>
        </p:nvSpPr>
        <p:spPr bwMode="auto">
          <a:xfrm>
            <a:off x="755650" y="1498600"/>
            <a:ext cx="434975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Henry managed to get the support of the most important landowner in South Wales, Rhys ap Thomas. Henry promised him Lieutenancy of Wales if he won.</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Then Henry turned to his step father, Lord Stanley, and his brother Sir William Stanley, for support.</a:t>
            </a:r>
          </a:p>
        </p:txBody>
      </p:sp>
      <p:pic>
        <p:nvPicPr>
          <p:cNvPr id="1434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3825" y="1558925"/>
            <a:ext cx="3184525" cy="454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2"/>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The Stanleys</a:t>
            </a:r>
          </a:p>
        </p:txBody>
      </p:sp>
      <p:sp>
        <p:nvSpPr>
          <p:cNvPr id="15363" name="TextBox 3"/>
          <p:cNvSpPr txBox="1">
            <a:spLocks noChangeArrowheads="1"/>
          </p:cNvSpPr>
          <p:nvPr/>
        </p:nvSpPr>
        <p:spPr bwMode="auto">
          <a:xfrm>
            <a:off x="755650" y="1498600"/>
            <a:ext cx="4448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Both of these men owned land and gave Henry money. At the time, Richard III was keeping Lord Stanley’s eldest son in prison, so he very much wanted Henry to become king.</a:t>
            </a:r>
          </a:p>
        </p:txBody>
      </p:sp>
      <p:pic>
        <p:nvPicPr>
          <p:cNvPr id="15364"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3825" y="1558925"/>
            <a:ext cx="3184525" cy="454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2"/>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News Travels Fast</a:t>
            </a:r>
          </a:p>
        </p:txBody>
      </p:sp>
      <p:sp>
        <p:nvSpPr>
          <p:cNvPr id="4" name="TextBox 3"/>
          <p:cNvSpPr txBox="1">
            <a:spLocks noChangeArrowheads="1"/>
          </p:cNvSpPr>
          <p:nvPr/>
        </p:nvSpPr>
        <p:spPr bwMode="auto">
          <a:xfrm>
            <a:off x="4572000" y="1498600"/>
            <a:ext cx="381635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Richard was at Nottingham</a:t>
            </a:r>
            <a:br>
              <a:rPr lang="en-GB" altLang="en-US">
                <a:solidFill>
                  <a:schemeClr val="tx1"/>
                </a:solidFill>
              </a:rPr>
            </a:br>
            <a:r>
              <a:rPr lang="en-GB" altLang="en-US">
                <a:solidFill>
                  <a:schemeClr val="tx1"/>
                </a:solidFill>
              </a:rPr>
              <a:t>Castle when he heard about Henry’s invasion.</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He did nothing. He thought</a:t>
            </a:r>
            <a:br>
              <a:rPr lang="en-GB" altLang="en-US">
                <a:solidFill>
                  <a:schemeClr val="tx1"/>
                </a:solidFill>
              </a:rPr>
            </a:br>
            <a:r>
              <a:rPr lang="en-GB" altLang="en-US">
                <a:solidFill>
                  <a:schemeClr val="tx1"/>
                </a:solidFill>
              </a:rPr>
              <a:t>that the Welsh landowners</a:t>
            </a:r>
            <a:br>
              <a:rPr lang="en-GB" altLang="en-US">
                <a:solidFill>
                  <a:schemeClr val="tx1"/>
                </a:solidFill>
              </a:rPr>
            </a:br>
            <a:r>
              <a:rPr lang="en-GB" altLang="en-US">
                <a:solidFill>
                  <a:schemeClr val="tx1"/>
                </a:solidFill>
              </a:rPr>
              <a:t>would attack Henry.</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He made a big mistake!</a:t>
            </a:r>
          </a:p>
        </p:txBody>
      </p:sp>
      <p:pic>
        <p:nvPicPr>
          <p:cNvPr id="1638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487488"/>
            <a:ext cx="3454400" cy="460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fade">
                                      <p:cBhvr>
                                        <p:cTn id="1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2"/>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To Leicester</a:t>
            </a:r>
          </a:p>
        </p:txBody>
      </p:sp>
      <p:sp>
        <p:nvSpPr>
          <p:cNvPr id="4" name="TextBox 3"/>
          <p:cNvSpPr txBox="1">
            <a:spLocks noChangeArrowheads="1"/>
          </p:cNvSpPr>
          <p:nvPr/>
        </p:nvSpPr>
        <p:spPr bwMode="auto">
          <a:xfrm>
            <a:off x="755650" y="1498600"/>
            <a:ext cx="7632700"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Eventually, Richard realised his mistake. The Welsh landowners were actually </a:t>
            </a:r>
            <a:r>
              <a:rPr lang="en-GB" altLang="en-US" b="1">
                <a:solidFill>
                  <a:schemeClr val="tx1"/>
                </a:solidFill>
              </a:rPr>
              <a:t>helping</a:t>
            </a:r>
            <a:r>
              <a:rPr lang="en-GB" altLang="en-US">
                <a:solidFill>
                  <a:schemeClr val="tx1"/>
                </a:solidFill>
              </a:rPr>
              <a:t> Henry!</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Richard marched his army to Leicester.</a:t>
            </a:r>
          </a:p>
        </p:txBody>
      </p:sp>
      <p:pic>
        <p:nvPicPr>
          <p:cNvPr id="17412" name="Picture 2" descr="File:Coat of Arms of Richard III of England (1483-1485).s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7513" y="2808288"/>
            <a:ext cx="3228975" cy="302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TextBox 5"/>
          <p:cNvSpPr txBox="1">
            <a:spLocks noChangeArrowheads="1"/>
          </p:cNvSpPr>
          <p:nvPr/>
        </p:nvSpPr>
        <p:spPr bwMode="auto">
          <a:xfrm>
            <a:off x="539750" y="6113463"/>
            <a:ext cx="80645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600">
                <a:solidFill>
                  <a:schemeClr val="tx1"/>
                </a:solidFill>
              </a:rPr>
              <a:t>Photo courtesy of Sodacan (@wikicommons) - granted under creative commons licence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2"/>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The Battle at Bosworth</a:t>
            </a:r>
          </a:p>
        </p:txBody>
      </p:sp>
      <p:sp>
        <p:nvSpPr>
          <p:cNvPr id="4" name="TextBox 3"/>
          <p:cNvSpPr txBox="1">
            <a:spLocks noChangeArrowheads="1"/>
          </p:cNvSpPr>
          <p:nvPr/>
        </p:nvSpPr>
        <p:spPr bwMode="auto">
          <a:xfrm>
            <a:off x="755650" y="1498600"/>
            <a:ext cx="76327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Henry had 5000 men.</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Richard had 12 000 men. However, 4000 of these</a:t>
            </a:r>
            <a:br>
              <a:rPr lang="en-GB" altLang="en-US">
                <a:solidFill>
                  <a:schemeClr val="tx1"/>
                </a:solidFill>
              </a:rPr>
            </a:br>
            <a:r>
              <a:rPr lang="en-GB" altLang="en-US">
                <a:solidFill>
                  <a:schemeClr val="tx1"/>
                </a:solidFill>
              </a:rPr>
              <a:t>men actually belonged to the Stanley family.</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Richard knew that Lord Stanley often fought for </a:t>
            </a:r>
            <a:br>
              <a:rPr lang="en-GB" altLang="en-US">
                <a:solidFill>
                  <a:schemeClr val="tx1"/>
                </a:solidFill>
              </a:rPr>
            </a:br>
            <a:r>
              <a:rPr lang="en-GB" altLang="en-US">
                <a:solidFill>
                  <a:schemeClr val="tx1"/>
                </a:solidFill>
              </a:rPr>
              <a:t>the side he had most to gain from if they won, so the </a:t>
            </a:r>
            <a:br>
              <a:rPr lang="en-GB" altLang="en-US">
                <a:solidFill>
                  <a:schemeClr val="tx1"/>
                </a:solidFill>
              </a:rPr>
            </a:br>
            <a:r>
              <a:rPr lang="en-GB" altLang="en-US">
                <a:solidFill>
                  <a:schemeClr val="tx1"/>
                </a:solidFill>
              </a:rPr>
              <a:t>king did not trust him.</a:t>
            </a:r>
          </a:p>
        </p:txBody>
      </p:sp>
      <p:pic>
        <p:nvPicPr>
          <p:cNvPr id="18436" name="Picture 1"/>
          <p:cNvPicPr>
            <a:picLocks noChangeAspect="1"/>
          </p:cNvPicPr>
          <p:nvPr/>
        </p:nvPicPr>
        <p:blipFill>
          <a:blip r:embed="rId2">
            <a:extLst>
              <a:ext uri="{28A0092B-C50C-407E-A947-70E740481C1C}">
                <a14:useLocalDpi xmlns:a14="http://schemas.microsoft.com/office/drawing/2010/main" val="0"/>
              </a:ext>
            </a:extLst>
          </a:blip>
          <a:srcRect l="25217" t="9282" r="44565" b="67197"/>
          <a:stretch>
            <a:fillRect/>
          </a:stretch>
        </p:blipFill>
        <p:spPr bwMode="auto">
          <a:xfrm>
            <a:off x="835025" y="4648200"/>
            <a:ext cx="3736975"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7"/>
          <p:cNvPicPr>
            <a:picLocks noChangeAspect="1"/>
          </p:cNvPicPr>
          <p:nvPr/>
        </p:nvPicPr>
        <p:blipFill>
          <a:blip r:embed="rId2">
            <a:extLst>
              <a:ext uri="{28A0092B-C50C-407E-A947-70E740481C1C}">
                <a14:useLocalDpi xmlns:a14="http://schemas.microsoft.com/office/drawing/2010/main" val="0"/>
              </a:ext>
            </a:extLst>
          </a:blip>
          <a:srcRect l="57364" t="-711" r="12418" b="74982"/>
          <a:stretch>
            <a:fillRect/>
          </a:stretch>
        </p:blipFill>
        <p:spPr bwMode="auto">
          <a:xfrm>
            <a:off x="4651375" y="4483100"/>
            <a:ext cx="3736975"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fade">
                                      <p:cBhvr>
                                        <p:cTn id="1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2"/>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22nd August 1485</a:t>
            </a:r>
          </a:p>
        </p:txBody>
      </p:sp>
      <p:sp>
        <p:nvSpPr>
          <p:cNvPr id="4" name="TextBox 3"/>
          <p:cNvSpPr txBox="1">
            <a:spLocks noChangeArrowheads="1"/>
          </p:cNvSpPr>
          <p:nvPr/>
        </p:nvSpPr>
        <p:spPr bwMode="auto">
          <a:xfrm>
            <a:off x="755650" y="1498600"/>
            <a:ext cx="7632700"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The fighting began early in the morning.</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The two Stanley armies stayed away at first, whilst they worked out who to support.</a:t>
            </a:r>
          </a:p>
        </p:txBody>
      </p:sp>
      <p:pic>
        <p:nvPicPr>
          <p:cNvPr id="1946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79588" y="2690813"/>
            <a:ext cx="5584825" cy="340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1068388" y="5321300"/>
            <a:ext cx="2992437" cy="771525"/>
          </a:xfrm>
          <a:prstGeom prst="rect">
            <a:avLst/>
          </a:prstGeom>
          <a:solidFill>
            <a:schemeClr val="accent4">
              <a:lumMod val="60000"/>
              <a:lumOff val="40000"/>
            </a:schemeClr>
          </a:solidFill>
        </p:spPr>
        <p:txBody>
          <a:bodyPr lIns="108000" tIns="108000" rIns="108000" bIns="108000">
            <a:spAutoFit/>
          </a:bodyPr>
          <a:lstStyle/>
          <a:p>
            <a:pPr algn="ctr" eaLnBrk="1" fontAlgn="auto" hangingPunct="1">
              <a:spcBef>
                <a:spcPts val="0"/>
              </a:spcBef>
              <a:spcAft>
                <a:spcPts val="0"/>
              </a:spcAft>
              <a:defRPr/>
            </a:pPr>
            <a:r>
              <a:rPr lang="en-GB" dirty="0">
                <a:latin typeface="+mn-lt"/>
              </a:rPr>
              <a:t>Richard’s army was at the top of Ambien Hill.</a:t>
            </a:r>
          </a:p>
        </p:txBody>
      </p:sp>
      <p:sp>
        <p:nvSpPr>
          <p:cNvPr id="10" name="TextBox 9"/>
          <p:cNvSpPr txBox="1"/>
          <p:nvPr/>
        </p:nvSpPr>
        <p:spPr>
          <a:xfrm>
            <a:off x="5083175" y="5321300"/>
            <a:ext cx="2992438" cy="771525"/>
          </a:xfrm>
          <a:prstGeom prst="rect">
            <a:avLst/>
          </a:prstGeom>
          <a:solidFill>
            <a:schemeClr val="accent5">
              <a:lumMod val="60000"/>
              <a:lumOff val="40000"/>
            </a:schemeClr>
          </a:solidFill>
        </p:spPr>
        <p:txBody>
          <a:bodyPr lIns="108000" tIns="108000" rIns="108000" bIns="108000">
            <a:spAutoFit/>
          </a:bodyPr>
          <a:lstStyle/>
          <a:p>
            <a:pPr algn="ctr" eaLnBrk="1" fontAlgn="auto" hangingPunct="1">
              <a:spcBef>
                <a:spcPts val="0"/>
              </a:spcBef>
              <a:spcAft>
                <a:spcPts val="0"/>
              </a:spcAft>
              <a:defRPr/>
            </a:pPr>
            <a:r>
              <a:rPr lang="en-GB" dirty="0">
                <a:latin typeface="+mn-lt"/>
              </a:rPr>
              <a:t>Henry’s army was at the bottom in marsh land.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2"/>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Huge Casualties</a:t>
            </a:r>
          </a:p>
        </p:txBody>
      </p:sp>
      <p:sp>
        <p:nvSpPr>
          <p:cNvPr id="20483" name="TextBox 3"/>
          <p:cNvSpPr txBox="1">
            <a:spLocks noChangeArrowheads="1"/>
          </p:cNvSpPr>
          <p:nvPr/>
        </p:nvSpPr>
        <p:spPr bwMode="auto">
          <a:xfrm>
            <a:off x="755650" y="1498600"/>
            <a:ext cx="7632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Henry’s army charged up the hill, but suffered huge casualties.</a:t>
            </a:r>
          </a:p>
        </p:txBody>
      </p:sp>
      <p:pic>
        <p:nvPicPr>
          <p:cNvPr id="20484" name="Picture 2" descr="File:Battle of Bosworth by James Doy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3425" y="2089150"/>
            <a:ext cx="5114925" cy="381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Box 8"/>
          <p:cNvSpPr txBox="1">
            <a:spLocks noChangeArrowheads="1"/>
          </p:cNvSpPr>
          <p:nvPr/>
        </p:nvSpPr>
        <p:spPr bwMode="auto">
          <a:xfrm>
            <a:off x="3273425" y="6092825"/>
            <a:ext cx="51149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600">
                <a:solidFill>
                  <a:schemeClr val="tx1"/>
                </a:solidFill>
              </a:rPr>
              <a:t>Photo courtesy of James William Edmund Doyle (@wikicommons) - granted under creative commons licence</a:t>
            </a:r>
          </a:p>
        </p:txBody>
      </p:sp>
      <p:sp>
        <p:nvSpPr>
          <p:cNvPr id="20486" name="TextBox 11"/>
          <p:cNvSpPr txBox="1">
            <a:spLocks noChangeArrowheads="1"/>
          </p:cNvSpPr>
          <p:nvPr/>
        </p:nvSpPr>
        <p:spPr bwMode="auto">
          <a:xfrm>
            <a:off x="755650" y="2133600"/>
            <a:ext cx="234950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However, Henry had recruited long bowmen and their aim inflicted severe wounds on Richard’s army. They had no shelter from the arrows falling on to them.</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2"/>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The King Charged</a:t>
            </a:r>
          </a:p>
        </p:txBody>
      </p:sp>
      <p:sp>
        <p:nvSpPr>
          <p:cNvPr id="4" name="TextBox 3"/>
          <p:cNvSpPr txBox="1">
            <a:spLocks noChangeArrowheads="1"/>
          </p:cNvSpPr>
          <p:nvPr/>
        </p:nvSpPr>
        <p:spPr bwMode="auto">
          <a:xfrm>
            <a:off x="4481513" y="1498600"/>
            <a:ext cx="3906837"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King Richard decided to target Henry himself.</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He charged at Henry, but Henry’s bodyguards closed ranks and</a:t>
            </a:r>
            <a:br>
              <a:rPr lang="en-GB" altLang="en-US">
                <a:solidFill>
                  <a:schemeClr val="tx1"/>
                </a:solidFill>
              </a:rPr>
            </a:br>
            <a:r>
              <a:rPr lang="en-GB" altLang="en-US">
                <a:solidFill>
                  <a:schemeClr val="tx1"/>
                </a:solidFill>
              </a:rPr>
              <a:t>saved him.</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Suddenly, Lord Stanley decided who to support. He attacked Richard, and came to the defence of Henry.</a:t>
            </a:r>
          </a:p>
        </p:txBody>
      </p:sp>
      <p:pic>
        <p:nvPicPr>
          <p:cNvPr id="21508" name="Picture 1"/>
          <p:cNvPicPr>
            <a:picLocks noChangeAspect="1"/>
          </p:cNvPicPr>
          <p:nvPr/>
        </p:nvPicPr>
        <p:blipFill>
          <a:blip r:embed="rId2">
            <a:extLst>
              <a:ext uri="{28A0092B-C50C-407E-A947-70E740481C1C}">
                <a14:useLocalDpi xmlns:a14="http://schemas.microsoft.com/office/drawing/2010/main" val="0"/>
              </a:ext>
            </a:extLst>
          </a:blip>
          <a:srcRect b="10803"/>
          <a:stretch>
            <a:fillRect/>
          </a:stretch>
        </p:blipFill>
        <p:spPr bwMode="auto">
          <a:xfrm>
            <a:off x="755650" y="1498600"/>
            <a:ext cx="3605213" cy="459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fade">
                                      <p:cBhvr>
                                        <p:cTn id="1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2"/>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Death of King Richard III</a:t>
            </a:r>
          </a:p>
        </p:txBody>
      </p:sp>
      <p:sp>
        <p:nvSpPr>
          <p:cNvPr id="4" name="TextBox 3"/>
          <p:cNvSpPr txBox="1">
            <a:spLocks noChangeArrowheads="1"/>
          </p:cNvSpPr>
          <p:nvPr/>
        </p:nvSpPr>
        <p:spPr bwMode="auto">
          <a:xfrm>
            <a:off x="755650" y="1498600"/>
            <a:ext cx="4389438"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King Richard III of England was killed and his army ran away. The Yorkist</a:t>
            </a:r>
            <a:br>
              <a:rPr lang="en-GB" altLang="en-US">
                <a:solidFill>
                  <a:schemeClr val="tx1"/>
                </a:solidFill>
              </a:rPr>
            </a:br>
            <a:r>
              <a:rPr lang="en-GB" altLang="en-US">
                <a:solidFill>
                  <a:schemeClr val="tx1"/>
                </a:solidFill>
              </a:rPr>
              <a:t>king was dead.</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Lord Stanley picked up the crown from Richard and placed it on Henry’s head.</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Richard’s naked body was put on the back of a mule and taken to Leicester to be buried.</a:t>
            </a:r>
          </a:p>
        </p:txBody>
      </p:sp>
      <p:pic>
        <p:nvPicPr>
          <p:cNvPr id="22532" name="Picture 2" descr="File:Crowning Henry VI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6238" y="1414463"/>
            <a:ext cx="2932112" cy="467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fade">
                                      <p:cBhvr>
                                        <p:cTn id="1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2"/>
          <p:cNvSpPr txBox="1">
            <a:spLocks noChangeArrowheads="1"/>
          </p:cNvSpPr>
          <p:nvPr/>
        </p:nvSpPr>
        <p:spPr bwMode="auto">
          <a:xfrm>
            <a:off x="755650" y="765175"/>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a:solidFill>
                  <a:schemeClr val="tx1"/>
                </a:solidFill>
              </a:rPr>
              <a:t>Henry Tudor, King of England</a:t>
            </a:r>
          </a:p>
        </p:txBody>
      </p:sp>
      <p:sp>
        <p:nvSpPr>
          <p:cNvPr id="4" name="TextBox 3"/>
          <p:cNvSpPr txBox="1">
            <a:spLocks noChangeArrowheads="1"/>
          </p:cNvSpPr>
          <p:nvPr/>
        </p:nvSpPr>
        <p:spPr bwMode="auto">
          <a:xfrm>
            <a:off x="755650" y="1498600"/>
            <a:ext cx="443865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Henry Tudor of the House of Lancaster was now king of England.</a:t>
            </a:r>
          </a:p>
          <a:p>
            <a:pPr algn="ctr" eaLnBrk="1" hangingPunct="1">
              <a:lnSpc>
                <a:spcPct val="100000"/>
              </a:lnSpc>
              <a:spcBef>
                <a:spcPct val="0"/>
              </a:spcBef>
              <a:buFontTx/>
              <a:buNone/>
            </a:pPr>
            <a:r>
              <a:rPr lang="en-GB" altLang="en-US">
                <a:solidFill>
                  <a:schemeClr val="tx1"/>
                </a:solidFill>
              </a:rPr>
              <a:t> </a:t>
            </a:r>
          </a:p>
          <a:p>
            <a:pPr algn="ctr" eaLnBrk="1" hangingPunct="1">
              <a:lnSpc>
                <a:spcPct val="100000"/>
              </a:lnSpc>
              <a:spcBef>
                <a:spcPct val="0"/>
              </a:spcBef>
              <a:buFontTx/>
              <a:buNone/>
            </a:pPr>
            <a:r>
              <a:rPr lang="en-GB" altLang="en-US">
                <a:solidFill>
                  <a:schemeClr val="tx1"/>
                </a:solidFill>
              </a:rPr>
              <a:t>He ended the Wars of the Roses by marrying Elizabeth of York in 1486.</a:t>
            </a:r>
          </a:p>
        </p:txBody>
      </p:sp>
      <p:pic>
        <p:nvPicPr>
          <p:cNvPr id="23556" name="Picture 2" descr="File:Maquette for statue of King Henry VII 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0" y="1498600"/>
            <a:ext cx="3054350" cy="459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TextBox 5"/>
          <p:cNvSpPr txBox="1">
            <a:spLocks noChangeArrowheads="1"/>
          </p:cNvSpPr>
          <p:nvPr/>
        </p:nvSpPr>
        <p:spPr bwMode="auto">
          <a:xfrm>
            <a:off x="5194300" y="6092825"/>
            <a:ext cx="333216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600">
                <a:solidFill>
                  <a:schemeClr val="tx1"/>
                </a:solidFill>
              </a:rPr>
              <a:t>Photo courtesy of Thruxton (@wikicommons) - granted under creative commons licence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1530</TotalTime>
  <Words>641</Words>
  <Application>Microsoft Office PowerPoint</Application>
  <PresentationFormat>On-screen Show (4:3)</PresentationFormat>
  <Paragraphs>79</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Twinkl</vt:lpstr>
      <vt:lpstr>Arial</vt:lpstr>
      <vt:lpstr>Twinkl SemiBold</vt:lpstr>
      <vt:lpstr>Sassoon Infant Rg</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Claire Kerekes</cp:lastModifiedBy>
  <cp:revision>179</cp:revision>
  <dcterms:created xsi:type="dcterms:W3CDTF">2014-10-01T16:09:27Z</dcterms:created>
  <dcterms:modified xsi:type="dcterms:W3CDTF">2019-04-23T08:23:25Z</dcterms:modified>
</cp:coreProperties>
</file>