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58" r:id="rId4"/>
    <p:sldId id="270" r:id="rId5"/>
    <p:sldId id="259" r:id="rId6"/>
    <p:sldId id="278" r:id="rId7"/>
    <p:sldId id="279" r:id="rId8"/>
    <p:sldId id="266" r:id="rId9"/>
    <p:sldId id="267" r:id="rId10"/>
    <p:sldId id="268" r:id="rId11"/>
    <p:sldId id="275" r:id="rId12"/>
    <p:sldId id="273" r:id="rId13"/>
    <p:sldId id="261" r:id="rId14"/>
    <p:sldId id="276" r:id="rId15"/>
    <p:sldId id="277" r:id="rId16"/>
    <p:sldId id="281" r:id="rId17"/>
    <p:sldId id="282" r:id="rId18"/>
    <p:sldId id="283" r:id="rId19"/>
    <p:sldId id="26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06" autoAdjust="0"/>
    <p:restoredTop sz="94660"/>
  </p:normalViewPr>
  <p:slideViewPr>
    <p:cSldViewPr>
      <p:cViewPr varScale="1">
        <p:scale>
          <a:sx n="69" d="100"/>
          <a:sy n="69" d="100"/>
        </p:scale>
        <p:origin x="1362"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1203696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2282390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BE05B3B-C6E4-422F-9FE5-A5C81474E9D2}"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596703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BE05B3B-C6E4-422F-9FE5-A5C81474E9D2}"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785947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BE05B3B-C6E4-422F-9FE5-A5C81474E9D2}" type="datetimeFigureOut">
              <a:rPr lang="en-GB" smtClean="0"/>
              <a:t>05/09/2024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3842095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BE05B3B-C6E4-422F-9FE5-A5C81474E9D2}" type="datetimeFigureOut">
              <a:rPr lang="en-GB" smtClean="0"/>
              <a:t>05/09/2024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1950652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E05B3B-C6E4-422F-9FE5-A5C81474E9D2}" type="datetimeFigureOut">
              <a:rPr lang="en-GB" smtClean="0"/>
              <a:t>05/09/2024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683775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E05B3B-C6E4-422F-9FE5-A5C81474E9D2}"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975692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BE05B3B-C6E4-422F-9FE5-A5C81474E9D2}" type="datetimeFigureOut">
              <a:rPr lang="en-GB" smtClean="0"/>
              <a:t>05/09/2024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987376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233198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BE05B3B-C6E4-422F-9FE5-A5C81474E9D2}" type="datetimeFigureOut">
              <a:rPr lang="en-GB" smtClean="0"/>
              <a:t>05/09/2024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E8A6CFB-3E6A-4D2F-AA79-C539934185DF}" type="slidenum">
              <a:rPr lang="en-GB" smtClean="0"/>
              <a:t>‹#›</a:t>
            </a:fld>
            <a:endParaRPr lang="en-GB"/>
          </a:p>
        </p:txBody>
      </p:sp>
    </p:spTree>
    <p:extLst>
      <p:ext uri="{BB962C8B-B14F-4D97-AF65-F5344CB8AC3E}">
        <p14:creationId xmlns:p14="http://schemas.microsoft.com/office/powerpoint/2010/main" val="322442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gs>
            <a:gs pos="1000">
              <a:schemeClr val="accent6">
                <a:lumMod val="0"/>
                <a:lumOff val="100000"/>
              </a:schemeClr>
            </a:gs>
            <a:gs pos="100000">
              <a:schemeClr val="accent6"/>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E05B3B-C6E4-422F-9FE5-A5C81474E9D2}" type="datetimeFigureOut">
              <a:rPr lang="en-GB" smtClean="0"/>
              <a:t>05/09/2024</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8A6CFB-3E6A-4D2F-AA79-C539934185DF}" type="slidenum">
              <a:rPr lang="en-GB" smtClean="0"/>
              <a:t>‹#›</a:t>
            </a:fld>
            <a:endParaRPr lang="en-GB"/>
          </a:p>
        </p:txBody>
      </p:sp>
    </p:spTree>
    <p:extLst>
      <p:ext uri="{BB962C8B-B14F-4D97-AF65-F5344CB8AC3E}">
        <p14:creationId xmlns:p14="http://schemas.microsoft.com/office/powerpoint/2010/main" val="40442326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63396" y="212068"/>
            <a:ext cx="5857181" cy="1354217"/>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Welcome to Year 2  </a:t>
            </a:r>
          </a:p>
          <a:p>
            <a:pPr algn="ctr"/>
            <a:r>
              <a:rPr lang="en-US" sz="2800" b="1" cap="none" spc="0"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rPr>
              <a:t>Almondsbury</a:t>
            </a:r>
            <a:r>
              <a:rPr lang="en-US" sz="28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rPr>
              <a:t> C of E Primary School</a:t>
            </a:r>
            <a:endParaRPr lang="en-US" sz="28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latin typeface="Colonna MT" panose="04020805060202030203" pitchFamily="82" charset="0"/>
            </a:endParaRPr>
          </a:p>
        </p:txBody>
      </p:sp>
      <p:sp>
        <p:nvSpPr>
          <p:cNvPr id="3" name="Rectangle 2"/>
          <p:cNvSpPr/>
          <p:nvPr/>
        </p:nvSpPr>
        <p:spPr>
          <a:xfrm>
            <a:off x="2657144" y="4969250"/>
            <a:ext cx="4069678" cy="1323439"/>
          </a:xfrm>
          <a:prstGeom prst="rect">
            <a:avLst/>
          </a:prstGeom>
          <a:noFill/>
        </p:spPr>
        <p:txBody>
          <a:bodyPr wrap="square" lIns="91440" tIns="45720" rIns="91440" bIns="45720">
            <a:spAutoFit/>
          </a:bodyPr>
          <a:lstStyle/>
          <a:p>
            <a:pPr algn="ctr"/>
            <a:r>
              <a:rPr lang="en-US" sz="40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a:t>
            </a:r>
          </a:p>
          <a:p>
            <a:pPr algn="ctr"/>
            <a:r>
              <a:rPr lang="en-US" sz="4000" b="1" dirty="0" err="1" smtClean="0">
                <a:ln w="9525">
                  <a:solidFill>
                    <a:schemeClr val="bg1"/>
                  </a:solidFill>
                  <a:prstDash val="solid"/>
                </a:ln>
                <a:effectLst>
                  <a:outerShdw blurRad="12700" dist="38100" dir="2700000" algn="tl" rotWithShape="0">
                    <a:schemeClr val="bg1">
                      <a:lumMod val="50000"/>
                    </a:schemeClr>
                  </a:outerShdw>
                </a:effectLst>
              </a:rPr>
              <a:t>Mr</a:t>
            </a:r>
            <a:r>
              <a:rPr lang="en-US" sz="4000" b="1" dirty="0" smtClean="0">
                <a:ln w="9525">
                  <a:solidFill>
                    <a:schemeClr val="bg1"/>
                  </a:solidFill>
                  <a:prstDash val="solid"/>
                </a:ln>
                <a:effectLst>
                  <a:outerShdw blurRad="12700" dist="38100" dir="2700000" algn="tl" rotWithShape="0">
                    <a:schemeClr val="bg1">
                      <a:lumMod val="50000"/>
                    </a:schemeClr>
                  </a:outerShdw>
                </a:effectLst>
              </a:rPr>
              <a:t> Garcia’s Class</a:t>
            </a:r>
            <a:endParaRPr lang="en-US"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pic>
        <p:nvPicPr>
          <p:cNvPr id="5" name="Picture 4"/>
          <p:cNvPicPr>
            <a:picLocks noChangeAspect="1"/>
          </p:cNvPicPr>
          <p:nvPr/>
        </p:nvPicPr>
        <p:blipFill>
          <a:blip r:embed="rId2"/>
          <a:stretch>
            <a:fillRect/>
          </a:stretch>
        </p:blipFill>
        <p:spPr>
          <a:xfrm>
            <a:off x="2492769" y="1844824"/>
            <a:ext cx="4398429" cy="3128963"/>
          </a:xfrm>
          <a:prstGeom prst="rect">
            <a:avLst/>
          </a:prstGeom>
        </p:spPr>
      </p:pic>
    </p:spTree>
    <p:extLst>
      <p:ext uri="{BB962C8B-B14F-4D97-AF65-F5344CB8AC3E}">
        <p14:creationId xmlns:p14="http://schemas.microsoft.com/office/powerpoint/2010/main" val="6331278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Who’s who?</a:t>
            </a:r>
            <a:endParaRPr lang="en-GB" dirty="0"/>
          </a:p>
        </p:txBody>
      </p:sp>
      <p:sp>
        <p:nvSpPr>
          <p:cNvPr id="3" name="Content Placeholder 2"/>
          <p:cNvSpPr>
            <a:spLocks noGrp="1"/>
          </p:cNvSpPr>
          <p:nvPr>
            <p:ph idx="1"/>
          </p:nvPr>
        </p:nvSpPr>
        <p:spPr>
          <a:xfrm>
            <a:off x="457200" y="1600200"/>
            <a:ext cx="8229600" cy="4853136"/>
          </a:xfrm>
        </p:spPr>
        <p:txBody>
          <a:bodyPr>
            <a:normAutofit fontScale="92500" lnSpcReduction="10000"/>
          </a:bodyPr>
          <a:lstStyle/>
          <a:p>
            <a:r>
              <a:rPr lang="en-GB" dirty="0" smtClean="0"/>
              <a:t>TAs working in our class this year are Mrs Brooks, Mrs Greenland and Mrs Moore.</a:t>
            </a:r>
            <a:endParaRPr lang="en-GB" dirty="0" smtClean="0"/>
          </a:p>
          <a:p>
            <a:r>
              <a:rPr lang="en-GB" dirty="0" smtClean="0"/>
              <a:t>We also have </a:t>
            </a:r>
            <a:r>
              <a:rPr lang="en-GB" dirty="0" smtClean="0"/>
              <a:t>Miss Byrne working </a:t>
            </a:r>
            <a:r>
              <a:rPr lang="en-GB" dirty="0" smtClean="0"/>
              <a:t>as </a:t>
            </a:r>
            <a:r>
              <a:rPr lang="en-GB" dirty="0" smtClean="0"/>
              <a:t>a 1:1 TA </a:t>
            </a:r>
            <a:r>
              <a:rPr lang="en-GB" dirty="0" smtClean="0"/>
              <a:t>in the </a:t>
            </a:r>
            <a:r>
              <a:rPr lang="en-GB" dirty="0" smtClean="0"/>
              <a:t>class.</a:t>
            </a:r>
            <a:endParaRPr lang="en-GB" dirty="0" smtClean="0"/>
          </a:p>
          <a:p>
            <a:endParaRPr lang="en-GB" dirty="0"/>
          </a:p>
          <a:p>
            <a:pPr marL="0" indent="0">
              <a:buNone/>
            </a:pPr>
            <a:endParaRPr lang="en-GB" dirty="0" smtClean="0"/>
          </a:p>
          <a:p>
            <a:r>
              <a:rPr lang="en-GB" dirty="0" smtClean="0"/>
              <a:t>Thursday afternoons:  Mrs </a:t>
            </a:r>
            <a:r>
              <a:rPr lang="en-GB" dirty="0" smtClean="0"/>
              <a:t>Bowen</a:t>
            </a:r>
            <a:r>
              <a:rPr lang="en-GB" dirty="0" smtClean="0"/>
              <a:t> and Jacob from Future Stars </a:t>
            </a:r>
            <a:r>
              <a:rPr lang="en-GB" dirty="0" smtClean="0"/>
              <a:t>will </a:t>
            </a:r>
            <a:r>
              <a:rPr lang="en-GB" dirty="0" smtClean="0"/>
              <a:t>take</a:t>
            </a:r>
            <a:r>
              <a:rPr lang="en-GB" dirty="0" smtClean="0"/>
              <a:t> </a:t>
            </a:r>
            <a:r>
              <a:rPr lang="en-GB" dirty="0" smtClean="0"/>
              <a:t>the </a:t>
            </a:r>
            <a:r>
              <a:rPr lang="en-GB" dirty="0" smtClean="0"/>
              <a:t>children for Music </a:t>
            </a:r>
            <a:r>
              <a:rPr lang="en-GB" dirty="0" smtClean="0"/>
              <a:t>and P.E.</a:t>
            </a:r>
          </a:p>
          <a:p>
            <a:r>
              <a:rPr lang="en-GB" dirty="0" smtClean="0"/>
              <a:t>We will have Forest School </a:t>
            </a:r>
            <a:r>
              <a:rPr lang="en-GB" dirty="0" smtClean="0"/>
              <a:t>in Term 2 and Term 5. </a:t>
            </a:r>
            <a:endParaRPr lang="en-GB" dirty="0" smtClean="0"/>
          </a:p>
          <a:p>
            <a:endParaRPr lang="en-GB" dirty="0"/>
          </a:p>
        </p:txBody>
      </p:sp>
    </p:spTree>
    <p:extLst>
      <p:ext uri="{BB962C8B-B14F-4D97-AF65-F5344CB8AC3E}">
        <p14:creationId xmlns:p14="http://schemas.microsoft.com/office/powerpoint/2010/main" val="19402635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77230" y="1226406"/>
            <a:ext cx="8280920" cy="2492990"/>
          </a:xfrm>
          <a:prstGeom prst="rect">
            <a:avLst/>
          </a:prstGeom>
        </p:spPr>
        <p:txBody>
          <a:bodyPr wrap="square">
            <a:spAutoFit/>
          </a:bodyPr>
          <a:lstStyle/>
          <a:p>
            <a:pPr marL="457200" indent="-457200">
              <a:buFont typeface="Arial" panose="020B0604020202020204" pitchFamily="34" charset="0"/>
              <a:buChar char="•"/>
            </a:pPr>
            <a:r>
              <a:rPr lang="en-GB" sz="2600" dirty="0">
                <a:latin typeface="Comic Sans MS" panose="030F0702030302020204" pitchFamily="66" charset="0"/>
              </a:rPr>
              <a:t>PE </a:t>
            </a:r>
            <a:r>
              <a:rPr lang="en-GB" sz="2600" dirty="0" smtClean="0">
                <a:latin typeface="Comic Sans MS" panose="030F0702030302020204" pitchFamily="66" charset="0"/>
              </a:rPr>
              <a:t>is </a:t>
            </a:r>
            <a:r>
              <a:rPr lang="en-GB" sz="2600" dirty="0">
                <a:latin typeface="Comic Sans MS" panose="030F0702030302020204" pitchFamily="66" charset="0"/>
              </a:rPr>
              <a:t>on a </a:t>
            </a:r>
            <a:r>
              <a:rPr lang="en-GB" sz="2600" dirty="0" smtClean="0">
                <a:latin typeface="Comic Sans MS" panose="030F0702030302020204" pitchFamily="66" charset="0"/>
              </a:rPr>
              <a:t>Tuesday </a:t>
            </a:r>
            <a:r>
              <a:rPr lang="en-GB" sz="2600" dirty="0">
                <a:latin typeface="Comic Sans MS" panose="030F0702030302020204" pitchFamily="66" charset="0"/>
              </a:rPr>
              <a:t>and a </a:t>
            </a:r>
            <a:r>
              <a:rPr lang="en-GB" sz="2600" dirty="0" smtClean="0">
                <a:latin typeface="Comic Sans MS" panose="030F0702030302020204" pitchFamily="66" charset="0"/>
              </a:rPr>
              <a:t>Thursday this year.</a:t>
            </a:r>
          </a:p>
          <a:p>
            <a:pPr marL="457200" indent="-457200">
              <a:buFont typeface="Arial" panose="020B0604020202020204" pitchFamily="34" charset="0"/>
              <a:buChar char="•"/>
            </a:pP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Children need to come into school in their PE kit on these days. </a:t>
            </a: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a:latin typeface="Comic Sans MS" panose="030F0702030302020204" pitchFamily="66" charset="0"/>
              </a:rPr>
              <a:t>Jewellery is not permitted. Stud earrings need to be removed </a:t>
            </a:r>
            <a:r>
              <a:rPr lang="en-GB" sz="2600" i="1" u="sng" dirty="0">
                <a:latin typeface="Comic Sans MS" panose="030F0702030302020204" pitchFamily="66" charset="0"/>
              </a:rPr>
              <a:t>before</a:t>
            </a:r>
            <a:r>
              <a:rPr lang="en-GB" sz="2600" u="sng" dirty="0">
                <a:latin typeface="Comic Sans MS" panose="030F0702030302020204" pitchFamily="66" charset="0"/>
              </a:rPr>
              <a:t> </a:t>
            </a:r>
            <a:r>
              <a:rPr lang="en-GB" sz="2600" u="sng" dirty="0" smtClean="0">
                <a:latin typeface="Comic Sans MS" panose="030F0702030302020204" pitchFamily="66" charset="0"/>
              </a:rPr>
              <a:t>school </a:t>
            </a:r>
            <a:r>
              <a:rPr lang="en-GB" sz="2600" dirty="0" smtClean="0">
                <a:latin typeface="Comic Sans MS" panose="030F0702030302020204" pitchFamily="66" charset="0"/>
              </a:rPr>
              <a:t>or </a:t>
            </a:r>
            <a:r>
              <a:rPr lang="en-GB" sz="2600" dirty="0">
                <a:latin typeface="Comic Sans MS" panose="030F0702030302020204" pitchFamily="66" charset="0"/>
              </a:rPr>
              <a:t>taped </a:t>
            </a:r>
            <a:r>
              <a:rPr lang="en-GB" sz="2600" dirty="0" smtClean="0">
                <a:latin typeface="Comic Sans MS" panose="030F0702030302020204" pitchFamily="66" charset="0"/>
              </a:rPr>
              <a:t>over.</a:t>
            </a:r>
            <a:endParaRPr lang="en-GB" sz="2600" u="sng"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02309" y="5349487"/>
            <a:ext cx="1979712" cy="1318488"/>
          </a:xfrm>
          <a:prstGeom prst="rect">
            <a:avLst/>
          </a:prstGeom>
        </p:spPr>
      </p:pic>
      <p:pic>
        <p:nvPicPr>
          <p:cNvPr id="4" name="Picture 3"/>
          <p:cNvPicPr>
            <a:picLocks noChangeAspect="1"/>
          </p:cNvPicPr>
          <p:nvPr/>
        </p:nvPicPr>
        <p:blipFill>
          <a:blip r:embed="rId3"/>
          <a:stretch>
            <a:fillRect/>
          </a:stretch>
        </p:blipFill>
        <p:spPr>
          <a:xfrm>
            <a:off x="7763267" y="5216728"/>
            <a:ext cx="1194883" cy="1306904"/>
          </a:xfrm>
          <a:prstGeom prst="rect">
            <a:avLst/>
          </a:prstGeom>
        </p:spPr>
      </p:pic>
      <p:pic>
        <p:nvPicPr>
          <p:cNvPr id="5" name="Picture 4"/>
          <p:cNvPicPr>
            <a:picLocks noChangeAspect="1"/>
          </p:cNvPicPr>
          <p:nvPr/>
        </p:nvPicPr>
        <p:blipFill>
          <a:blip r:embed="rId4"/>
          <a:stretch>
            <a:fillRect/>
          </a:stretch>
        </p:blipFill>
        <p:spPr>
          <a:xfrm>
            <a:off x="7949117" y="158706"/>
            <a:ext cx="1009033" cy="1012914"/>
          </a:xfrm>
          <a:prstGeom prst="rect">
            <a:avLst/>
          </a:prstGeom>
        </p:spPr>
      </p:pic>
      <p:pic>
        <p:nvPicPr>
          <p:cNvPr id="6" name="Picture 5"/>
          <p:cNvPicPr>
            <a:picLocks noChangeAspect="1"/>
          </p:cNvPicPr>
          <p:nvPr/>
        </p:nvPicPr>
        <p:blipFill>
          <a:blip r:embed="rId5"/>
          <a:stretch>
            <a:fillRect/>
          </a:stretch>
        </p:blipFill>
        <p:spPr>
          <a:xfrm>
            <a:off x="144496" y="120585"/>
            <a:ext cx="1047669" cy="1047669"/>
          </a:xfrm>
          <a:prstGeom prst="rect">
            <a:avLst/>
          </a:prstGeom>
        </p:spPr>
      </p:pic>
    </p:spTree>
    <p:extLst>
      <p:ext uri="{BB962C8B-B14F-4D97-AF65-F5344CB8AC3E}">
        <p14:creationId xmlns:p14="http://schemas.microsoft.com/office/powerpoint/2010/main" val="1866510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1400"/>
            <a:ext cx="8229600" cy="1143000"/>
          </a:xfrm>
        </p:spPr>
        <p:txBody>
          <a:bodyPr/>
          <a:lstStyle/>
          <a:p>
            <a:r>
              <a:rPr lang="en-GB" dirty="0" smtClean="0"/>
              <a:t>Reading Books</a:t>
            </a:r>
            <a:endParaRPr lang="en-GB" dirty="0"/>
          </a:p>
        </p:txBody>
      </p:sp>
      <p:sp>
        <p:nvSpPr>
          <p:cNvPr id="3" name="TextBox 2"/>
          <p:cNvSpPr txBox="1"/>
          <p:nvPr/>
        </p:nvSpPr>
        <p:spPr>
          <a:xfrm>
            <a:off x="457200" y="836712"/>
            <a:ext cx="8229600" cy="6001643"/>
          </a:xfrm>
          <a:prstGeom prst="rect">
            <a:avLst/>
          </a:prstGeom>
          <a:noFill/>
        </p:spPr>
        <p:txBody>
          <a:bodyPr wrap="square" rtlCol="0">
            <a:spAutoFit/>
          </a:bodyPr>
          <a:lstStyle/>
          <a:p>
            <a:r>
              <a:rPr lang="en-GB" sz="3200" dirty="0"/>
              <a:t>The children will only be required to bring their </a:t>
            </a:r>
            <a:r>
              <a:rPr lang="en-GB" sz="3200" b="1" dirty="0"/>
              <a:t>book bags </a:t>
            </a:r>
            <a:r>
              <a:rPr lang="en-GB" sz="3200" b="1" dirty="0" smtClean="0"/>
              <a:t>on </a:t>
            </a:r>
            <a:r>
              <a:rPr lang="en-GB" sz="3200" b="1" dirty="0" smtClean="0"/>
              <a:t>Friday</a:t>
            </a:r>
            <a:r>
              <a:rPr lang="en-GB" sz="3200" b="1" dirty="0" smtClean="0"/>
              <a:t>s </a:t>
            </a:r>
            <a:r>
              <a:rPr lang="en-GB" sz="3200" b="1" dirty="0" smtClean="0"/>
              <a:t>for book changing</a:t>
            </a:r>
            <a:r>
              <a:rPr lang="en-GB" sz="3200" dirty="0" smtClean="0"/>
              <a:t>. </a:t>
            </a:r>
            <a:r>
              <a:rPr lang="en-GB" sz="3200" dirty="0"/>
              <a:t>This should include their </a:t>
            </a:r>
            <a:r>
              <a:rPr lang="en-GB" sz="3200" b="1" dirty="0"/>
              <a:t>Reading Record and school reading books</a:t>
            </a:r>
            <a:r>
              <a:rPr lang="en-GB" sz="3200" dirty="0"/>
              <a:t>. </a:t>
            </a:r>
            <a:endParaRPr lang="en-GB" sz="3200" dirty="0" smtClean="0"/>
          </a:p>
          <a:p>
            <a:endParaRPr lang="en-GB" sz="3200" dirty="0"/>
          </a:p>
          <a:p>
            <a:r>
              <a:rPr lang="en-GB" sz="3200" dirty="0" smtClean="0"/>
              <a:t>Children can also read books from home and record this but we encourage the use of the school reading books as they allow the children</a:t>
            </a:r>
          </a:p>
          <a:p>
            <a:r>
              <a:rPr lang="en-GB" sz="3200" dirty="0" smtClean="0"/>
              <a:t>to apply the phonics they are learning in school.</a:t>
            </a:r>
          </a:p>
          <a:p>
            <a:r>
              <a:rPr lang="en-GB" sz="3200" dirty="0" smtClean="0"/>
              <a:t>We ask that children </a:t>
            </a:r>
            <a:r>
              <a:rPr lang="en-GB" sz="3200" b="1" dirty="0" smtClean="0"/>
              <a:t>try and read at least 4x a week at home</a:t>
            </a:r>
            <a:r>
              <a:rPr lang="en-GB" sz="3200" dirty="0" smtClean="0"/>
              <a:t>.</a:t>
            </a:r>
            <a:endParaRPr lang="en-GB" sz="3200" dirty="0"/>
          </a:p>
          <a:p>
            <a:endParaRPr lang="en-GB" sz="3200" dirty="0"/>
          </a:p>
        </p:txBody>
      </p:sp>
    </p:spTree>
    <p:extLst>
      <p:ext uri="{BB962C8B-B14F-4D97-AF65-F5344CB8AC3E}">
        <p14:creationId xmlns:p14="http://schemas.microsoft.com/office/powerpoint/2010/main" val="3210912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gs>
            <a:gs pos="1000">
              <a:schemeClr val="bg1"/>
            </a:gs>
            <a:gs pos="100000">
              <a:schemeClr val="bg1"/>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409228"/>
            <a:ext cx="8229600" cy="1143000"/>
          </a:xfrm>
        </p:spPr>
        <p:txBody>
          <a:bodyPr>
            <a:normAutofit fontScale="90000"/>
          </a:bodyPr>
          <a:lstStyle/>
          <a:p>
            <a:r>
              <a:rPr lang="en-GB" dirty="0" smtClean="0">
                <a:solidFill>
                  <a:schemeClr val="accent6">
                    <a:lumMod val="50000"/>
                  </a:schemeClr>
                </a:solidFill>
                <a:latin typeface="Comic Sans MS" panose="030F0702030302020204" pitchFamily="66" charset="0"/>
              </a:rPr>
              <a:t>This term’s topic: Autumn </a:t>
            </a:r>
            <a:r>
              <a:rPr lang="en-GB" dirty="0" smtClean="0">
                <a:solidFill>
                  <a:schemeClr val="accent6">
                    <a:lumMod val="50000"/>
                  </a:schemeClr>
                </a:solidFill>
                <a:latin typeface="Comic Sans MS" panose="030F0702030302020204" pitchFamily="66" charset="0"/>
              </a:rPr>
              <a:t>2024</a:t>
            </a:r>
            <a:r>
              <a:rPr lang="en-GB" dirty="0" smtClean="0">
                <a:solidFill>
                  <a:schemeClr val="accent6">
                    <a:lumMod val="50000"/>
                  </a:schemeClr>
                </a:solidFill>
                <a:latin typeface="Comic Sans MS" panose="030F0702030302020204" pitchFamily="66" charset="0"/>
              </a:rPr>
              <a:t/>
            </a:r>
            <a:br>
              <a:rPr lang="en-GB" dirty="0" smtClean="0">
                <a:solidFill>
                  <a:schemeClr val="accent6">
                    <a:lumMod val="50000"/>
                  </a:schemeClr>
                </a:solidFill>
                <a:latin typeface="Comic Sans MS" panose="030F0702030302020204" pitchFamily="66" charset="0"/>
              </a:rPr>
            </a:br>
            <a:r>
              <a:rPr lang="en-GB" dirty="0" smtClean="0">
                <a:solidFill>
                  <a:schemeClr val="accent6">
                    <a:lumMod val="50000"/>
                  </a:schemeClr>
                </a:solidFill>
                <a:latin typeface="Comic Sans MS" panose="030F0702030302020204" pitchFamily="66" charset="0"/>
              </a:rPr>
              <a:t>“</a:t>
            </a:r>
            <a:r>
              <a:rPr lang="en-GB" dirty="0" smtClean="0">
                <a:solidFill>
                  <a:schemeClr val="accent6">
                    <a:lumMod val="50000"/>
                  </a:schemeClr>
                </a:solidFill>
                <a:latin typeface="Comic Sans MS" panose="030F0702030302020204" pitchFamily="66" charset="0"/>
              </a:rPr>
              <a:t>Let’s Explore London</a:t>
            </a:r>
            <a:r>
              <a:rPr lang="en-GB" dirty="0" smtClean="0">
                <a:solidFill>
                  <a:schemeClr val="accent6">
                    <a:lumMod val="50000"/>
                  </a:schemeClr>
                </a:solidFill>
                <a:latin typeface="Comic Sans MS" panose="030F0702030302020204" pitchFamily="66" charset="0"/>
              </a:rPr>
              <a:t>”</a:t>
            </a:r>
            <a:endParaRPr lang="en-GB" dirty="0">
              <a:solidFill>
                <a:schemeClr val="accent6">
                  <a:lumMod val="50000"/>
                </a:schemeClr>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1009006" y="1988840"/>
            <a:ext cx="7125987" cy="3312368"/>
          </a:xfrm>
          <a:prstGeom prst="rect">
            <a:avLst/>
          </a:prstGeom>
        </p:spPr>
      </p:pic>
    </p:spTree>
    <p:extLst>
      <p:ext uri="{BB962C8B-B14F-4D97-AF65-F5344CB8AC3E}">
        <p14:creationId xmlns:p14="http://schemas.microsoft.com/office/powerpoint/2010/main" val="1380423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204" y="27856"/>
            <a:ext cx="8229600" cy="1143000"/>
          </a:xfrm>
        </p:spPr>
        <p:txBody>
          <a:bodyPr>
            <a:normAutofit/>
          </a:bodyPr>
          <a:lstStyle/>
          <a:p>
            <a:r>
              <a:rPr lang="en-GB" sz="4000" dirty="0" smtClean="0"/>
              <a:t>Knowledge Organisers</a:t>
            </a:r>
            <a:endParaRPr lang="en-GB" sz="4000"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57200" y="1170856"/>
            <a:ext cx="8229600" cy="5365420"/>
          </a:xfrm>
          <a:prstGeom prst="rect">
            <a:avLst/>
          </a:prstGeom>
        </p:spPr>
      </p:pic>
    </p:spTree>
    <p:extLst>
      <p:ext uri="{BB962C8B-B14F-4D97-AF65-F5344CB8AC3E}">
        <p14:creationId xmlns:p14="http://schemas.microsoft.com/office/powerpoint/2010/main" val="3287727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457200" y="846137"/>
            <a:ext cx="8229600" cy="5280025"/>
          </a:xfrm>
          <a:prstGeom prst="rect">
            <a:avLst/>
          </a:prstGeom>
        </p:spPr>
      </p:pic>
    </p:spTree>
    <p:extLst>
      <p:ext uri="{BB962C8B-B14F-4D97-AF65-F5344CB8AC3E}">
        <p14:creationId xmlns:p14="http://schemas.microsoft.com/office/powerpoint/2010/main" val="95868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smtClean="0"/>
              <a:t>Online safety is a shared responsibility!</a:t>
            </a:r>
            <a:endParaRPr lang="en-GB" b="1" dirty="0"/>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6186416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4840" y="3750651"/>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306179" y="3860350"/>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356749" y="5514678"/>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3468646" y="5516002"/>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spTree>
    <p:extLst>
      <p:ext uri="{BB962C8B-B14F-4D97-AF65-F5344CB8AC3E}">
        <p14:creationId xmlns:p14="http://schemas.microsoft.com/office/powerpoint/2010/main" val="101755364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938667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1473" y="998730"/>
            <a:ext cx="2606804" cy="415498"/>
          </a:xfrm>
          <a:prstGeom prst="rect">
            <a:avLst/>
          </a:prstGeom>
        </p:spPr>
        <p:txBody>
          <a:bodyPr wrap="none">
            <a:spAutoFit/>
          </a:bodyPr>
          <a:lstStyle/>
          <a:p>
            <a:pPr algn="ctr"/>
            <a:r>
              <a:rPr lang="en-GB" sz="2100" u="sng" kern="0" dirty="0">
                <a:solidFill>
                  <a:prstClr val="black"/>
                </a:solidFill>
                <a:latin typeface="Calibri"/>
              </a:rPr>
              <a:t>Mastery Maths Attack</a:t>
            </a:r>
          </a:p>
        </p:txBody>
      </p:sp>
      <p:pic>
        <p:nvPicPr>
          <p:cNvPr id="5" name="Picture 4"/>
          <p:cNvPicPr>
            <a:picLocks noChangeAspect="1"/>
          </p:cNvPicPr>
          <p:nvPr/>
        </p:nvPicPr>
        <p:blipFill>
          <a:blip r:embed="rId2"/>
          <a:stretch>
            <a:fillRect/>
          </a:stretch>
        </p:blipFill>
        <p:spPr>
          <a:xfrm>
            <a:off x="1149007" y="857251"/>
            <a:ext cx="1262754" cy="518737"/>
          </a:xfrm>
          <a:prstGeom prst="rect">
            <a:avLst/>
          </a:prstGeom>
        </p:spPr>
      </p:pic>
      <p:sp>
        <p:nvSpPr>
          <p:cNvPr id="8" name="Rectangle 7"/>
          <p:cNvSpPr/>
          <p:nvPr/>
        </p:nvSpPr>
        <p:spPr>
          <a:xfrm>
            <a:off x="1331640" y="2132856"/>
            <a:ext cx="6561348" cy="3477875"/>
          </a:xfrm>
          <a:prstGeom prst="rect">
            <a:avLst/>
          </a:prstGeom>
        </p:spPr>
        <p:txBody>
          <a:bodyPr wrap="square">
            <a:spAutoFit/>
          </a:bodyPr>
          <a:lstStyle/>
          <a:p>
            <a:r>
              <a:rPr lang="en-GB" sz="2000" u="sng" kern="0" dirty="0">
                <a:solidFill>
                  <a:prstClr val="black"/>
                </a:solidFill>
                <a:latin typeface="Calibri"/>
              </a:rPr>
              <a:t>Mastery Maths Attack</a:t>
            </a:r>
          </a:p>
          <a:p>
            <a:pPr marL="342900" indent="-342900">
              <a:buFont typeface="Arial" panose="020B0604020202020204" pitchFamily="34" charset="0"/>
              <a:buChar char="•"/>
            </a:pPr>
            <a:r>
              <a:rPr lang="en-GB" sz="2000" kern="0" dirty="0">
                <a:solidFill>
                  <a:prstClr val="black"/>
                </a:solidFill>
                <a:latin typeface="Calibri"/>
              </a:rPr>
              <a:t>Each year group will have a set of Maths Attack levels that are focused on the curriculum objectives for their year</a:t>
            </a:r>
          </a:p>
          <a:p>
            <a:pPr marL="342900" indent="-342900">
              <a:buFont typeface="Arial" panose="020B0604020202020204" pitchFamily="34" charset="0"/>
              <a:buChar char="•"/>
            </a:pPr>
            <a:r>
              <a:rPr lang="en-GB" sz="2000" kern="0" dirty="0">
                <a:solidFill>
                  <a:prstClr val="black"/>
                </a:solidFill>
                <a:latin typeface="Calibri"/>
              </a:rPr>
              <a:t>The children will benefit from input on these levels during maths lessons</a:t>
            </a:r>
          </a:p>
          <a:p>
            <a:pPr marL="342900" indent="-342900">
              <a:buFont typeface="Arial" panose="020B0604020202020204" pitchFamily="34" charset="0"/>
              <a:buChar char="•"/>
            </a:pPr>
            <a:r>
              <a:rPr lang="en-GB" sz="2000" kern="0" dirty="0">
                <a:solidFill>
                  <a:prstClr val="black"/>
                </a:solidFill>
                <a:latin typeface="Calibri"/>
              </a:rPr>
              <a:t>The children will be able to bring home their attempted level to practise with your support</a:t>
            </a:r>
          </a:p>
          <a:p>
            <a:pPr marL="342900" indent="-342900">
              <a:buFont typeface="Arial" panose="020B0604020202020204" pitchFamily="34" charset="0"/>
              <a:buChar char="•"/>
            </a:pPr>
            <a:r>
              <a:rPr lang="en-GB" sz="2000" kern="0" dirty="0">
                <a:solidFill>
                  <a:prstClr val="black"/>
                </a:solidFill>
                <a:latin typeface="Calibri"/>
              </a:rPr>
              <a:t>Each level will be studied for three weeks </a:t>
            </a:r>
            <a:endParaRPr lang="en-GB" sz="2000" kern="0" dirty="0" smtClean="0">
              <a:solidFill>
                <a:prstClr val="black"/>
              </a:solidFill>
              <a:latin typeface="Calibri"/>
            </a:endParaRPr>
          </a:p>
          <a:p>
            <a:pPr marL="342900" indent="-342900">
              <a:buFont typeface="Arial" panose="020B0604020202020204" pitchFamily="34" charset="0"/>
              <a:buChar char="•"/>
            </a:pPr>
            <a:r>
              <a:rPr lang="en-GB" sz="2000" kern="0" dirty="0" smtClean="0">
                <a:solidFill>
                  <a:prstClr val="black"/>
                </a:solidFill>
                <a:latin typeface="Calibri"/>
              </a:rPr>
              <a:t>Each </a:t>
            </a:r>
            <a:r>
              <a:rPr lang="en-GB" sz="2000" kern="0" dirty="0">
                <a:solidFill>
                  <a:prstClr val="black"/>
                </a:solidFill>
                <a:latin typeface="Calibri"/>
              </a:rPr>
              <a:t>week the children can attempt the level in class and try and better their score or time</a:t>
            </a:r>
          </a:p>
          <a:p>
            <a:pPr marL="342900" indent="-342900">
              <a:buFont typeface="Arial" panose="020B0604020202020204" pitchFamily="34" charset="0"/>
              <a:buChar char="•"/>
            </a:pPr>
            <a:r>
              <a:rPr lang="en-GB" sz="2000" kern="0" dirty="0" smtClean="0">
                <a:solidFill>
                  <a:prstClr val="black"/>
                </a:solidFill>
                <a:latin typeface="Calibri"/>
              </a:rPr>
              <a:t>We will do </a:t>
            </a:r>
            <a:r>
              <a:rPr lang="en-GB" sz="2000" b="1" kern="0" dirty="0" smtClean="0">
                <a:solidFill>
                  <a:prstClr val="black"/>
                </a:solidFill>
                <a:latin typeface="Calibri"/>
              </a:rPr>
              <a:t>Maths Attack every </a:t>
            </a:r>
            <a:r>
              <a:rPr lang="en-GB" sz="2000" b="1" kern="0" dirty="0" smtClean="0">
                <a:solidFill>
                  <a:prstClr val="black"/>
                </a:solidFill>
                <a:latin typeface="Calibri"/>
              </a:rPr>
              <a:t>Monday</a:t>
            </a:r>
            <a:r>
              <a:rPr lang="en-GB" sz="2000" b="1" kern="0" dirty="0" smtClean="0">
                <a:solidFill>
                  <a:prstClr val="black"/>
                </a:solidFill>
                <a:latin typeface="Calibri"/>
              </a:rPr>
              <a:t> </a:t>
            </a:r>
            <a:r>
              <a:rPr lang="en-GB" sz="2000" kern="0" dirty="0" smtClean="0">
                <a:solidFill>
                  <a:prstClr val="black"/>
                </a:solidFill>
                <a:latin typeface="Calibri"/>
              </a:rPr>
              <a:t>in this class</a:t>
            </a:r>
            <a:endParaRPr lang="en-GB" sz="2000" kern="0" dirty="0">
              <a:solidFill>
                <a:prstClr val="black"/>
              </a:solidFill>
              <a:latin typeface="Calibri"/>
            </a:endParaRPr>
          </a:p>
        </p:txBody>
      </p:sp>
      <p:pic>
        <p:nvPicPr>
          <p:cNvPr id="2" name="Picture 1"/>
          <p:cNvPicPr>
            <a:picLocks noChangeAspect="1"/>
          </p:cNvPicPr>
          <p:nvPr/>
        </p:nvPicPr>
        <p:blipFill>
          <a:blip r:embed="rId3"/>
          <a:stretch>
            <a:fillRect/>
          </a:stretch>
        </p:blipFill>
        <p:spPr>
          <a:xfrm>
            <a:off x="7380312" y="20425"/>
            <a:ext cx="1619250" cy="2457450"/>
          </a:xfrm>
          <a:prstGeom prst="rect">
            <a:avLst/>
          </a:prstGeom>
        </p:spPr>
      </p:pic>
    </p:spTree>
    <p:extLst>
      <p:ext uri="{BB962C8B-B14F-4D97-AF65-F5344CB8AC3E}">
        <p14:creationId xmlns:p14="http://schemas.microsoft.com/office/powerpoint/2010/main" val="3050004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365019" y="300707"/>
            <a:ext cx="4493419" cy="1721644"/>
          </a:xfrm>
          <a:prstGeom prst="rect">
            <a:avLst/>
          </a:prstGeom>
        </p:spPr>
      </p:pic>
      <p:sp>
        <p:nvSpPr>
          <p:cNvPr id="2" name="Title 1"/>
          <p:cNvSpPr>
            <a:spLocks noGrp="1"/>
          </p:cNvSpPr>
          <p:nvPr>
            <p:ph type="ctrTitle"/>
          </p:nvPr>
        </p:nvSpPr>
        <p:spPr>
          <a:xfrm>
            <a:off x="1159934" y="2198555"/>
            <a:ext cx="6858000" cy="1790700"/>
          </a:xfrm>
        </p:spPr>
        <p:txBody>
          <a:bodyPr>
            <a:normAutofit/>
          </a:bodyPr>
          <a:lstStyle/>
          <a:p>
            <a:r>
              <a:rPr lang="en-GB" sz="2400" dirty="0" err="1"/>
              <a:t>Numbots</a:t>
            </a:r>
            <a:r>
              <a:rPr lang="en-GB" sz="2400" dirty="0"/>
              <a:t> is a great, fun way for children to learn number facts. When children are fluent in number facts, they find it much easier to apply maths using different methods and contexts.</a:t>
            </a:r>
          </a:p>
        </p:txBody>
      </p:sp>
      <p:sp>
        <p:nvSpPr>
          <p:cNvPr id="3" name="Subtitle 2"/>
          <p:cNvSpPr>
            <a:spLocks noGrp="1"/>
          </p:cNvSpPr>
          <p:nvPr>
            <p:ph type="subTitle" idx="1"/>
          </p:nvPr>
        </p:nvSpPr>
        <p:spPr>
          <a:xfrm>
            <a:off x="1159933" y="5246026"/>
            <a:ext cx="7289800" cy="1241822"/>
          </a:xfrm>
        </p:spPr>
        <p:txBody>
          <a:bodyPr>
            <a:normAutofit fontScale="85000" lnSpcReduction="10000"/>
          </a:bodyPr>
          <a:lstStyle/>
          <a:p>
            <a:r>
              <a:rPr lang="en-GB" dirty="0" smtClean="0"/>
              <a:t>Please ask your child’s class teacher if you do not have your child’s log on details. They are the same details to access Times Table </a:t>
            </a:r>
            <a:r>
              <a:rPr lang="en-GB" dirty="0" err="1" smtClean="0"/>
              <a:t>Rockstars</a:t>
            </a:r>
            <a:r>
              <a:rPr lang="en-GB" dirty="0" smtClean="0"/>
              <a:t>.</a:t>
            </a:r>
            <a:endParaRPr lang="en-GB" dirty="0"/>
          </a:p>
        </p:txBody>
      </p:sp>
      <p:pic>
        <p:nvPicPr>
          <p:cNvPr id="5" name="Picture 4"/>
          <p:cNvPicPr>
            <a:picLocks noChangeAspect="1"/>
          </p:cNvPicPr>
          <p:nvPr/>
        </p:nvPicPr>
        <p:blipFill>
          <a:blip r:embed="rId3"/>
          <a:stretch>
            <a:fillRect/>
          </a:stretch>
        </p:blipFill>
        <p:spPr>
          <a:xfrm>
            <a:off x="123825" y="1003961"/>
            <a:ext cx="2072217" cy="1433582"/>
          </a:xfrm>
          <a:prstGeom prst="rect">
            <a:avLst/>
          </a:prstGeom>
        </p:spPr>
      </p:pic>
      <p:pic>
        <p:nvPicPr>
          <p:cNvPr id="6" name="Picture 5"/>
          <p:cNvPicPr>
            <a:picLocks noChangeAspect="1"/>
          </p:cNvPicPr>
          <p:nvPr/>
        </p:nvPicPr>
        <p:blipFill>
          <a:blip r:embed="rId4"/>
          <a:stretch>
            <a:fillRect/>
          </a:stretch>
        </p:blipFill>
        <p:spPr>
          <a:xfrm>
            <a:off x="213387" y="3694313"/>
            <a:ext cx="1768912" cy="1407189"/>
          </a:xfrm>
          <a:prstGeom prst="rect">
            <a:avLst/>
          </a:prstGeom>
        </p:spPr>
      </p:pic>
      <p:pic>
        <p:nvPicPr>
          <p:cNvPr id="7" name="Picture 6"/>
          <p:cNvPicPr>
            <a:picLocks noChangeAspect="1"/>
          </p:cNvPicPr>
          <p:nvPr/>
        </p:nvPicPr>
        <p:blipFill>
          <a:blip r:embed="rId5"/>
          <a:stretch>
            <a:fillRect/>
          </a:stretch>
        </p:blipFill>
        <p:spPr>
          <a:xfrm>
            <a:off x="5853510" y="3957826"/>
            <a:ext cx="3110971" cy="1175105"/>
          </a:xfrm>
          <a:prstGeom prst="rect">
            <a:avLst/>
          </a:prstGeom>
        </p:spPr>
      </p:pic>
      <p:pic>
        <p:nvPicPr>
          <p:cNvPr id="8" name="Picture 7"/>
          <p:cNvPicPr>
            <a:picLocks noChangeAspect="1"/>
          </p:cNvPicPr>
          <p:nvPr/>
        </p:nvPicPr>
        <p:blipFill>
          <a:blip r:embed="rId6"/>
          <a:stretch>
            <a:fillRect/>
          </a:stretch>
        </p:blipFill>
        <p:spPr>
          <a:xfrm>
            <a:off x="7027416" y="1161529"/>
            <a:ext cx="2026626" cy="1291696"/>
          </a:xfrm>
          <a:prstGeom prst="rect">
            <a:avLst/>
          </a:prstGeom>
        </p:spPr>
      </p:pic>
    </p:spTree>
    <p:extLst>
      <p:ext uri="{BB962C8B-B14F-4D97-AF65-F5344CB8AC3E}">
        <p14:creationId xmlns:p14="http://schemas.microsoft.com/office/powerpoint/2010/main" val="24994871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3568" y="908720"/>
            <a:ext cx="7632848" cy="4493538"/>
          </a:xfrm>
          <a:prstGeom prst="rect">
            <a:avLst/>
          </a:prstGeom>
        </p:spPr>
        <p:txBody>
          <a:bodyPr wrap="square">
            <a:spAutoFit/>
          </a:bodyPr>
          <a:lstStyle/>
          <a:p>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Weekly Maths </a:t>
            </a:r>
            <a:r>
              <a:rPr lang="en-GB" sz="2600" dirty="0">
                <a:latin typeface="Comic Sans MS" panose="030F0702030302020204" pitchFamily="66" charset="0"/>
              </a:rPr>
              <a:t>Attack test (mental maths calculation</a:t>
            </a:r>
            <a:r>
              <a:rPr lang="en-GB" sz="2600" dirty="0" smtClean="0">
                <a:latin typeface="Comic Sans MS" panose="030F0702030302020204" pitchFamily="66" charset="0"/>
              </a:rPr>
              <a:t>) on </a:t>
            </a:r>
            <a:r>
              <a:rPr lang="en-GB" sz="2600" dirty="0" smtClean="0">
                <a:latin typeface="Comic Sans MS" panose="030F0702030302020204" pitchFamily="66" charset="0"/>
              </a:rPr>
              <a:t>Monday</a:t>
            </a:r>
            <a:r>
              <a:rPr lang="en-GB" sz="2600" dirty="0" smtClean="0">
                <a:latin typeface="Comic Sans MS" panose="030F0702030302020204" pitchFamily="66" charset="0"/>
              </a:rPr>
              <a:t>s</a:t>
            </a:r>
            <a:r>
              <a:rPr lang="en-GB" sz="2600" dirty="0" smtClean="0">
                <a:latin typeface="Comic Sans MS" panose="030F0702030302020204" pitchFamily="66" charset="0"/>
              </a:rPr>
              <a:t>.</a:t>
            </a:r>
            <a:endParaRPr lang="en-GB" sz="2600" dirty="0">
              <a:latin typeface="Comic Sans MS" panose="030F0702030302020204" pitchFamily="66" charset="0"/>
            </a:endParaRPr>
          </a:p>
          <a:p>
            <a:pPr marL="457200" indent="-457200">
              <a:buFont typeface="Arial" panose="020B0604020202020204" pitchFamily="34" charset="0"/>
              <a:buChar char="•"/>
            </a:pPr>
            <a:endParaRPr lang="en-GB" sz="2600" dirty="0" smtClean="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Reading </a:t>
            </a:r>
            <a:r>
              <a:rPr lang="en-GB" sz="2600" dirty="0">
                <a:latin typeface="Comic Sans MS" panose="030F0702030302020204" pitchFamily="66" charset="0"/>
              </a:rPr>
              <a:t>at </a:t>
            </a:r>
            <a:r>
              <a:rPr lang="en-GB" sz="2600" dirty="0" smtClean="0">
                <a:latin typeface="Comic Sans MS" panose="030F0702030302020204" pitchFamily="66" charset="0"/>
              </a:rPr>
              <a:t>home (4 times per week) </a:t>
            </a:r>
          </a:p>
          <a:p>
            <a:r>
              <a:rPr lang="en-GB" sz="2600" dirty="0" smtClean="0">
                <a:latin typeface="Comic Sans MS" panose="030F0702030302020204" pitchFamily="66" charset="0"/>
              </a:rPr>
              <a:t>    to be recorded in Reading Diary.</a:t>
            </a:r>
            <a:endParaRPr lang="en-GB" sz="2600" dirty="0">
              <a:latin typeface="Comic Sans MS" panose="030F0702030302020204" pitchFamily="66" charset="0"/>
            </a:endParaRPr>
          </a:p>
          <a:p>
            <a:pPr marL="457200" indent="-457200">
              <a:buFont typeface="Arial" panose="020B0604020202020204" pitchFamily="34" charset="0"/>
              <a:buChar char="•"/>
            </a:pPr>
            <a:endParaRPr lang="en-GB" sz="2600" dirty="0" smtClean="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Homework </a:t>
            </a:r>
            <a:r>
              <a:rPr lang="en-GB" sz="2600" dirty="0">
                <a:latin typeface="Comic Sans MS" panose="030F0702030302020204" pitchFamily="66" charset="0"/>
              </a:rPr>
              <a:t>projects throughout </a:t>
            </a:r>
            <a:r>
              <a:rPr lang="en-GB" sz="2600" dirty="0" smtClean="0">
                <a:latin typeface="Comic Sans MS" panose="030F0702030302020204" pitchFamily="66" charset="0"/>
              </a:rPr>
              <a:t>the year       (1 per long term).</a:t>
            </a:r>
          </a:p>
          <a:p>
            <a:pPr marL="457200" indent="-457200">
              <a:buFont typeface="Arial" panose="020B0604020202020204" pitchFamily="34" charset="0"/>
              <a:buChar char="•"/>
            </a:pPr>
            <a:endParaRPr lang="en-GB" sz="2600" dirty="0">
              <a:latin typeface="Comic Sans MS" panose="030F0702030302020204" pitchFamily="66" charset="0"/>
            </a:endParaRPr>
          </a:p>
          <a:p>
            <a:pPr marL="457200" indent="-457200">
              <a:buFont typeface="Arial" panose="020B0604020202020204" pitchFamily="34" charset="0"/>
              <a:buChar char="•"/>
            </a:pPr>
            <a:r>
              <a:rPr lang="en-GB" sz="2600" dirty="0" smtClean="0">
                <a:latin typeface="Comic Sans MS" panose="030F0702030302020204" pitchFamily="66" charset="0"/>
              </a:rPr>
              <a:t>Computer skills and staying safe. </a:t>
            </a:r>
          </a:p>
        </p:txBody>
      </p:sp>
      <p:pic>
        <p:nvPicPr>
          <p:cNvPr id="3" name="Picture 2"/>
          <p:cNvPicPr>
            <a:picLocks noChangeAspect="1"/>
          </p:cNvPicPr>
          <p:nvPr/>
        </p:nvPicPr>
        <p:blipFill>
          <a:blip r:embed="rId2"/>
          <a:stretch>
            <a:fillRect/>
          </a:stretch>
        </p:blipFill>
        <p:spPr>
          <a:xfrm>
            <a:off x="7657142" y="3140968"/>
            <a:ext cx="1152128" cy="890400"/>
          </a:xfrm>
          <a:prstGeom prst="rect">
            <a:avLst/>
          </a:prstGeom>
        </p:spPr>
      </p:pic>
      <p:pic>
        <p:nvPicPr>
          <p:cNvPr id="4" name="Picture 3"/>
          <p:cNvPicPr>
            <a:picLocks noChangeAspect="1"/>
          </p:cNvPicPr>
          <p:nvPr/>
        </p:nvPicPr>
        <p:blipFill>
          <a:blip r:embed="rId3"/>
          <a:stretch>
            <a:fillRect/>
          </a:stretch>
        </p:blipFill>
        <p:spPr>
          <a:xfrm>
            <a:off x="8100392" y="1988840"/>
            <a:ext cx="896888" cy="811684"/>
          </a:xfrm>
          <a:prstGeom prst="rect">
            <a:avLst/>
          </a:prstGeom>
        </p:spPr>
      </p:pic>
      <p:pic>
        <p:nvPicPr>
          <p:cNvPr id="5" name="Picture 4"/>
          <p:cNvPicPr>
            <a:picLocks noChangeAspect="1"/>
          </p:cNvPicPr>
          <p:nvPr/>
        </p:nvPicPr>
        <p:blipFill>
          <a:blip r:embed="rId4"/>
          <a:stretch>
            <a:fillRect/>
          </a:stretch>
        </p:blipFill>
        <p:spPr>
          <a:xfrm>
            <a:off x="6948264" y="4234850"/>
            <a:ext cx="708878" cy="468127"/>
          </a:xfrm>
          <a:prstGeom prst="rect">
            <a:avLst/>
          </a:prstGeom>
        </p:spPr>
      </p:pic>
      <p:sp>
        <p:nvSpPr>
          <p:cNvPr id="7" name="Rectangle 6"/>
          <p:cNvSpPr/>
          <p:nvPr/>
        </p:nvSpPr>
        <p:spPr>
          <a:xfrm>
            <a:off x="2818858" y="0"/>
            <a:ext cx="3362267" cy="923330"/>
          </a:xfrm>
          <a:prstGeom prst="rect">
            <a:avLst/>
          </a:prstGeom>
          <a:noFill/>
        </p:spPr>
        <p:txBody>
          <a:bodyPr wrap="none" lIns="91440" tIns="45720" rIns="91440" bIns="45720">
            <a:spAutoFit/>
          </a:bodyPr>
          <a:lstStyle/>
          <a:p>
            <a:pPr algn="ctr"/>
            <a:r>
              <a:rPr lang="en-US"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Homework</a:t>
            </a:r>
            <a:endPar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6982183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68927" y="1218055"/>
            <a:ext cx="7822277" cy="4547540"/>
          </a:xfrm>
          <a:prstGeom prst="rect">
            <a:avLst/>
          </a:prstGeom>
        </p:spPr>
      </p:pic>
    </p:spTree>
    <p:extLst>
      <p:ext uri="{BB962C8B-B14F-4D97-AF65-F5344CB8AC3E}">
        <p14:creationId xmlns:p14="http://schemas.microsoft.com/office/powerpoint/2010/main" val="14172393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1364542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43B7F9-CDB6-F4F0-F4EB-DA7BCB5259F2}"/>
              </a:ext>
            </a:extLst>
          </p:cNvPr>
          <p:cNvSpPr>
            <a:spLocks noGrp="1"/>
          </p:cNvSpPr>
          <p:nvPr>
            <p:ph type="title"/>
          </p:nvPr>
        </p:nvSpPr>
        <p:spPr/>
        <p:txBody>
          <a:bodyPr/>
          <a:lstStyle/>
          <a:p>
            <a:pPr algn="ctr"/>
            <a:r>
              <a:rPr lang="en-GB" dirty="0"/>
              <a:t>Attendance </a:t>
            </a:r>
          </a:p>
        </p:txBody>
      </p:sp>
      <p:sp>
        <p:nvSpPr>
          <p:cNvPr id="5" name="Content Placeholder 4">
            <a:extLst>
              <a:ext uri="{FF2B5EF4-FFF2-40B4-BE49-F238E27FC236}">
                <a16:creationId xmlns:a16="http://schemas.microsoft.com/office/drawing/2014/main" id="{697B700B-A26A-FD29-079D-01F9974FAD8D}"/>
              </a:ext>
            </a:extLst>
          </p:cNvPr>
          <p:cNvSpPr>
            <a:spLocks noGrp="1"/>
          </p:cNvSpPr>
          <p:nvPr>
            <p:ph idx="1"/>
          </p:nvPr>
        </p:nvSpPr>
        <p:spPr/>
        <p:txBody>
          <a:bodyPr>
            <a:normAutofit/>
          </a:bodyPr>
          <a:lstStyle/>
          <a:p>
            <a:r>
              <a:rPr lang="en-GB" sz="3000" dirty="0"/>
              <a:t>Attendance is most important to ensure that all children achieve their full potential and make the most of their time at school. </a:t>
            </a:r>
          </a:p>
          <a:p>
            <a:r>
              <a:rPr lang="en-GB" sz="3000" dirty="0"/>
              <a:t>Punctuality is also crucial to ensure children have the maximum time in school and do not miss vital starts to lessons each day. </a:t>
            </a:r>
          </a:p>
          <a:p>
            <a:pPr marL="0" indent="0">
              <a:buNone/>
            </a:pPr>
            <a:endParaRPr lang="en-GB" dirty="0"/>
          </a:p>
        </p:txBody>
      </p:sp>
    </p:spTree>
    <p:extLst>
      <p:ext uri="{BB962C8B-B14F-4D97-AF65-F5344CB8AC3E}">
        <p14:creationId xmlns:p14="http://schemas.microsoft.com/office/powerpoint/2010/main" val="1636623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943B7F9-CDB6-F4F0-F4EB-DA7BCB5259F2}"/>
              </a:ext>
            </a:extLst>
          </p:cNvPr>
          <p:cNvSpPr>
            <a:spLocks noGrp="1"/>
          </p:cNvSpPr>
          <p:nvPr>
            <p:ph type="title"/>
          </p:nvPr>
        </p:nvSpPr>
        <p:spPr/>
        <p:txBody>
          <a:bodyPr/>
          <a:lstStyle/>
          <a:p>
            <a:pPr algn="ctr"/>
            <a:r>
              <a:rPr lang="en-GB" dirty="0"/>
              <a:t>Attendance </a:t>
            </a:r>
          </a:p>
        </p:txBody>
      </p:sp>
      <p:sp>
        <p:nvSpPr>
          <p:cNvPr id="7" name="Content Placeholder 6">
            <a:extLst>
              <a:ext uri="{FF2B5EF4-FFF2-40B4-BE49-F238E27FC236}">
                <a16:creationId xmlns:a16="http://schemas.microsoft.com/office/drawing/2014/main" id="{FFA50115-012C-5D7D-6018-9FCD8FE8BB51}"/>
              </a:ext>
            </a:extLst>
          </p:cNvPr>
          <p:cNvSpPr>
            <a:spLocks noGrp="1"/>
          </p:cNvSpPr>
          <p:nvPr>
            <p:ph idx="1"/>
          </p:nvPr>
        </p:nvSpPr>
        <p:spPr/>
        <p:txBody>
          <a:bodyPr>
            <a:normAutofit fontScale="85000" lnSpcReduction="10000"/>
          </a:bodyPr>
          <a:lstStyle/>
          <a:p>
            <a:r>
              <a:rPr lang="en-GB" dirty="0"/>
              <a:t>From 19 August new DFE government attendance guidance and policy came into force. Once governors have approved the new policy for the school this will be shared with parents. </a:t>
            </a:r>
          </a:p>
          <a:p>
            <a:r>
              <a:rPr lang="en-GB" dirty="0"/>
              <a:t>However, the main points are these:</a:t>
            </a:r>
          </a:p>
          <a:p>
            <a:pPr marL="0" indent="0">
              <a:buNone/>
            </a:pPr>
            <a:r>
              <a:rPr lang="en-GB" dirty="0"/>
              <a:t> - new rules regarding term time absence and fines for term time  </a:t>
            </a:r>
            <a:r>
              <a:rPr lang="en-GB" dirty="0" smtClean="0"/>
              <a:t>holidays</a:t>
            </a:r>
            <a:r>
              <a:rPr lang="en-GB" dirty="0"/>
              <a:t>.</a:t>
            </a:r>
          </a:p>
          <a:p>
            <a:pPr>
              <a:buFontTx/>
              <a:buChar char="-"/>
            </a:pPr>
            <a:r>
              <a:rPr lang="en-GB" dirty="0"/>
              <a:t>new rules regarding expectations on attendance by parents and engagement with school processes. </a:t>
            </a:r>
          </a:p>
          <a:p>
            <a:pPr>
              <a:buFontTx/>
              <a:buChar char="-"/>
            </a:pPr>
            <a:r>
              <a:rPr lang="en-GB" dirty="0"/>
              <a:t>new procedures by school to begin discussions regarding attendance straight away.</a:t>
            </a:r>
          </a:p>
        </p:txBody>
      </p:sp>
    </p:spTree>
    <p:extLst>
      <p:ext uri="{BB962C8B-B14F-4D97-AF65-F5344CB8AC3E}">
        <p14:creationId xmlns:p14="http://schemas.microsoft.com/office/powerpoint/2010/main" val="2944982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4924A-B3A2-B9E8-28BC-6AB12E115281}"/>
              </a:ext>
            </a:extLst>
          </p:cNvPr>
          <p:cNvSpPr>
            <a:spLocks noGrp="1"/>
          </p:cNvSpPr>
          <p:nvPr>
            <p:ph type="title"/>
          </p:nvPr>
        </p:nvSpPr>
        <p:spPr/>
        <p:txBody>
          <a:bodyPr/>
          <a:lstStyle/>
          <a:p>
            <a:pPr algn="ctr"/>
            <a:r>
              <a:rPr lang="en-GB" dirty="0"/>
              <a:t>Attendance</a:t>
            </a:r>
          </a:p>
        </p:txBody>
      </p:sp>
      <p:sp>
        <p:nvSpPr>
          <p:cNvPr id="3" name="Content Placeholder 2">
            <a:extLst>
              <a:ext uri="{FF2B5EF4-FFF2-40B4-BE49-F238E27FC236}">
                <a16:creationId xmlns:a16="http://schemas.microsoft.com/office/drawing/2014/main" id="{A85FEA88-F3DA-16CD-F070-B1696529538A}"/>
              </a:ext>
            </a:extLst>
          </p:cNvPr>
          <p:cNvSpPr>
            <a:spLocks noGrp="1"/>
          </p:cNvSpPr>
          <p:nvPr>
            <p:ph idx="1"/>
          </p:nvPr>
        </p:nvSpPr>
        <p:spPr/>
        <p:txBody>
          <a:bodyPr>
            <a:normAutofit fontScale="92500" lnSpcReduction="10000"/>
          </a:bodyPr>
          <a:lstStyle/>
          <a:p>
            <a:r>
              <a:rPr lang="en-GB" dirty="0"/>
              <a:t>Parents should expect to be prepared to discuss any attendance issues with their child’s class </a:t>
            </a:r>
            <a:r>
              <a:rPr lang="en-GB"/>
              <a:t>teacher whenever </a:t>
            </a:r>
            <a:r>
              <a:rPr lang="en-GB" dirty="0"/>
              <a:t>necessary, at parents evenings and informal meetings. </a:t>
            </a:r>
          </a:p>
          <a:p>
            <a:r>
              <a:rPr lang="en-GB" dirty="0"/>
              <a:t>Either Mr Smith, Mrs Goode or Mr Dean will meet with parents and children when attendance falls below 95% informally initially and then formally when attendance falls below 90%. </a:t>
            </a:r>
          </a:p>
          <a:p>
            <a:pPr marL="0" indent="0" algn="ctr">
              <a:buNone/>
            </a:pPr>
            <a:endParaRPr lang="en-GB" dirty="0"/>
          </a:p>
          <a:p>
            <a:pPr marL="0" indent="0" algn="ctr">
              <a:buNone/>
            </a:pPr>
            <a:r>
              <a:rPr lang="en-GB" sz="3300" dirty="0">
                <a:solidFill>
                  <a:srgbClr val="FF0000"/>
                </a:solidFill>
              </a:rPr>
              <a:t>ATTENDANCE MEANS ACHIEVEMENT</a:t>
            </a:r>
          </a:p>
        </p:txBody>
      </p:sp>
    </p:spTree>
    <p:extLst>
      <p:ext uri="{BB962C8B-B14F-4D97-AF65-F5344CB8AC3E}">
        <p14:creationId xmlns:p14="http://schemas.microsoft.com/office/powerpoint/2010/main" val="20396221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51712" y="5013176"/>
            <a:ext cx="6876256" cy="1077218"/>
          </a:xfrm>
          <a:prstGeom prst="rect">
            <a:avLst/>
          </a:prstGeom>
        </p:spPr>
        <p:txBody>
          <a:bodyPr wrap="square">
            <a:spAutoFit/>
          </a:bodyPr>
          <a:lstStyle/>
          <a:p>
            <a:endParaRPr lang="en-GB" sz="3200" dirty="0">
              <a:solidFill>
                <a:srgbClr val="7030A0"/>
              </a:solidFill>
              <a:latin typeface="Comic Sans MS" panose="030F0702030302020204" pitchFamily="66" charset="0"/>
            </a:endParaRPr>
          </a:p>
          <a:p>
            <a:pPr algn="ctr"/>
            <a:r>
              <a:rPr lang="en-GB" sz="3200" dirty="0" smtClean="0">
                <a:latin typeface="Comic Sans MS" panose="030F0702030302020204" pitchFamily="66" charset="0"/>
              </a:rPr>
              <a:t>Mr Garcia</a:t>
            </a:r>
            <a:endParaRPr lang="en-GB" sz="3200" dirty="0">
              <a:solidFill>
                <a:srgbClr val="7030A0"/>
              </a:solidFill>
              <a:latin typeface="Comic Sans MS" panose="030F0702030302020204" pitchFamily="66" charset="0"/>
            </a:endParaRPr>
          </a:p>
        </p:txBody>
      </p:sp>
      <p:sp>
        <p:nvSpPr>
          <p:cNvPr id="2" name="Rectangle 1"/>
          <p:cNvSpPr/>
          <p:nvPr/>
        </p:nvSpPr>
        <p:spPr>
          <a:xfrm>
            <a:off x="1312719" y="548680"/>
            <a:ext cx="6597062" cy="3416320"/>
          </a:xfrm>
          <a:prstGeom prst="rect">
            <a:avLst/>
          </a:prstGeom>
          <a:noFill/>
        </p:spPr>
        <p:txBody>
          <a:bodyPr wrap="none" lIns="91440" tIns="45720" rIns="91440" bIns="45720">
            <a:spAutoFit/>
          </a:bodyPr>
          <a:lstStyle/>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Thank you for coming.</a:t>
            </a:r>
          </a:p>
          <a:p>
            <a:pPr algn="ctr"/>
            <a:r>
              <a:rPr lang="en-US" sz="5400" b="1" cap="none" spc="0"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a:t>
            </a: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Please ask if you have </a:t>
            </a:r>
          </a:p>
          <a:p>
            <a:pPr algn="ctr"/>
            <a:r>
              <a:rPr lang="en-US" sz="5400" b="1" dirty="0" smtClean="0">
                <a:ln w="9525">
                  <a:solidFill>
                    <a:schemeClr val="bg1"/>
                  </a:solidFill>
                  <a:prstDash val="solid"/>
                </a:ln>
                <a:effectLst>
                  <a:outerShdw blurRad="12700" dist="38100" dir="2700000" algn="tl" rotWithShape="0">
                    <a:schemeClr val="bg1">
                      <a:lumMod val="50000"/>
                    </a:schemeClr>
                  </a:outerShdw>
                </a:effectLst>
              </a:rPr>
              <a:t>any other queries</a:t>
            </a:r>
          </a:p>
        </p:txBody>
      </p:sp>
      <p:pic>
        <p:nvPicPr>
          <p:cNvPr id="3" name="Picture 2"/>
          <p:cNvPicPr>
            <a:picLocks noChangeAspect="1"/>
          </p:cNvPicPr>
          <p:nvPr/>
        </p:nvPicPr>
        <p:blipFill>
          <a:blip r:embed="rId2"/>
          <a:stretch>
            <a:fillRect/>
          </a:stretch>
        </p:blipFill>
        <p:spPr>
          <a:xfrm>
            <a:off x="3914656" y="4077072"/>
            <a:ext cx="1150367" cy="1150367"/>
          </a:xfrm>
          <a:prstGeom prst="rect">
            <a:avLst/>
          </a:prstGeom>
        </p:spPr>
      </p:pic>
    </p:spTree>
    <p:extLst>
      <p:ext uri="{BB962C8B-B14F-4D97-AF65-F5344CB8AC3E}">
        <p14:creationId xmlns:p14="http://schemas.microsoft.com/office/powerpoint/2010/main" val="390164368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799</TotalTime>
  <Words>778</Words>
  <Application>Microsoft Office PowerPoint</Application>
  <PresentationFormat>On-screen Show (4:3)</PresentationFormat>
  <Paragraphs>80</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Colonna MT</vt:lpstr>
      <vt:lpstr>Comic Sans MS</vt:lpstr>
      <vt:lpstr>Office Theme</vt:lpstr>
      <vt:lpstr>PowerPoint Presentation</vt:lpstr>
      <vt:lpstr>Who’s who?</vt:lpstr>
      <vt:lpstr>PowerPoint Presentation</vt:lpstr>
      <vt:lpstr>Reading Books</vt:lpstr>
      <vt:lpstr>This term’s topic: Autumn 2024 “Let’s Explore London”</vt:lpstr>
      <vt:lpstr>Knowledge Organisers</vt:lpstr>
      <vt:lpstr>PowerPoint Presentation</vt:lpstr>
      <vt:lpstr>Online safety is a shared responsibility!</vt:lpstr>
      <vt:lpstr>PowerPoint Presentation</vt:lpstr>
      <vt:lpstr>PowerPoint Presentation</vt:lpstr>
      <vt:lpstr>PowerPoint Presentation</vt:lpstr>
      <vt:lpstr>Numbots is a great, fun way for children to learn number facts. When children are fluent in number facts, they find it much easier to apply maths using different methods and contexts.</vt:lpstr>
      <vt:lpstr>PowerPoint Presentation</vt:lpstr>
      <vt:lpstr>PowerPoint Presentation</vt:lpstr>
      <vt:lpstr>PowerPoint Presentation</vt:lpstr>
      <vt:lpstr>Attendance </vt:lpstr>
      <vt:lpstr>Attendance </vt:lpstr>
      <vt:lpstr>Attendance</vt:lpstr>
      <vt:lpstr>PowerPoint Presentation</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APA-Supply1</dc:creator>
  <cp:lastModifiedBy>Nicholas Garcia</cp:lastModifiedBy>
  <cp:revision>49</cp:revision>
  <dcterms:created xsi:type="dcterms:W3CDTF">2015-09-07T16:17:02Z</dcterms:created>
  <dcterms:modified xsi:type="dcterms:W3CDTF">2024-09-05T14:31:19Z</dcterms:modified>
</cp:coreProperties>
</file>