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75" r:id="rId4"/>
    <p:sldId id="258" r:id="rId5"/>
    <p:sldId id="262" r:id="rId6"/>
    <p:sldId id="276" r:id="rId7"/>
    <p:sldId id="279" r:id="rId8"/>
    <p:sldId id="263" r:id="rId9"/>
    <p:sldId id="270" r:id="rId10"/>
    <p:sldId id="288" r:id="rId11"/>
    <p:sldId id="267" r:id="rId12"/>
    <p:sldId id="268" r:id="rId13"/>
    <p:sldId id="269" r:id="rId14"/>
    <p:sldId id="280" r:id="rId15"/>
    <p:sldId id="281" r:id="rId16"/>
    <p:sldId id="282" r:id="rId17"/>
    <p:sldId id="283" r:id="rId18"/>
    <p:sldId id="284" r:id="rId19"/>
    <p:sldId id="285" r:id="rId20"/>
    <p:sldId id="286" r:id="rId21"/>
    <p:sldId id="287" r:id="rId22"/>
    <p:sldId id="264" r:id="rId23"/>
    <p:sldId id="26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p:cViewPr varScale="1">
        <p:scale>
          <a:sx n="71" d="100"/>
          <a:sy n="71" d="100"/>
        </p:scale>
        <p:origin x="1260" y="78"/>
      </p:cViewPr>
      <p:guideLst>
        <p:guide orient="horz" pos="2160"/>
        <p:guide pos="2880"/>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27CDC6-DF7E-461A-955E-C7534CE31B74}" type="datetimeFigureOut">
              <a:rPr lang="en-GB" smtClean="0"/>
              <a:t>03/09/2025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ACEBB4-0300-436D-8294-42A376E842F9}" type="slidenum">
              <a:rPr lang="en-GB" smtClean="0"/>
              <a:t>‹#›</a:t>
            </a:fld>
            <a:endParaRPr lang="en-GB"/>
          </a:p>
        </p:txBody>
      </p:sp>
    </p:spTree>
    <p:extLst>
      <p:ext uri="{BB962C8B-B14F-4D97-AF65-F5344CB8AC3E}">
        <p14:creationId xmlns:p14="http://schemas.microsoft.com/office/powerpoint/2010/main" val="398330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0ACEBB4-0300-436D-8294-42A376E842F9}" type="slidenum">
              <a:rPr lang="en-GB" smtClean="0"/>
              <a:t>7</a:t>
            </a:fld>
            <a:endParaRPr lang="en-GB"/>
          </a:p>
        </p:txBody>
      </p:sp>
    </p:spTree>
    <p:extLst>
      <p:ext uri="{BB962C8B-B14F-4D97-AF65-F5344CB8AC3E}">
        <p14:creationId xmlns:p14="http://schemas.microsoft.com/office/powerpoint/2010/main" val="2523008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38292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19651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478BEE-49AD-4170-BF64-661D241888F3}"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04290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478BEE-49AD-4170-BF64-661D241888F3}"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569727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478BEE-49AD-4170-BF64-661D241888F3}" type="datetimeFigureOut">
              <a:rPr lang="en-GB" smtClean="0"/>
              <a:t>03/09/2025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74420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478BEE-49AD-4170-BF64-661D241888F3}" type="datetimeFigureOut">
              <a:rPr lang="en-GB" smtClean="0"/>
              <a:t>03/09/2025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278023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78BEE-49AD-4170-BF64-661D241888F3}" type="datetimeFigureOut">
              <a:rPr lang="en-GB" smtClean="0"/>
              <a:t>03/09/2025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938926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170982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15704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409392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20275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78BEE-49AD-4170-BF64-661D241888F3}" type="datetimeFigureOut">
              <a:rPr lang="en-GB" smtClean="0"/>
              <a:t>03/09/2025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25082-9967-4D09-AB34-E2D6E6195B37}" type="slidenum">
              <a:rPr lang="en-GB" smtClean="0"/>
              <a:t>‹#›</a:t>
            </a:fld>
            <a:endParaRPr lang="en-GB"/>
          </a:p>
        </p:txBody>
      </p:sp>
    </p:spTree>
    <p:extLst>
      <p:ext uri="{BB962C8B-B14F-4D97-AF65-F5344CB8AC3E}">
        <p14:creationId xmlns:p14="http://schemas.microsoft.com/office/powerpoint/2010/main" val="187741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mailto:Katie.goode@almondsburyprimary.co.uk" TargetMode="Externa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mailto:Thomas.Allen@almondsburyprimary.co.uk"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437112"/>
            <a:ext cx="7772400" cy="1470025"/>
          </a:xfrm>
        </p:spPr>
        <p:txBody>
          <a:bodyPr/>
          <a:lstStyle/>
          <a:p>
            <a:r>
              <a:rPr lang="en-GB" dirty="0"/>
              <a:t>Meet the Teacher</a:t>
            </a:r>
          </a:p>
        </p:txBody>
      </p:sp>
      <p:sp>
        <p:nvSpPr>
          <p:cNvPr id="3" name="Subtitle 2"/>
          <p:cNvSpPr>
            <a:spLocks noGrp="1"/>
          </p:cNvSpPr>
          <p:nvPr>
            <p:ph type="subTitle" idx="1"/>
          </p:nvPr>
        </p:nvSpPr>
        <p:spPr>
          <a:xfrm>
            <a:off x="1371600" y="5517232"/>
            <a:ext cx="6400800" cy="1752600"/>
          </a:xfrm>
        </p:spPr>
        <p:txBody>
          <a:bodyPr/>
          <a:lstStyle/>
          <a:p>
            <a:r>
              <a:rPr lang="en-GB" dirty="0">
                <a:solidFill>
                  <a:schemeClr val="tx1"/>
                </a:solidFill>
              </a:rPr>
              <a:t>Welcome to Year 5/6</a:t>
            </a:r>
          </a:p>
          <a:p>
            <a:r>
              <a:rPr lang="en-GB" dirty="0">
                <a:solidFill>
                  <a:schemeClr val="tx1"/>
                </a:solidFill>
              </a:rPr>
              <a:t>Mrs Goode &amp; Mrs Barrett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872" y="116632"/>
            <a:ext cx="6876256" cy="4060864"/>
          </a:xfrm>
          <a:prstGeom prst="rect">
            <a:avLst/>
          </a:prstGeom>
        </p:spPr>
      </p:pic>
    </p:spTree>
    <p:extLst>
      <p:ext uri="{BB962C8B-B14F-4D97-AF65-F5344CB8AC3E}">
        <p14:creationId xmlns:p14="http://schemas.microsoft.com/office/powerpoint/2010/main" val="1390415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4" name="Rectangle 3"/>
          <p:cNvSpPr/>
          <p:nvPr/>
        </p:nvSpPr>
        <p:spPr>
          <a:xfrm>
            <a:off x="2555776" y="476672"/>
            <a:ext cx="6264696" cy="584775"/>
          </a:xfrm>
          <a:prstGeom prst="rect">
            <a:avLst/>
          </a:prstGeom>
        </p:spPr>
        <p:txBody>
          <a:bodyPr wrap="square">
            <a:spAutoFit/>
          </a:bodyPr>
          <a:lstStyle/>
          <a:p>
            <a:r>
              <a:rPr lang="en-GB" sz="3200" b="1" dirty="0"/>
              <a:t>Mrs Goode and Mrs Barrett’s Class</a:t>
            </a:r>
          </a:p>
        </p:txBody>
      </p:sp>
      <p:sp>
        <p:nvSpPr>
          <p:cNvPr id="5" name="Rectangle 1">
            <a:extLst>
              <a:ext uri="{FF2B5EF4-FFF2-40B4-BE49-F238E27FC236}">
                <a16:creationId xmlns:a16="http://schemas.microsoft.com/office/drawing/2014/main" id="{BE4973BF-6F83-4D67-BCCB-E4A2587EB590}"/>
              </a:ext>
            </a:extLst>
          </p:cNvPr>
          <p:cNvSpPr>
            <a:spLocks noChangeArrowheads="1"/>
          </p:cNvSpPr>
          <p:nvPr/>
        </p:nvSpPr>
        <p:spPr bwMode="auto">
          <a:xfrm>
            <a:off x="1176065" y="298033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15900" b="0" i="0" u="none" strike="noStrike" cap="none" normalizeH="0" baseline="0">
                <a:ln>
                  <a:noFill/>
                </a:ln>
                <a:solidFill>
                  <a:schemeClr val="tx1"/>
                </a:solidFill>
                <a:effectLst/>
                <a:latin typeface="Arial" panose="020B060402020202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t>
            </a:r>
            <a:endParaRPr kumimoji="0" lang="en-US" altLang="en-US" sz="9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rPr>
              <a:t>​ </a:t>
            </a:r>
          </a:p>
        </p:txBody>
      </p:sp>
      <p:pic>
        <p:nvPicPr>
          <p:cNvPr id="1026" name="Picture 2" descr="Class 3 | Bonsall CE (VA) Primary School">
            <a:extLst>
              <a:ext uri="{FF2B5EF4-FFF2-40B4-BE49-F238E27FC236}">
                <a16:creationId xmlns:a16="http://schemas.microsoft.com/office/drawing/2014/main" id="{34AEF4C4-A84E-4133-A070-EE22D36412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792" y="2038200"/>
            <a:ext cx="7128792" cy="417026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E1C6E040-EB54-46AA-8182-BB0B2668E4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4123333"/>
            <a:ext cx="142875" cy="14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761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4" name="Rectangle 3"/>
          <p:cNvSpPr/>
          <p:nvPr/>
        </p:nvSpPr>
        <p:spPr>
          <a:xfrm>
            <a:off x="2699792" y="540342"/>
            <a:ext cx="5616624" cy="584775"/>
          </a:xfrm>
          <a:prstGeom prst="rect">
            <a:avLst/>
          </a:prstGeom>
        </p:spPr>
        <p:txBody>
          <a:bodyPr wrap="square">
            <a:spAutoFit/>
          </a:bodyPr>
          <a:lstStyle/>
          <a:p>
            <a:r>
              <a:rPr lang="en-GB" sz="3200" b="1" dirty="0"/>
              <a:t>Timetable (for start of the year)</a:t>
            </a:r>
          </a:p>
        </p:txBody>
      </p:sp>
      <p:pic>
        <p:nvPicPr>
          <p:cNvPr id="2" name="Picture 1">
            <a:extLst>
              <a:ext uri="{FF2B5EF4-FFF2-40B4-BE49-F238E27FC236}">
                <a16:creationId xmlns:a16="http://schemas.microsoft.com/office/drawing/2014/main" id="{074CACB8-E4B3-478C-882A-98C63BA0B9DF}"/>
              </a:ext>
            </a:extLst>
          </p:cNvPr>
          <p:cNvPicPr>
            <a:picLocks noChangeAspect="1"/>
          </p:cNvPicPr>
          <p:nvPr/>
        </p:nvPicPr>
        <p:blipFill>
          <a:blip r:embed="rId3"/>
          <a:stretch>
            <a:fillRect/>
          </a:stretch>
        </p:blipFill>
        <p:spPr>
          <a:xfrm>
            <a:off x="107504" y="1484784"/>
            <a:ext cx="8868875" cy="4320480"/>
          </a:xfrm>
          <a:prstGeom prst="rect">
            <a:avLst/>
          </a:prstGeom>
        </p:spPr>
      </p:pic>
    </p:spTree>
    <p:extLst>
      <p:ext uri="{BB962C8B-B14F-4D97-AF65-F5344CB8AC3E}">
        <p14:creationId xmlns:p14="http://schemas.microsoft.com/office/powerpoint/2010/main" val="2049756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861048"/>
            <a:ext cx="8229600" cy="1224136"/>
          </a:xfrm>
        </p:spPr>
        <p:txBody>
          <a:bodyPr>
            <a:normAutofit fontScale="90000"/>
          </a:bodyPr>
          <a:lstStyle/>
          <a:p>
            <a:r>
              <a:rPr lang="en-GB" sz="4000" b="1" dirty="0"/>
              <a:t>Class Teachers </a:t>
            </a:r>
            <a:br>
              <a:rPr lang="en-GB" sz="4000" dirty="0"/>
            </a:br>
            <a:r>
              <a:rPr lang="en-GB" sz="4000" dirty="0"/>
              <a:t>Mrs Goode (Monday-Tuesday)</a:t>
            </a:r>
            <a:br>
              <a:rPr lang="en-GB" sz="4000" dirty="0"/>
            </a:br>
            <a:r>
              <a:rPr lang="en-GB" sz="4000" dirty="0"/>
              <a:t>Mrs Barrett (Wednesday-Friday)</a:t>
            </a:r>
            <a:br>
              <a:rPr lang="en-GB" dirty="0"/>
            </a:br>
            <a:br>
              <a:rPr lang="en-GB" dirty="0"/>
            </a:br>
            <a:r>
              <a:rPr lang="en-GB" sz="4000" b="1" dirty="0"/>
              <a:t>Teaching Assistants</a:t>
            </a:r>
            <a:br>
              <a:rPr lang="en-GB" sz="4000" b="1" dirty="0"/>
            </a:br>
            <a:r>
              <a:rPr lang="en-GB" sz="4000" dirty="0"/>
              <a:t>Ms Jamieson </a:t>
            </a:r>
            <a:br>
              <a:rPr lang="en-GB" sz="4000" dirty="0"/>
            </a:br>
            <a:r>
              <a:rPr lang="en-GB" sz="4000" dirty="0"/>
              <a:t>Mrs Davis-Jones</a:t>
            </a:r>
            <a:br>
              <a:rPr lang="en-GB" dirty="0"/>
            </a:b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617101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516" y="1726779"/>
            <a:ext cx="8712968" cy="3816424"/>
          </a:xfrm>
        </p:spPr>
        <p:txBody>
          <a:bodyPr>
            <a:normAutofit fontScale="90000"/>
          </a:bodyPr>
          <a:lstStyle/>
          <a:p>
            <a:r>
              <a:rPr lang="en-GB" b="1" u="sng" dirty="0"/>
              <a:t>PE</a:t>
            </a:r>
            <a:br>
              <a:rPr lang="en-GB" dirty="0"/>
            </a:br>
            <a:r>
              <a:rPr lang="en-GB" dirty="0"/>
              <a:t>Wednesday &amp; Friday for Term 1 and 2.</a:t>
            </a:r>
            <a:br>
              <a:rPr lang="en-GB" dirty="0"/>
            </a:br>
            <a:r>
              <a:rPr lang="en-GB" dirty="0"/>
              <a:t>Children must wear their PE kits to school on PE days. </a:t>
            </a:r>
            <a:br>
              <a:rPr lang="en-GB" dirty="0"/>
            </a:b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2309657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140968"/>
            <a:ext cx="8712968" cy="1143000"/>
          </a:xfrm>
        </p:spPr>
        <p:txBody>
          <a:bodyPr>
            <a:normAutofit fontScale="90000"/>
          </a:bodyPr>
          <a:lstStyle/>
          <a:p>
            <a:r>
              <a:rPr lang="en-GB" b="1" u="sng" dirty="0"/>
              <a:t>The School Day</a:t>
            </a:r>
            <a:br>
              <a:rPr lang="en-GB" dirty="0"/>
            </a:br>
            <a:r>
              <a:rPr lang="en-GB" sz="3600" dirty="0"/>
              <a:t>Children can enter the Key Stage playground from 8.45 am. </a:t>
            </a:r>
            <a:br>
              <a:rPr lang="en-GB" sz="3600" dirty="0"/>
            </a:br>
            <a:r>
              <a:rPr lang="en-GB" sz="3600" dirty="0"/>
              <a:t>The children will finish at 3.30pm and will be taken to the side of the school.</a:t>
            </a:r>
            <a:br>
              <a:rPr lang="en-GB" sz="3600" dirty="0"/>
            </a:br>
            <a:r>
              <a:rPr lang="en-GB" sz="3600" dirty="0"/>
              <a:t>Please inform the school if the children are walking home.</a:t>
            </a: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615224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700808"/>
            <a:ext cx="8712968" cy="5040560"/>
          </a:xfrm>
        </p:spPr>
        <p:txBody>
          <a:bodyPr>
            <a:normAutofit fontScale="90000"/>
          </a:bodyPr>
          <a:lstStyle/>
          <a:p>
            <a:r>
              <a:rPr lang="en-GB" sz="4000" b="1" u="sng" dirty="0"/>
              <a:t>Snacks and Water</a:t>
            </a:r>
            <a:br>
              <a:rPr lang="en-GB" sz="4000" dirty="0"/>
            </a:br>
            <a:r>
              <a:rPr lang="en-GB" sz="4000" dirty="0"/>
              <a:t>To ensure hydration, children must bring water bottles to school. These can be refilled in school. The children should bring a healthy snack to eat at break time.</a:t>
            </a:r>
            <a:br>
              <a:rPr lang="en-GB" sz="4000" dirty="0"/>
            </a:br>
            <a:r>
              <a:rPr lang="en-GB" sz="4000" b="1" dirty="0"/>
              <a:t>Remember we are a nut free school. </a:t>
            </a:r>
            <a:br>
              <a:rPr lang="en-GB" sz="4000" dirty="0"/>
            </a:br>
            <a:br>
              <a:rPr lang="en-GB" dirty="0"/>
            </a:b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3367488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402744"/>
            <a:ext cx="8856984" cy="5455256"/>
          </a:xfrm>
        </p:spPr>
        <p:txBody>
          <a:bodyPr>
            <a:noAutofit/>
          </a:bodyPr>
          <a:lstStyle/>
          <a:p>
            <a:r>
              <a:rPr lang="en-GB" sz="2600" b="1" u="sng" dirty="0"/>
              <a:t>Homework</a:t>
            </a:r>
            <a:br>
              <a:rPr lang="en-GB" sz="2600" dirty="0"/>
            </a:br>
            <a:r>
              <a:rPr lang="en-GB" sz="2600" dirty="0"/>
              <a:t>Homework will be given out every Friday and is expected to be handed in the following Tuesday.</a:t>
            </a:r>
            <a:br>
              <a:rPr lang="en-GB" sz="2600" dirty="0"/>
            </a:br>
            <a:r>
              <a:rPr lang="en-GB" sz="2600" dirty="0"/>
              <a:t>The homework given will alternate between English and Maths. </a:t>
            </a:r>
            <a:br>
              <a:rPr lang="en-GB" sz="2600" dirty="0"/>
            </a:br>
            <a:r>
              <a:rPr lang="en-GB" sz="2600" dirty="0"/>
              <a:t>Children will also receive Guided Reading ‘prep work’ every other Friday to be completed over the weekend. This will involve reading a short extract and completing a quick vocabulary discussion activity ready to be used in class the following Tuesday.</a:t>
            </a:r>
            <a:br>
              <a:rPr lang="en-GB" sz="2600" dirty="0"/>
            </a:br>
            <a:br>
              <a:rPr lang="en-GB" sz="2600" b="1" u="sng" dirty="0"/>
            </a:br>
            <a:r>
              <a:rPr lang="en-GB" sz="2600" dirty="0"/>
              <a:t>Children are also expected to read regularly and practise their times tables and spellings.</a:t>
            </a:r>
            <a:br>
              <a:rPr lang="en-GB" sz="2600" dirty="0"/>
            </a:br>
            <a:endParaRPr lang="en-GB" sz="2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944487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2420888"/>
            <a:ext cx="9361040" cy="1143000"/>
          </a:xfrm>
        </p:spPr>
        <p:txBody>
          <a:bodyPr>
            <a:noAutofit/>
          </a:bodyPr>
          <a:lstStyle/>
          <a:p>
            <a:r>
              <a:rPr lang="en-GB" sz="2800" b="1" u="sng" dirty="0"/>
              <a:t>Spelling</a:t>
            </a:r>
            <a:br>
              <a:rPr lang="en-GB" sz="2800" dirty="0"/>
            </a:br>
            <a:r>
              <a:rPr lang="en-GB" sz="2800" dirty="0"/>
              <a:t>Spelling patterns for each week will be added to our class page termly.</a:t>
            </a:r>
            <a:br>
              <a:rPr lang="en-GB" sz="2800" dirty="0"/>
            </a:br>
            <a:r>
              <a:rPr lang="en-GB" sz="2800" dirty="0"/>
              <a:t>We will be using the Essential Spelling and Word Knowledge scheme of work, which builds on the spelling strategies and patterns that the children have used for the last two years.</a:t>
            </a:r>
            <a:br>
              <a:rPr lang="en-GB" sz="2800" dirty="0"/>
            </a:br>
            <a:r>
              <a:rPr lang="en-GB" sz="2800" dirty="0"/>
              <a:t>We will not have weekly spelling tests but will instead complete regular application tasks that focus on spelling rules and patterns. Please support your children with this at home.</a:t>
            </a:r>
          </a:p>
        </p:txBody>
      </p:sp>
      <p:pic>
        <p:nvPicPr>
          <p:cNvPr id="4" name="Picture 3"/>
          <p:cNvPicPr>
            <a:picLocks noChangeAspect="1"/>
          </p:cNvPicPr>
          <p:nvPr/>
        </p:nvPicPr>
        <p:blipFill rotWithShape="1">
          <a:blip r:embed="rId2"/>
          <a:srcRect l="33333" t="33334" r="18056" b="15555"/>
          <a:stretch/>
        </p:blipFill>
        <p:spPr>
          <a:xfrm>
            <a:off x="3131840" y="4941168"/>
            <a:ext cx="3158008" cy="207526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1269296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6" name="Title 5">
            <a:extLst>
              <a:ext uri="{FF2B5EF4-FFF2-40B4-BE49-F238E27FC236}">
                <a16:creationId xmlns:a16="http://schemas.microsoft.com/office/drawing/2014/main" id="{1FC3AFE2-BAD2-4DE8-BFA3-1D1F2C3FF77B}"/>
              </a:ext>
            </a:extLst>
          </p:cNvPr>
          <p:cNvSpPr>
            <a:spLocks noGrp="1"/>
          </p:cNvSpPr>
          <p:nvPr>
            <p:ph type="title"/>
          </p:nvPr>
        </p:nvSpPr>
        <p:spPr>
          <a:xfrm>
            <a:off x="1475656" y="116179"/>
            <a:ext cx="8229600" cy="1143000"/>
          </a:xfrm>
        </p:spPr>
        <p:txBody>
          <a:bodyPr/>
          <a:lstStyle/>
          <a:p>
            <a:r>
              <a:rPr lang="en-GB" dirty="0"/>
              <a:t>Our Year at a Glance</a:t>
            </a:r>
          </a:p>
        </p:txBody>
      </p:sp>
      <p:graphicFrame>
        <p:nvGraphicFramePr>
          <p:cNvPr id="7" name="Table 6">
            <a:extLst>
              <a:ext uri="{FF2B5EF4-FFF2-40B4-BE49-F238E27FC236}">
                <a16:creationId xmlns:a16="http://schemas.microsoft.com/office/drawing/2014/main" id="{6F9C58AF-A45E-4539-AF43-8E67A1C02661}"/>
              </a:ext>
            </a:extLst>
          </p:cNvPr>
          <p:cNvGraphicFramePr>
            <a:graphicFrameLocks noGrp="1"/>
          </p:cNvGraphicFramePr>
          <p:nvPr>
            <p:extLst>
              <p:ext uri="{D42A27DB-BD31-4B8C-83A1-F6EECF244321}">
                <p14:modId xmlns:p14="http://schemas.microsoft.com/office/powerpoint/2010/main" val="3063077913"/>
              </p:ext>
            </p:extLst>
          </p:nvPr>
        </p:nvGraphicFramePr>
        <p:xfrm>
          <a:off x="323528" y="1772816"/>
          <a:ext cx="8352927" cy="2656840"/>
        </p:xfrm>
        <a:graphic>
          <a:graphicData uri="http://schemas.openxmlformats.org/drawingml/2006/table">
            <a:tbl>
              <a:tblPr firstRow="1" bandRow="1">
                <a:tableStyleId>{5C22544A-7EE6-4342-B048-85BDC9FD1C3A}</a:tableStyleId>
              </a:tblPr>
              <a:tblGrid>
                <a:gridCol w="2784309">
                  <a:extLst>
                    <a:ext uri="{9D8B030D-6E8A-4147-A177-3AD203B41FA5}">
                      <a16:colId xmlns:a16="http://schemas.microsoft.com/office/drawing/2014/main" val="2616833785"/>
                    </a:ext>
                  </a:extLst>
                </a:gridCol>
                <a:gridCol w="2784309">
                  <a:extLst>
                    <a:ext uri="{9D8B030D-6E8A-4147-A177-3AD203B41FA5}">
                      <a16:colId xmlns:a16="http://schemas.microsoft.com/office/drawing/2014/main" val="4211824652"/>
                    </a:ext>
                  </a:extLst>
                </a:gridCol>
                <a:gridCol w="2784309">
                  <a:extLst>
                    <a:ext uri="{9D8B030D-6E8A-4147-A177-3AD203B41FA5}">
                      <a16:colId xmlns:a16="http://schemas.microsoft.com/office/drawing/2014/main" val="2623310749"/>
                    </a:ext>
                  </a:extLst>
                </a:gridCol>
              </a:tblGrid>
              <a:tr h="370840">
                <a:tc>
                  <a:txBody>
                    <a:bodyPr/>
                    <a:lstStyle/>
                    <a:p>
                      <a:pPr algn="ctr"/>
                      <a:r>
                        <a:rPr lang="en-GB" dirty="0"/>
                        <a:t>Autumn</a:t>
                      </a:r>
                    </a:p>
                  </a:txBody>
                  <a:tcPr/>
                </a:tc>
                <a:tc>
                  <a:txBody>
                    <a:bodyPr/>
                    <a:lstStyle/>
                    <a:p>
                      <a:pPr algn="ctr"/>
                      <a:r>
                        <a:rPr lang="en-GB" dirty="0"/>
                        <a:t>Spring</a:t>
                      </a:r>
                    </a:p>
                  </a:txBody>
                  <a:tcPr/>
                </a:tc>
                <a:tc>
                  <a:txBody>
                    <a:bodyPr/>
                    <a:lstStyle/>
                    <a:p>
                      <a:pPr algn="ctr"/>
                      <a:r>
                        <a:rPr lang="en-GB" dirty="0"/>
                        <a:t>Summer</a:t>
                      </a:r>
                    </a:p>
                  </a:txBody>
                  <a:tcPr/>
                </a:tc>
                <a:extLst>
                  <a:ext uri="{0D108BD9-81ED-4DB2-BD59-A6C34878D82A}">
                    <a16:rowId xmlns:a16="http://schemas.microsoft.com/office/drawing/2014/main" val="3076995856"/>
                  </a:ext>
                </a:extLst>
              </a:tr>
              <a:tr h="370840">
                <a:tc>
                  <a:txBody>
                    <a:bodyPr/>
                    <a:lstStyle/>
                    <a:p>
                      <a:r>
                        <a:rPr lang="en-GB" dirty="0"/>
                        <a:t>Greece Yesterday and Today</a:t>
                      </a:r>
                    </a:p>
                    <a:p>
                      <a:endParaRPr lang="en-GB" dirty="0"/>
                    </a:p>
                    <a:p>
                      <a:r>
                        <a:rPr lang="en-GB" dirty="0"/>
                        <a:t>Y6 France Trip</a:t>
                      </a:r>
                    </a:p>
                    <a:p>
                      <a:endParaRPr lang="en-GB" dirty="0"/>
                    </a:p>
                    <a:p>
                      <a:r>
                        <a:rPr lang="en-GB" dirty="0"/>
                        <a:t>Y5 Singing at The Mall</a:t>
                      </a:r>
                    </a:p>
                    <a:p>
                      <a:endParaRPr lang="en-GB" dirty="0"/>
                    </a:p>
                    <a:p>
                      <a:r>
                        <a:rPr lang="en-GB" dirty="0"/>
                        <a:t>Carol Service</a:t>
                      </a:r>
                    </a:p>
                    <a:p>
                      <a:endParaRPr lang="en-GB" dirty="0"/>
                    </a:p>
                  </a:txBody>
                  <a:tcPr/>
                </a:tc>
                <a:tc>
                  <a:txBody>
                    <a:bodyPr/>
                    <a:lstStyle/>
                    <a:p>
                      <a:r>
                        <a:rPr lang="en-GB" dirty="0"/>
                        <a:t>Our Changing World</a:t>
                      </a:r>
                    </a:p>
                    <a:p>
                      <a:endParaRPr lang="en-GB" dirty="0"/>
                    </a:p>
                    <a:p>
                      <a:r>
                        <a:rPr lang="en-GB" dirty="0"/>
                        <a:t>Houses of Parliament Trip</a:t>
                      </a:r>
                    </a:p>
                    <a:p>
                      <a:endParaRPr lang="en-GB" dirty="0"/>
                    </a:p>
                    <a:p>
                      <a:r>
                        <a:rPr lang="en-GB" dirty="0"/>
                        <a:t>Young Voices concert</a:t>
                      </a:r>
                    </a:p>
                    <a:p>
                      <a:endParaRPr lang="en-GB" dirty="0"/>
                    </a:p>
                    <a:p>
                      <a:r>
                        <a:rPr lang="en-GB" dirty="0"/>
                        <a:t>Forest School</a:t>
                      </a:r>
                    </a:p>
                  </a:txBody>
                  <a:tcPr/>
                </a:tc>
                <a:tc>
                  <a:txBody>
                    <a:bodyPr/>
                    <a:lstStyle/>
                    <a:p>
                      <a:r>
                        <a:rPr lang="en-GB" dirty="0"/>
                        <a:t>Space Race</a:t>
                      </a:r>
                    </a:p>
                    <a:p>
                      <a:endParaRPr lang="en-GB" dirty="0"/>
                    </a:p>
                    <a:p>
                      <a:r>
                        <a:rPr lang="en-GB" dirty="0"/>
                        <a:t>Y6 SATs</a:t>
                      </a:r>
                    </a:p>
                    <a:p>
                      <a:endParaRPr lang="en-GB" dirty="0"/>
                    </a:p>
                    <a:p>
                      <a:r>
                        <a:rPr lang="en-GB" dirty="0"/>
                        <a:t>Y6 Legoland</a:t>
                      </a:r>
                    </a:p>
                    <a:p>
                      <a:endParaRPr lang="en-GB" dirty="0"/>
                    </a:p>
                    <a:p>
                      <a:r>
                        <a:rPr lang="en-GB" dirty="0"/>
                        <a:t>Production</a:t>
                      </a:r>
                    </a:p>
                  </a:txBody>
                  <a:tcPr/>
                </a:tc>
                <a:extLst>
                  <a:ext uri="{0D108BD9-81ED-4DB2-BD59-A6C34878D82A}">
                    <a16:rowId xmlns:a16="http://schemas.microsoft.com/office/drawing/2014/main" val="4245649844"/>
                  </a:ext>
                </a:extLst>
              </a:tr>
            </a:tbl>
          </a:graphicData>
        </a:graphic>
      </p:graphicFrame>
    </p:spTree>
    <p:extLst>
      <p:ext uri="{BB962C8B-B14F-4D97-AF65-F5344CB8AC3E}">
        <p14:creationId xmlns:p14="http://schemas.microsoft.com/office/powerpoint/2010/main" val="1971228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700" y="1593252"/>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416320"/>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 especially phones and group chats.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4840" y="3750651"/>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06179" y="3860350"/>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96123"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356749" y="5514678"/>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3468646" y="5516002"/>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63955" y="602961"/>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3"/>
            <a:ext cx="1691680" cy="999044"/>
          </a:xfrm>
          <a:prstGeom prst="rect">
            <a:avLst/>
          </a:prstGeom>
        </p:spPr>
      </p:pic>
    </p:spTree>
    <p:extLst>
      <p:ext uri="{BB962C8B-B14F-4D97-AF65-F5344CB8AC3E}">
        <p14:creationId xmlns:p14="http://schemas.microsoft.com/office/powerpoint/2010/main" val="3202514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3" name="Picture 2"/>
          <p:cNvPicPr>
            <a:picLocks noChangeAspect="1"/>
          </p:cNvPicPr>
          <p:nvPr/>
        </p:nvPicPr>
        <p:blipFill>
          <a:blip r:embed="rId3"/>
          <a:stretch>
            <a:fillRect/>
          </a:stretch>
        </p:blipFill>
        <p:spPr>
          <a:xfrm>
            <a:off x="755576" y="1484784"/>
            <a:ext cx="7656938" cy="4307028"/>
          </a:xfrm>
          <a:prstGeom prst="rect">
            <a:avLst/>
          </a:prstGeom>
        </p:spPr>
      </p:pic>
    </p:spTree>
    <p:extLst>
      <p:ext uri="{BB962C8B-B14F-4D97-AF65-F5344CB8AC3E}">
        <p14:creationId xmlns:p14="http://schemas.microsoft.com/office/powerpoint/2010/main" val="3447114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4" name="Picture 3"/>
          <p:cNvPicPr>
            <a:picLocks noChangeAspect="1"/>
          </p:cNvPicPr>
          <p:nvPr/>
        </p:nvPicPr>
        <p:blipFill>
          <a:blip r:embed="rId3"/>
          <a:stretch>
            <a:fillRect/>
          </a:stretch>
        </p:blipFill>
        <p:spPr>
          <a:xfrm>
            <a:off x="827584" y="1340768"/>
            <a:ext cx="7936881" cy="4464496"/>
          </a:xfrm>
          <a:prstGeom prst="rect">
            <a:avLst/>
          </a:prstGeom>
        </p:spPr>
      </p:pic>
    </p:spTree>
    <p:extLst>
      <p:ext uri="{BB962C8B-B14F-4D97-AF65-F5344CB8AC3E}">
        <p14:creationId xmlns:p14="http://schemas.microsoft.com/office/powerpoint/2010/main" val="3376480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4" name="Picture 3"/>
          <p:cNvPicPr>
            <a:picLocks noChangeAspect="1"/>
          </p:cNvPicPr>
          <p:nvPr/>
        </p:nvPicPr>
        <p:blipFill>
          <a:blip r:embed="rId3"/>
          <a:stretch>
            <a:fillRect/>
          </a:stretch>
        </p:blipFill>
        <p:spPr>
          <a:xfrm>
            <a:off x="539552" y="1268760"/>
            <a:ext cx="8040981" cy="4523052"/>
          </a:xfrm>
          <a:prstGeom prst="rect">
            <a:avLst/>
          </a:prstGeom>
        </p:spPr>
      </p:pic>
    </p:spTree>
    <p:extLst>
      <p:ext uri="{BB962C8B-B14F-4D97-AF65-F5344CB8AC3E}">
        <p14:creationId xmlns:p14="http://schemas.microsoft.com/office/powerpoint/2010/main" val="11408768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4" name="Picture 3"/>
          <p:cNvPicPr>
            <a:picLocks noChangeAspect="1"/>
          </p:cNvPicPr>
          <p:nvPr/>
        </p:nvPicPr>
        <p:blipFill>
          <a:blip r:embed="rId3"/>
          <a:stretch>
            <a:fillRect/>
          </a:stretch>
        </p:blipFill>
        <p:spPr>
          <a:xfrm>
            <a:off x="611560" y="1196752"/>
            <a:ext cx="8064895" cy="4536504"/>
          </a:xfrm>
          <a:prstGeom prst="rect">
            <a:avLst/>
          </a:prstGeom>
        </p:spPr>
      </p:pic>
    </p:spTree>
    <p:extLst>
      <p:ext uri="{BB962C8B-B14F-4D97-AF65-F5344CB8AC3E}">
        <p14:creationId xmlns:p14="http://schemas.microsoft.com/office/powerpoint/2010/main" val="3651857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3" name="Picture 2"/>
          <p:cNvPicPr>
            <a:picLocks noChangeAspect="1"/>
          </p:cNvPicPr>
          <p:nvPr/>
        </p:nvPicPr>
        <p:blipFill>
          <a:blip r:embed="rId3"/>
          <a:stretch>
            <a:fillRect/>
          </a:stretch>
        </p:blipFill>
        <p:spPr>
          <a:xfrm>
            <a:off x="683568" y="1268760"/>
            <a:ext cx="8040981" cy="4523052"/>
          </a:xfrm>
          <a:prstGeom prst="rect">
            <a:avLst/>
          </a:prstGeom>
        </p:spPr>
      </p:pic>
    </p:spTree>
    <p:extLst>
      <p:ext uri="{BB962C8B-B14F-4D97-AF65-F5344CB8AC3E}">
        <p14:creationId xmlns:p14="http://schemas.microsoft.com/office/powerpoint/2010/main" val="62609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3" name="Picture 2"/>
          <p:cNvPicPr>
            <a:picLocks noChangeAspect="1"/>
          </p:cNvPicPr>
          <p:nvPr/>
        </p:nvPicPr>
        <p:blipFill>
          <a:blip r:embed="rId3"/>
          <a:stretch>
            <a:fillRect/>
          </a:stretch>
        </p:blipFill>
        <p:spPr>
          <a:xfrm>
            <a:off x="203516" y="1196752"/>
            <a:ext cx="8832980" cy="4968552"/>
          </a:xfrm>
          <a:prstGeom prst="rect">
            <a:avLst/>
          </a:prstGeom>
        </p:spPr>
      </p:pic>
    </p:spTree>
    <p:extLst>
      <p:ext uri="{BB962C8B-B14F-4D97-AF65-F5344CB8AC3E}">
        <p14:creationId xmlns:p14="http://schemas.microsoft.com/office/powerpoint/2010/main" val="3928508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4" name="Picture 3"/>
          <p:cNvPicPr>
            <a:picLocks noChangeAspect="1"/>
          </p:cNvPicPr>
          <p:nvPr/>
        </p:nvPicPr>
        <p:blipFill>
          <a:blip r:embed="rId3"/>
          <a:stretch>
            <a:fillRect/>
          </a:stretch>
        </p:blipFill>
        <p:spPr>
          <a:xfrm>
            <a:off x="395536" y="1340768"/>
            <a:ext cx="8553037" cy="4811084"/>
          </a:xfrm>
          <a:prstGeom prst="rect">
            <a:avLst/>
          </a:prstGeom>
        </p:spPr>
      </p:pic>
    </p:spTree>
    <p:extLst>
      <p:ext uri="{BB962C8B-B14F-4D97-AF65-F5344CB8AC3E}">
        <p14:creationId xmlns:p14="http://schemas.microsoft.com/office/powerpoint/2010/main" val="2826164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853" y="59002"/>
            <a:ext cx="1694835" cy="993734"/>
          </a:xfrm>
          <a:prstGeom prst="rect">
            <a:avLst/>
          </a:prstGeom>
        </p:spPr>
      </p:pic>
      <p:pic>
        <p:nvPicPr>
          <p:cNvPr id="3" name="Picture 2"/>
          <p:cNvPicPr>
            <a:picLocks noChangeAspect="1"/>
          </p:cNvPicPr>
          <p:nvPr/>
        </p:nvPicPr>
        <p:blipFill>
          <a:blip r:embed="rId3"/>
          <a:stretch>
            <a:fillRect/>
          </a:stretch>
        </p:blipFill>
        <p:spPr>
          <a:xfrm>
            <a:off x="323528" y="1124744"/>
            <a:ext cx="8576952" cy="4824536"/>
          </a:xfrm>
          <a:prstGeom prst="rect">
            <a:avLst/>
          </a:prstGeom>
        </p:spPr>
      </p:pic>
    </p:spTree>
    <p:extLst>
      <p:ext uri="{BB962C8B-B14F-4D97-AF65-F5344CB8AC3E}">
        <p14:creationId xmlns:p14="http://schemas.microsoft.com/office/powerpoint/2010/main" val="191860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5" name="Rectangle 4"/>
          <p:cNvSpPr/>
          <p:nvPr/>
        </p:nvSpPr>
        <p:spPr>
          <a:xfrm>
            <a:off x="899592" y="2348880"/>
            <a:ext cx="7416824" cy="2554545"/>
          </a:xfrm>
          <a:prstGeom prst="rect">
            <a:avLst/>
          </a:prstGeom>
        </p:spPr>
        <p:txBody>
          <a:bodyPr wrap="square">
            <a:spAutoFit/>
          </a:bodyPr>
          <a:lstStyle/>
          <a:p>
            <a:r>
              <a:rPr lang="en-GB" sz="3200" dirty="0"/>
              <a:t>Please feel free to email us directly:</a:t>
            </a:r>
          </a:p>
          <a:p>
            <a:endParaRPr lang="en-GB" sz="3200" dirty="0"/>
          </a:p>
          <a:p>
            <a:r>
              <a:rPr lang="en-GB" sz="3200" dirty="0">
                <a:hlinkClick r:id="rId3"/>
              </a:rPr>
              <a:t>katie.goode@almondsburyprimary.co.uk</a:t>
            </a:r>
            <a:endParaRPr lang="en-GB" sz="3200" dirty="0"/>
          </a:p>
          <a:p>
            <a:endParaRPr lang="en-GB" sz="3200" dirty="0"/>
          </a:p>
          <a:p>
            <a:r>
              <a:rPr lang="en-GB" sz="3200" dirty="0">
                <a:hlinkClick r:id="rId4"/>
              </a:rPr>
              <a:t>marie.barrett@almondsburyprimary.co.uk</a:t>
            </a:r>
            <a:endParaRPr lang="en-GB" sz="3200" dirty="0"/>
          </a:p>
        </p:txBody>
      </p:sp>
    </p:spTree>
    <p:extLst>
      <p:ext uri="{BB962C8B-B14F-4D97-AF65-F5344CB8AC3E}">
        <p14:creationId xmlns:p14="http://schemas.microsoft.com/office/powerpoint/2010/main" val="739596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105835"/>
            <a:ext cx="7920880" cy="523220"/>
          </a:xfrm>
          <a:prstGeom prst="rect">
            <a:avLst/>
          </a:prstGeom>
        </p:spPr>
        <p:txBody>
          <a:bodyPr wrap="square">
            <a:spAutoFit/>
          </a:bodyPr>
          <a:lstStyle/>
          <a:p>
            <a:pPr algn="ctr"/>
            <a:r>
              <a:rPr lang="en-GB" sz="2800" dirty="0"/>
              <a:t>Questions?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1007208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557</TotalTime>
  <Words>537</Words>
  <Application>Microsoft Office PowerPoint</Application>
  <PresentationFormat>On-screen Show (4:3)</PresentationFormat>
  <Paragraphs>63</Paragraphs>
  <Slides>23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Calibri</vt:lpstr>
      <vt:lpstr>Office Theme</vt:lpstr>
      <vt:lpstr>Meet the Teacher</vt:lpstr>
      <vt:lpstr>PowerPoint Presentation</vt:lpstr>
      <vt:lpstr>PowerPoint Presentation</vt:lpstr>
      <vt:lpstr>Class Teachers  Mrs Goode (Monday-Tuesday) Mrs Barrett (Wednesday-Friday)  Teaching Assistants Ms Jamieson  Mrs Davis-Jones  </vt:lpstr>
      <vt:lpstr>PE Wednesday &amp; Friday for Term 1 and 2. Children must wear their PE kits to school on PE days.   </vt:lpstr>
      <vt:lpstr>The School Day Children can enter the Key Stage playground from 8.45 am.  The children will finish at 3.30pm and will be taken to the side of the school. Please inform the school if the children are walking home. </vt:lpstr>
      <vt:lpstr>Snacks and Water To ensure hydration, children must bring water bottles to school. These can be refilled in school. The children should bring a healthy snack to eat at break time. Remember we are a nut free school.   </vt:lpstr>
      <vt:lpstr>Homework Homework will be given out every Friday and is expected to be handed in the following Tuesday. The homework given will alternate between English and Maths.  Children will also receive Guided Reading ‘prep work’ every other Friday to be completed over the weekend. This will involve reading a short extract and completing a quick vocabulary discussion activity ready to be used in class the following Tuesday.  Children are also expected to read regularly and practise their times tables and spellings. </vt:lpstr>
      <vt:lpstr>Spelling Spelling patterns for each week will be added to our class page termly. We will be using the Essential Spelling and Word Knowledge scheme of work, which builds on the spelling strategies and patterns that the children have used for the last two years. We will not have weekly spelling tests but will instead complete regular application tasks that focus on spelling rules and patterns. Please support your children with this at home.</vt:lpstr>
      <vt:lpstr>Our Year at a Glance</vt:lpstr>
      <vt:lpstr>Online safety is a shared responsibility!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Nic Baykaa-Murray</dc:creator>
  <cp:lastModifiedBy>Marie Barrett</cp:lastModifiedBy>
  <cp:revision>62</cp:revision>
  <dcterms:created xsi:type="dcterms:W3CDTF">2015-09-07T18:27:44Z</dcterms:created>
  <dcterms:modified xsi:type="dcterms:W3CDTF">2025-09-03T14:37:37Z</dcterms:modified>
</cp:coreProperties>
</file>