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87" r:id="rId2"/>
    <p:sldMasterId id="2147483675" r:id="rId3"/>
  </p:sldMasterIdLst>
  <p:notesMasterIdLst>
    <p:notesMasterId r:id="rId17"/>
  </p:notesMasterIdLst>
  <p:handoutMasterIdLst>
    <p:handoutMasterId r:id="rId18"/>
  </p:handoutMasterIdLst>
  <p:sldIdLst>
    <p:sldId id="258" r:id="rId4"/>
    <p:sldId id="264" r:id="rId5"/>
    <p:sldId id="269" r:id="rId6"/>
    <p:sldId id="270" r:id="rId7"/>
    <p:sldId id="271" r:id="rId8"/>
    <p:sldId id="272" r:id="rId9"/>
    <p:sldId id="273" r:id="rId10"/>
    <p:sldId id="278" r:id="rId11"/>
    <p:sldId id="274" r:id="rId12"/>
    <p:sldId id="275" r:id="rId13"/>
    <p:sldId id="276" r:id="rId14"/>
    <p:sldId id="277" r:id="rId15"/>
    <p:sldId id="267" r:id="rId16"/>
  </p:sldIdLst>
  <p:sldSz cx="9144000" cy="6858000" type="screen4x3"/>
  <p:notesSz cx="6858000" cy="9144000"/>
  <p:embeddedFontLst>
    <p:embeddedFont>
      <p:font typeface="Sassoon Infant Md" panose="02000603050000020003" charset="0"/>
      <p:regular r:id="rId19"/>
    </p:embeddedFont>
    <p:embeddedFont>
      <p:font typeface="Sassoon Infant Rg" panose="02000503030000020003" charset="0"/>
      <p:regular r:id="rId20"/>
      <p:bold r:id="rId21"/>
    </p:embeddedFont>
    <p:embeddedFont>
      <p:font typeface="Calibri Light" panose="020F0302020204030204" pitchFamily="34" charset="0"/>
      <p:regular r:id="rId22"/>
      <p:italic r:id="rId23"/>
    </p:embeddedFont>
    <p:embeddedFont>
      <p:font typeface="Calibri" panose="020F0502020204030204" pitchFamily="34" charset="0"/>
      <p:regular r:id="rId24"/>
      <p:bold r:id="rId25"/>
      <p:italic r:id="rId26"/>
      <p:boldItalic r:id="rId27"/>
    </p:embeddedFont>
    <p:embeddedFont>
      <p:font typeface="BPreplay" panose="02000503000000020004" charset="0"/>
      <p:regular r:id="rId28"/>
      <p:bold r:id="rId29"/>
      <p:italic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BA18A"/>
    <a:srgbClr val="C4530E"/>
    <a:srgbClr val="F07730"/>
    <a:srgbClr val="80C1EB"/>
    <a:srgbClr val="ACDDFC"/>
    <a:srgbClr val="21A6F9"/>
    <a:srgbClr val="1C1C1C"/>
    <a:srgbClr val="2898A8"/>
    <a:srgbClr val="FEFBDA"/>
    <a:srgbClr val="FFFF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showGuides="1">
      <p:cViewPr varScale="1">
        <p:scale>
          <a:sx n="73" d="100"/>
          <a:sy n="73" d="100"/>
        </p:scale>
        <p:origin x="1194" y="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Master" Target="slideMasters/slideMaster3.xml"/><Relationship Id="rId21" Type="http://schemas.openxmlformats.org/officeDocument/2006/relationships/font" Target="fonts/font3.fntdata"/><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6.fntdata"/><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5.fntdata"/><Relationship Id="rId28" Type="http://schemas.openxmlformats.org/officeDocument/2006/relationships/font" Target="fonts/font10.fntdata"/><Relationship Id="rId36" Type="http://schemas.microsoft.com/office/2015/10/relationships/revisionInfo" Target="revisionInfo.xml"/><Relationship Id="rId10" Type="http://schemas.openxmlformats.org/officeDocument/2006/relationships/slide" Target="slides/slide7.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pic>
        <p:nvPicPr>
          <p:cNvPr id="10" name="Picture 1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2" name="Group 1"/>
          <p:cNvGrpSpPr/>
          <p:nvPr userDrawn="1"/>
        </p:nvGrpSpPr>
        <p:grpSpPr>
          <a:xfrm>
            <a:off x="4002736" y="1721798"/>
            <a:ext cx="4189074" cy="4163173"/>
            <a:chOff x="4002736" y="1701428"/>
            <a:chExt cx="4189074" cy="4163173"/>
          </a:xfrm>
        </p:grpSpPr>
        <p:sp>
          <p:nvSpPr>
            <p:cNvPr id="9" name="Oval 8"/>
            <p:cNvSpPr/>
            <p:nvPr userDrawn="1"/>
          </p:nvSpPr>
          <p:spPr bwMode="auto">
            <a:xfrm>
              <a:off x="4002736" y="173551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1" name="Oval 10"/>
            <p:cNvSpPr/>
            <p:nvPr userDrawn="1"/>
          </p:nvSpPr>
          <p:spPr bwMode="auto">
            <a:xfrm>
              <a:off x="6193147" y="1701428"/>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2" name="Oval 11"/>
            <p:cNvSpPr/>
            <p:nvPr userDrawn="1"/>
          </p:nvSpPr>
          <p:spPr bwMode="auto">
            <a:xfrm>
              <a:off x="6193147" y="3860054"/>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sp>
          <p:nvSpPr>
            <p:cNvPr id="13" name="Oval 12"/>
            <p:cNvSpPr/>
            <p:nvPr userDrawn="1"/>
          </p:nvSpPr>
          <p:spPr bwMode="auto">
            <a:xfrm>
              <a:off x="4002736" y="386593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dirty="0">
                  <a:solidFill>
                    <a:schemeClr val="tx1"/>
                  </a:solidFill>
                </a:rPr>
                <a:t>Insert text or illustrations here.</a:t>
              </a:r>
            </a:p>
          </p:txBody>
        </p:sp>
      </p:grpSp>
      <p:sp>
        <p:nvSpPr>
          <p:cNvPr id="14" name="Content Placeholder 2"/>
          <p:cNvSpPr>
            <a:spLocks noGrp="1"/>
          </p:cNvSpPr>
          <p:nvPr userDrawn="1">
            <p:ph idx="1" hasCustomPrompt="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or illustrations here.</a:t>
            </a:r>
          </a:p>
        </p:txBody>
      </p:sp>
    </p:spTree>
    <p:extLst>
      <p:ext uri="{BB962C8B-B14F-4D97-AF65-F5344CB8AC3E}">
        <p14:creationId xmlns:p14="http://schemas.microsoft.com/office/powerpoint/2010/main" val="268757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bwMode="auto">
          <a:xfrm>
            <a:off x="750885" y="1513945"/>
            <a:ext cx="3821115" cy="457888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a:solidFill>
                <a:schemeClr val="tx1"/>
              </a:solidFill>
            </a:endParaRPr>
          </a:p>
        </p:txBody>
      </p:sp>
    </p:spTree>
    <p:extLst>
      <p:ext uri="{BB962C8B-B14F-4D97-AF65-F5344CB8AC3E}">
        <p14:creationId xmlns:p14="http://schemas.microsoft.com/office/powerpoint/2010/main" val="806184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38985678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497622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a:t>
            </a:r>
            <a:r>
              <a:rPr lang="en-GB" baseline="0" dirty="0">
                <a:solidFill>
                  <a:schemeClr val="tx1"/>
                </a:solidFill>
              </a:rPr>
              <a:t> text or illustrations here.</a:t>
            </a:r>
            <a:endParaRPr lang="en-GB" dirty="0">
              <a:solidFill>
                <a:schemeClr val="tx1"/>
              </a:solidFill>
            </a:endParaRPr>
          </a:p>
        </p:txBody>
      </p:sp>
    </p:spTree>
    <p:extLst>
      <p:ext uri="{BB962C8B-B14F-4D97-AF65-F5344CB8AC3E}">
        <p14:creationId xmlns:p14="http://schemas.microsoft.com/office/powerpoint/2010/main" val="1613484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6">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8" y="1503759"/>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450705"/>
            <a:ext cx="8137525" cy="241978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9" name="Content Placeholder 2"/>
          <p:cNvSpPr>
            <a:spLocks noGrp="1"/>
          </p:cNvSpPr>
          <p:nvPr>
            <p:ph idx="10" hasCustomPrompt="1"/>
          </p:nvPr>
        </p:nvSpPr>
        <p:spPr>
          <a:xfrm>
            <a:off x="461962" y="5099446"/>
            <a:ext cx="8220075" cy="946946"/>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2403606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Insert text or illustrations here.</a:t>
            </a: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Insert text or illustrations here.</a:t>
            </a:r>
          </a:p>
        </p:txBody>
      </p:sp>
      <p:sp>
        <p:nvSpPr>
          <p:cNvPr id="15" name="Content Placeholder 2"/>
          <p:cNvSpPr>
            <a:spLocks noGrp="1"/>
          </p:cNvSpPr>
          <p:nvPr>
            <p:ph idx="1" hasCustomPrompt="1"/>
          </p:nvPr>
        </p:nvSpPr>
        <p:spPr>
          <a:xfrm>
            <a:off x="457198" y="1500011"/>
            <a:ext cx="8220075" cy="967318"/>
          </a:xfrm>
          <a:prstGeom prst="roundRect">
            <a:avLst>
              <a:gd name="adj" fmla="val 1874"/>
            </a:avLst>
          </a:prstGeom>
        </p:spPr>
        <p:txBody>
          <a:bodyPr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spTree>
    <p:extLst>
      <p:ext uri="{BB962C8B-B14F-4D97-AF65-F5344CB8AC3E}">
        <p14:creationId xmlns:p14="http://schemas.microsoft.com/office/powerpoint/2010/main" val="4111493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Content Placeholder 2"/>
          <p:cNvSpPr>
            <a:spLocks noGrp="1"/>
          </p:cNvSpPr>
          <p:nvPr>
            <p:ph idx="1" hasCustomPrompt="1"/>
          </p:nvPr>
        </p:nvSpPr>
        <p:spPr>
          <a:xfrm>
            <a:off x="457199" y="1513946"/>
            <a:ext cx="3295652" cy="4882092"/>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Insert text here.</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Tree>
    <p:extLst>
      <p:ext uri="{BB962C8B-B14F-4D97-AF65-F5344CB8AC3E}">
        <p14:creationId xmlns:p14="http://schemas.microsoft.com/office/powerpoint/2010/main" val="28568871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6"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14"/>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626384F-A484-47A7-AEC9-0001D19680D7}"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1B426-5A77-44BD-80DD-B4C2CC78ECA2}" type="slidenum">
              <a:rPr lang="en-GB" smtClean="0"/>
              <a:t>‹#›</a:t>
            </a:fld>
            <a:endParaRPr lang="en-GB"/>
          </a:p>
        </p:txBody>
      </p:sp>
    </p:spTree>
    <p:extLst>
      <p:ext uri="{BB962C8B-B14F-4D97-AF65-F5344CB8AC3E}">
        <p14:creationId xmlns:p14="http://schemas.microsoft.com/office/powerpoint/2010/main" val="33882414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626384F-A484-47A7-AEC9-0001D19680D7}"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1B426-5A77-44BD-80DD-B4C2CC78ECA2}" type="slidenum">
              <a:rPr lang="en-GB" smtClean="0"/>
              <a:t>‹#›</a:t>
            </a:fld>
            <a:endParaRPr lang="en-GB"/>
          </a:p>
        </p:txBody>
      </p:sp>
    </p:spTree>
    <p:extLst>
      <p:ext uri="{BB962C8B-B14F-4D97-AF65-F5344CB8AC3E}">
        <p14:creationId xmlns:p14="http://schemas.microsoft.com/office/powerpoint/2010/main" val="13188111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626384F-A484-47A7-AEC9-0001D19680D7}"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1B426-5A77-44BD-80DD-B4C2CC78ECA2}" type="slidenum">
              <a:rPr lang="en-GB" smtClean="0"/>
              <a:t>‹#›</a:t>
            </a:fld>
            <a:endParaRPr lang="en-GB"/>
          </a:p>
        </p:txBody>
      </p:sp>
    </p:spTree>
    <p:extLst>
      <p:ext uri="{BB962C8B-B14F-4D97-AF65-F5344CB8AC3E}">
        <p14:creationId xmlns:p14="http://schemas.microsoft.com/office/powerpoint/2010/main" val="23430737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626384F-A484-47A7-AEC9-0001D19680D7}"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F1B426-5A77-44BD-80DD-B4C2CC78ECA2}" type="slidenum">
              <a:rPr lang="en-GB" smtClean="0"/>
              <a:t>‹#›</a:t>
            </a:fld>
            <a:endParaRPr lang="en-GB"/>
          </a:p>
        </p:txBody>
      </p:sp>
    </p:spTree>
    <p:extLst>
      <p:ext uri="{BB962C8B-B14F-4D97-AF65-F5344CB8AC3E}">
        <p14:creationId xmlns:p14="http://schemas.microsoft.com/office/powerpoint/2010/main" val="30646388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626384F-A484-47A7-AEC9-0001D19680D7}" type="datetimeFigureOut">
              <a:rPr lang="en-GB" smtClean="0"/>
              <a:t>06/01/2021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F1B426-5A77-44BD-80DD-B4C2CC78ECA2}" type="slidenum">
              <a:rPr lang="en-GB" smtClean="0"/>
              <a:t>‹#›</a:t>
            </a:fld>
            <a:endParaRPr lang="en-GB"/>
          </a:p>
        </p:txBody>
      </p:sp>
    </p:spTree>
    <p:extLst>
      <p:ext uri="{BB962C8B-B14F-4D97-AF65-F5344CB8AC3E}">
        <p14:creationId xmlns:p14="http://schemas.microsoft.com/office/powerpoint/2010/main" val="3278242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626384F-A484-47A7-AEC9-0001D19680D7}" type="datetimeFigureOut">
              <a:rPr lang="en-GB" smtClean="0"/>
              <a:t>06/01/2021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F1B426-5A77-44BD-80DD-B4C2CC78ECA2}" type="slidenum">
              <a:rPr lang="en-GB" smtClean="0"/>
              <a:t>‹#›</a:t>
            </a:fld>
            <a:endParaRPr lang="en-GB"/>
          </a:p>
        </p:txBody>
      </p:sp>
    </p:spTree>
    <p:extLst>
      <p:ext uri="{BB962C8B-B14F-4D97-AF65-F5344CB8AC3E}">
        <p14:creationId xmlns:p14="http://schemas.microsoft.com/office/powerpoint/2010/main" val="363769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26384F-A484-47A7-AEC9-0001D19680D7}" type="datetimeFigureOut">
              <a:rPr lang="en-GB" smtClean="0"/>
              <a:t>06/01/2021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F1B426-5A77-44BD-80DD-B4C2CC78ECA2}" type="slidenum">
              <a:rPr lang="en-GB" smtClean="0"/>
              <a:t>‹#›</a:t>
            </a:fld>
            <a:endParaRPr lang="en-GB"/>
          </a:p>
        </p:txBody>
      </p:sp>
    </p:spTree>
    <p:extLst>
      <p:ext uri="{BB962C8B-B14F-4D97-AF65-F5344CB8AC3E}">
        <p14:creationId xmlns:p14="http://schemas.microsoft.com/office/powerpoint/2010/main" val="22274779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626384F-A484-47A7-AEC9-0001D19680D7}"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F1B426-5A77-44BD-80DD-B4C2CC78ECA2}" type="slidenum">
              <a:rPr lang="en-GB" smtClean="0"/>
              <a:t>‹#›</a:t>
            </a:fld>
            <a:endParaRPr lang="en-GB"/>
          </a:p>
        </p:txBody>
      </p:sp>
    </p:spTree>
    <p:extLst>
      <p:ext uri="{BB962C8B-B14F-4D97-AF65-F5344CB8AC3E}">
        <p14:creationId xmlns:p14="http://schemas.microsoft.com/office/powerpoint/2010/main" val="31617810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626384F-A484-47A7-AEC9-0001D19680D7}"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F1B426-5A77-44BD-80DD-B4C2CC78ECA2}" type="slidenum">
              <a:rPr lang="en-GB" smtClean="0"/>
              <a:t>‹#›</a:t>
            </a:fld>
            <a:endParaRPr lang="en-GB"/>
          </a:p>
        </p:txBody>
      </p:sp>
    </p:spTree>
    <p:extLst>
      <p:ext uri="{BB962C8B-B14F-4D97-AF65-F5344CB8AC3E}">
        <p14:creationId xmlns:p14="http://schemas.microsoft.com/office/powerpoint/2010/main" val="3327818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626384F-A484-47A7-AEC9-0001D19680D7}"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1B426-5A77-44BD-80DD-B4C2CC78ECA2}" type="slidenum">
              <a:rPr lang="en-GB" smtClean="0"/>
              <a:t>‹#›</a:t>
            </a:fld>
            <a:endParaRPr lang="en-GB"/>
          </a:p>
        </p:txBody>
      </p:sp>
    </p:spTree>
    <p:extLst>
      <p:ext uri="{BB962C8B-B14F-4D97-AF65-F5344CB8AC3E}">
        <p14:creationId xmlns:p14="http://schemas.microsoft.com/office/powerpoint/2010/main" val="16873634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626384F-A484-47A7-AEC9-0001D19680D7}"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F1B426-5A77-44BD-80DD-B4C2CC78ECA2}" type="slidenum">
              <a:rPr lang="en-GB" smtClean="0"/>
              <a:t>‹#›</a:t>
            </a:fld>
            <a:endParaRPr lang="en-GB"/>
          </a:p>
        </p:txBody>
      </p:sp>
    </p:spTree>
    <p:extLst>
      <p:ext uri="{BB962C8B-B14F-4D97-AF65-F5344CB8AC3E}">
        <p14:creationId xmlns:p14="http://schemas.microsoft.com/office/powerpoint/2010/main" val="20206988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8164683-9A2A-4DC4-8A68-AB36B0209E9B}"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C15DD3-5475-4CB9-80F0-E58294BCC9FD}" type="slidenum">
              <a:rPr lang="en-GB" smtClean="0"/>
              <a:t>‹#›</a:t>
            </a:fld>
            <a:endParaRPr lang="en-GB"/>
          </a:p>
        </p:txBody>
      </p:sp>
    </p:spTree>
    <p:extLst>
      <p:ext uri="{BB962C8B-B14F-4D97-AF65-F5344CB8AC3E}">
        <p14:creationId xmlns:p14="http://schemas.microsoft.com/office/powerpoint/2010/main" val="14556463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8164683-9A2A-4DC4-8A68-AB36B0209E9B}"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C15DD3-5475-4CB9-80F0-E58294BCC9FD}" type="slidenum">
              <a:rPr lang="en-GB" smtClean="0"/>
              <a:t>‹#›</a:t>
            </a:fld>
            <a:endParaRPr lang="en-GB"/>
          </a:p>
        </p:txBody>
      </p:sp>
    </p:spTree>
    <p:extLst>
      <p:ext uri="{BB962C8B-B14F-4D97-AF65-F5344CB8AC3E}">
        <p14:creationId xmlns:p14="http://schemas.microsoft.com/office/powerpoint/2010/main" val="2283233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164683-9A2A-4DC4-8A68-AB36B0209E9B}"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C15DD3-5475-4CB9-80F0-E58294BCC9FD}" type="slidenum">
              <a:rPr lang="en-GB" smtClean="0"/>
              <a:t>‹#›</a:t>
            </a:fld>
            <a:endParaRPr lang="en-GB"/>
          </a:p>
        </p:txBody>
      </p:sp>
    </p:spTree>
    <p:extLst>
      <p:ext uri="{BB962C8B-B14F-4D97-AF65-F5344CB8AC3E}">
        <p14:creationId xmlns:p14="http://schemas.microsoft.com/office/powerpoint/2010/main" val="27978998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8164683-9A2A-4DC4-8A68-AB36B0209E9B}"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C15DD3-5475-4CB9-80F0-E58294BCC9FD}" type="slidenum">
              <a:rPr lang="en-GB" smtClean="0"/>
              <a:t>‹#›</a:t>
            </a:fld>
            <a:endParaRPr lang="en-GB"/>
          </a:p>
        </p:txBody>
      </p:sp>
    </p:spTree>
    <p:extLst>
      <p:ext uri="{BB962C8B-B14F-4D97-AF65-F5344CB8AC3E}">
        <p14:creationId xmlns:p14="http://schemas.microsoft.com/office/powerpoint/2010/main" val="91629855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8164683-9A2A-4DC4-8A68-AB36B0209E9B}" type="datetimeFigureOut">
              <a:rPr lang="en-GB" smtClean="0"/>
              <a:t>06/01/2021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4C15DD3-5475-4CB9-80F0-E58294BCC9FD}" type="slidenum">
              <a:rPr lang="en-GB" smtClean="0"/>
              <a:t>‹#›</a:t>
            </a:fld>
            <a:endParaRPr lang="en-GB"/>
          </a:p>
        </p:txBody>
      </p:sp>
    </p:spTree>
    <p:extLst>
      <p:ext uri="{BB962C8B-B14F-4D97-AF65-F5344CB8AC3E}">
        <p14:creationId xmlns:p14="http://schemas.microsoft.com/office/powerpoint/2010/main" val="142615773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8164683-9A2A-4DC4-8A68-AB36B0209E9B}" type="datetimeFigureOut">
              <a:rPr lang="en-GB" smtClean="0"/>
              <a:t>06/01/2021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4C15DD3-5475-4CB9-80F0-E58294BCC9FD}" type="slidenum">
              <a:rPr lang="en-GB" smtClean="0"/>
              <a:t>‹#›</a:t>
            </a:fld>
            <a:endParaRPr lang="en-GB"/>
          </a:p>
        </p:txBody>
      </p:sp>
    </p:spTree>
    <p:extLst>
      <p:ext uri="{BB962C8B-B14F-4D97-AF65-F5344CB8AC3E}">
        <p14:creationId xmlns:p14="http://schemas.microsoft.com/office/powerpoint/2010/main" val="24356840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164683-9A2A-4DC4-8A68-AB36B0209E9B}" type="datetimeFigureOut">
              <a:rPr lang="en-GB" smtClean="0"/>
              <a:t>06/01/2021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4C15DD3-5475-4CB9-80F0-E58294BCC9FD}" type="slidenum">
              <a:rPr lang="en-GB" smtClean="0"/>
              <a:t>‹#›</a:t>
            </a:fld>
            <a:endParaRPr lang="en-GB"/>
          </a:p>
        </p:txBody>
      </p:sp>
    </p:spTree>
    <p:extLst>
      <p:ext uri="{BB962C8B-B14F-4D97-AF65-F5344CB8AC3E}">
        <p14:creationId xmlns:p14="http://schemas.microsoft.com/office/powerpoint/2010/main" val="13252793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8164683-9A2A-4DC4-8A68-AB36B0209E9B}"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C15DD3-5475-4CB9-80F0-E58294BCC9FD}" type="slidenum">
              <a:rPr lang="en-GB" smtClean="0"/>
              <a:t>‹#›</a:t>
            </a:fld>
            <a:endParaRPr lang="en-GB"/>
          </a:p>
        </p:txBody>
      </p:sp>
    </p:spTree>
    <p:extLst>
      <p:ext uri="{BB962C8B-B14F-4D97-AF65-F5344CB8AC3E}">
        <p14:creationId xmlns:p14="http://schemas.microsoft.com/office/powerpoint/2010/main" val="67696459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8164683-9A2A-4DC4-8A68-AB36B0209E9B}" type="datetimeFigureOut">
              <a:rPr lang="en-GB" smtClean="0"/>
              <a:t>06/01/2021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4C15DD3-5475-4CB9-80F0-E58294BCC9FD}" type="slidenum">
              <a:rPr lang="en-GB" smtClean="0"/>
              <a:t>‹#›</a:t>
            </a:fld>
            <a:endParaRPr lang="en-GB"/>
          </a:p>
        </p:txBody>
      </p:sp>
    </p:spTree>
    <p:extLst>
      <p:ext uri="{BB962C8B-B14F-4D97-AF65-F5344CB8AC3E}">
        <p14:creationId xmlns:p14="http://schemas.microsoft.com/office/powerpoint/2010/main" val="3649790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8164683-9A2A-4DC4-8A68-AB36B0209E9B}"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C15DD3-5475-4CB9-80F0-E58294BCC9FD}" type="slidenum">
              <a:rPr lang="en-GB" smtClean="0"/>
              <a:t>‹#›</a:t>
            </a:fld>
            <a:endParaRPr lang="en-GB"/>
          </a:p>
        </p:txBody>
      </p:sp>
    </p:spTree>
    <p:extLst>
      <p:ext uri="{BB962C8B-B14F-4D97-AF65-F5344CB8AC3E}">
        <p14:creationId xmlns:p14="http://schemas.microsoft.com/office/powerpoint/2010/main" val="1539896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8164683-9A2A-4DC4-8A68-AB36B0209E9B}" type="datetimeFigureOut">
              <a:rPr lang="en-GB" smtClean="0"/>
              <a:t>06/01/2021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4C15DD3-5475-4CB9-80F0-E58294BCC9FD}" type="slidenum">
              <a:rPr lang="en-GB" smtClean="0"/>
              <a:t>‹#›</a:t>
            </a:fld>
            <a:endParaRPr lang="en-GB"/>
          </a:p>
        </p:txBody>
      </p:sp>
    </p:spTree>
    <p:extLst>
      <p:ext uri="{BB962C8B-B14F-4D97-AF65-F5344CB8AC3E}">
        <p14:creationId xmlns:p14="http://schemas.microsoft.com/office/powerpoint/2010/main" val="3014010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1" r:id="rId4"/>
    <p:sldLayoutId id="2147483667" r:id="rId5"/>
    <p:sldLayoutId id="2147483668" r:id="rId6"/>
    <p:sldLayoutId id="2147483669" r:id="rId7"/>
    <p:sldLayoutId id="2147483670" r:id="rId8"/>
    <p:sldLayoutId id="2147483673" r:id="rId9"/>
    <p:sldLayoutId id="2147483674" r:id="rId10"/>
    <p:sldLayoutId id="2147483663" r:id="rId11"/>
    <p:sldLayoutId id="2147483666" r:id="rId12"/>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26384F-A484-47A7-AEC9-0001D19680D7}" type="datetimeFigureOut">
              <a:rPr lang="en-GB" smtClean="0"/>
              <a:t>06/01/2021</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F1B426-5A77-44BD-80DD-B4C2CC78ECA2}" type="slidenum">
              <a:rPr lang="en-GB" smtClean="0"/>
              <a:t>‹#›</a:t>
            </a:fld>
            <a:endParaRPr lang="en-GB"/>
          </a:p>
        </p:txBody>
      </p:sp>
    </p:spTree>
    <p:extLst>
      <p:ext uri="{BB962C8B-B14F-4D97-AF65-F5344CB8AC3E}">
        <p14:creationId xmlns:p14="http://schemas.microsoft.com/office/powerpoint/2010/main" val="3317680643"/>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164683-9A2A-4DC4-8A68-AB36B0209E9B}" type="datetimeFigureOut">
              <a:rPr lang="en-GB" smtClean="0"/>
              <a:t>06/01/2021</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C15DD3-5475-4CB9-80F0-E58294BCC9FD}" type="slidenum">
              <a:rPr lang="en-GB" smtClean="0"/>
              <a:t>‹#›</a:t>
            </a:fld>
            <a:endParaRPr lang="en-GB"/>
          </a:p>
        </p:txBody>
      </p:sp>
    </p:spTree>
    <p:extLst>
      <p:ext uri="{BB962C8B-B14F-4D97-AF65-F5344CB8AC3E}">
        <p14:creationId xmlns:p14="http://schemas.microsoft.com/office/powerpoint/2010/main" val="329368423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772024"/>
            <a:ext cx="9144000" cy="1289237"/>
          </a:xfrm>
          <a:prstGeom prst="rect">
            <a:avLst/>
          </a:prstGeom>
          <a:solidFill>
            <a:srgbClr val="C4530E">
              <a:alpha val="9098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latin typeface="+mj-lt"/>
              </a:rPr>
              <a:t>Hibernation</a:t>
            </a:r>
          </a:p>
        </p:txBody>
      </p:sp>
      <p:grpSp>
        <p:nvGrpSpPr>
          <p:cNvPr id="5" name="Group 4"/>
          <p:cNvGrpSpPr/>
          <p:nvPr/>
        </p:nvGrpSpPr>
        <p:grpSpPr>
          <a:xfrm>
            <a:off x="4277519" y="6238875"/>
            <a:ext cx="588962" cy="373063"/>
            <a:chOff x="4277519" y="6238875"/>
            <a:chExt cx="588962" cy="373063"/>
          </a:xfrm>
        </p:grpSpPr>
        <p:sp>
          <p:nvSpPr>
            <p:cNvPr id="4" name="Rectangle 3"/>
            <p:cNvSpPr/>
            <p:nvPr/>
          </p:nvSpPr>
          <p:spPr>
            <a:xfrm>
              <a:off x="4352925" y="6334125"/>
              <a:ext cx="419100" cy="161925"/>
            </a:xfrm>
            <a:prstGeom prst="rect">
              <a:avLst/>
            </a:prstGeom>
            <a:solidFill>
              <a:srgbClr val="BBA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4"/>
            <p:cNvPicPr>
              <a:picLocks noChangeAspect="1"/>
            </p:cNvPicPr>
            <p:nvPr/>
          </p:nvPicPr>
          <p:blipFill>
            <a:blip r:embed="rId2" cstate="print">
              <a:biLevel thresh="50000"/>
              <a:extLst>
                <a:ext uri="{28A0092B-C50C-407E-A947-70E740481C1C}">
                  <a14:useLocalDpi xmlns:a14="http://schemas.microsoft.com/office/drawing/2010/main" val="0"/>
                </a:ext>
              </a:extLst>
            </a:blip>
            <a:srcRect/>
            <a:stretch>
              <a:fillRect/>
            </a:stretch>
          </p:blipFill>
          <p:spPr bwMode="auto">
            <a:xfrm>
              <a:off x="4277519" y="6238875"/>
              <a:ext cx="588962"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Content Placeholder 23"/>
          <p:cNvSpPr>
            <a:spLocks noGrp="1"/>
          </p:cNvSpPr>
          <p:nvPr>
            <p:ph idx="1"/>
          </p:nvPr>
        </p:nvSpPr>
        <p:spPr>
          <a:xfrm>
            <a:off x="457198" y="1130696"/>
            <a:ext cx="8220075" cy="1645756"/>
          </a:xfrm>
        </p:spPr>
        <p:txBody>
          <a:bodyPr>
            <a:normAutofit fontScale="77500" lnSpcReduction="20000"/>
          </a:bodyPr>
          <a:lstStyle/>
          <a:p>
            <a:r>
              <a:rPr lang="en-GB" sz="2600" dirty="0"/>
              <a:t>Some animals hibernate for the winter because the weather is cold and it is hard for them to find food. Hibernation is the way that some animals survive through the winter. They find a safe place and fall into a very deep sleep. When the temperature is warmer, in the spring, they wake up again. </a:t>
            </a:r>
          </a:p>
          <a:p>
            <a:endParaRPr lang="en-GB" dirty="0"/>
          </a:p>
        </p:txBody>
      </p:sp>
      <p:sp>
        <p:nvSpPr>
          <p:cNvPr id="23" name="Title 22"/>
          <p:cNvSpPr>
            <a:spLocks noGrp="1"/>
          </p:cNvSpPr>
          <p:nvPr>
            <p:ph type="title"/>
          </p:nvPr>
        </p:nvSpPr>
        <p:spPr/>
        <p:txBody>
          <a:bodyPr/>
          <a:lstStyle/>
          <a:p>
            <a:r>
              <a:rPr lang="en-GB" altLang="en-US" dirty="0"/>
              <a:t>Why Do Some Animals Hibernate?</a:t>
            </a: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8874" y="2531458"/>
            <a:ext cx="5276721" cy="3732401"/>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6723" y="1113895"/>
            <a:ext cx="8220075" cy="1915055"/>
          </a:xfrm>
        </p:spPr>
        <p:txBody>
          <a:bodyPr>
            <a:noAutofit/>
          </a:bodyPr>
          <a:lstStyle/>
          <a:p>
            <a:r>
              <a:rPr lang="en-GB" dirty="0"/>
              <a:t>Before animals go into hibernation, many get ready by eating extra food. They store this as fat in their bodies, which helps to keep them alive during the winter. </a:t>
            </a:r>
          </a:p>
          <a:p>
            <a:r>
              <a:rPr lang="en-GB" altLang="en-US" dirty="0"/>
              <a:t>Animals usually find a safe, quiet and warm place to hibernate. Some animals go underground and some make their hibernation sites comfortable by lining them with grass and leaves.</a:t>
            </a:r>
          </a:p>
          <a:p>
            <a:endParaRPr lang="en-GB" dirty="0"/>
          </a:p>
        </p:txBody>
      </p:sp>
      <p:sp>
        <p:nvSpPr>
          <p:cNvPr id="2" name="Title 1"/>
          <p:cNvSpPr>
            <a:spLocks noGrp="1"/>
          </p:cNvSpPr>
          <p:nvPr>
            <p:ph type="title"/>
          </p:nvPr>
        </p:nvSpPr>
        <p:spPr/>
        <p:txBody>
          <a:bodyPr>
            <a:noAutofit/>
          </a:bodyPr>
          <a:lstStyle/>
          <a:p>
            <a:pPr algn="ctr"/>
            <a:r>
              <a:rPr lang="en-GB" sz="3200" dirty="0"/>
              <a:t>How Do Animals Get Ready To Hibernate?</a:t>
            </a:r>
          </a:p>
        </p:txBody>
      </p:sp>
      <p:pic>
        <p:nvPicPr>
          <p:cNvPr id="5" name="Picture 4">
            <a:extLst>
              <a:ext uri="{FF2B5EF4-FFF2-40B4-BE49-F238E27FC236}">
                <a16:creationId xmlns:a16="http://schemas.microsoft.com/office/drawing/2014/main" id="{D7BB8F3B-C326-4F7C-9C5E-236B76ECCE1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4222" y="3433825"/>
            <a:ext cx="3612977" cy="2726775"/>
          </a:xfrm>
          <a:prstGeom prst="rect">
            <a:avLst/>
          </a:prstGeom>
        </p:spPr>
      </p:pic>
      <p:pic>
        <p:nvPicPr>
          <p:cNvPr id="6" name="Picture 5">
            <a:extLst>
              <a:ext uri="{FF2B5EF4-FFF2-40B4-BE49-F238E27FC236}">
                <a16:creationId xmlns:a16="http://schemas.microsoft.com/office/drawing/2014/main" id="{76185B91-EC7A-4B3B-A699-623261FB73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268806">
            <a:off x="5709865" y="4331569"/>
            <a:ext cx="1908319" cy="1762664"/>
          </a:xfrm>
          <a:prstGeom prst="rect">
            <a:avLst/>
          </a:prstGeom>
        </p:spPr>
      </p:pic>
    </p:spTree>
    <p:extLst>
      <p:ext uri="{BB962C8B-B14F-4D97-AF65-F5344CB8AC3E}">
        <p14:creationId xmlns:p14="http://schemas.microsoft.com/office/powerpoint/2010/main" val="42740808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p:cNvSpPr>
            <a:spLocks noGrp="1"/>
          </p:cNvSpPr>
          <p:nvPr>
            <p:ph type="title"/>
          </p:nvPr>
        </p:nvSpPr>
        <p:spPr/>
        <p:txBody>
          <a:bodyPr/>
          <a:lstStyle/>
          <a:p>
            <a:r>
              <a:rPr lang="en-GB" altLang="en-US" dirty="0"/>
              <a:t>Animals That Hibernate</a:t>
            </a:r>
            <a:endParaRPr lang="en-GB" dirty="0"/>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l="31002" t="1154" r="15830" b="972"/>
          <a:stretch/>
        </p:blipFill>
        <p:spPr>
          <a:xfrm>
            <a:off x="4657725" y="1510228"/>
            <a:ext cx="3743325" cy="4595386"/>
          </a:xfrm>
          <a:prstGeom prst="rect">
            <a:avLst/>
          </a:prstGeom>
        </p:spPr>
      </p:pic>
      <p:sp>
        <p:nvSpPr>
          <p:cNvPr id="8" name="TextBox 7"/>
          <p:cNvSpPr txBox="1"/>
          <p:nvPr/>
        </p:nvSpPr>
        <p:spPr>
          <a:xfrm>
            <a:off x="1000125" y="1749801"/>
            <a:ext cx="3333750" cy="3877985"/>
          </a:xfrm>
          <a:prstGeom prst="rect">
            <a:avLst/>
          </a:prstGeom>
          <a:noFill/>
        </p:spPr>
        <p:txBody>
          <a:bodyPr wrap="square" rtlCol="0">
            <a:spAutoFit/>
          </a:bodyPr>
          <a:lstStyle/>
          <a:p>
            <a:pPr>
              <a:defRPr/>
            </a:pPr>
            <a:r>
              <a:rPr lang="en-GB" sz="2400" b="1" dirty="0" smtClean="0"/>
              <a:t>Hedgehogs</a:t>
            </a:r>
          </a:p>
          <a:p>
            <a:pPr>
              <a:defRPr/>
            </a:pPr>
            <a:endParaRPr lang="en-GB" sz="2400" b="1" dirty="0"/>
          </a:p>
          <a:p>
            <a:pPr marL="285750" indent="-200025">
              <a:buFont typeface="Arial" panose="020B0604020202020204" pitchFamily="34" charset="0"/>
              <a:buChar char="•"/>
              <a:defRPr/>
            </a:pPr>
            <a:r>
              <a:rPr lang="en-GB" dirty="0"/>
              <a:t>Hedgehogs usually hibernate from November/December to March/April.</a:t>
            </a:r>
          </a:p>
          <a:p>
            <a:pPr marL="285750" indent="-200025">
              <a:buFont typeface="Arial" panose="020B0604020202020204" pitchFamily="34" charset="0"/>
              <a:buChar char="•"/>
              <a:defRPr/>
            </a:pPr>
            <a:endParaRPr lang="en-GB" dirty="0"/>
          </a:p>
          <a:p>
            <a:pPr marL="285750" indent="-200025">
              <a:buFont typeface="Arial" panose="020B0604020202020204" pitchFamily="34" charset="0"/>
              <a:buChar char="•"/>
              <a:defRPr/>
            </a:pPr>
            <a:r>
              <a:rPr lang="en-GB" dirty="0"/>
              <a:t>Hedgehogs sometimes hibernate under hedges or in old rabbit burrows.</a:t>
            </a:r>
          </a:p>
          <a:p>
            <a:pPr marL="285750" indent="-200025">
              <a:buFont typeface="Arial" panose="020B0604020202020204" pitchFamily="34" charset="0"/>
              <a:buChar char="•"/>
              <a:defRPr/>
            </a:pPr>
            <a:endParaRPr lang="en-GB" dirty="0"/>
          </a:p>
          <a:p>
            <a:pPr marL="285750" indent="-200025">
              <a:buFont typeface="Arial" panose="020B0604020202020204" pitchFamily="34" charset="0"/>
              <a:buChar char="•"/>
              <a:defRPr/>
            </a:pPr>
            <a:r>
              <a:rPr lang="en-GB" dirty="0"/>
              <a:t>They make their hibernation site comfortable by using old, dry leaves and grass.</a:t>
            </a:r>
          </a:p>
        </p:txBody>
      </p:sp>
      <p:sp>
        <p:nvSpPr>
          <p:cNvPr id="9" name="TextBox 8"/>
          <p:cNvSpPr txBox="1"/>
          <p:nvPr/>
        </p:nvSpPr>
        <p:spPr>
          <a:xfrm>
            <a:off x="3020133" y="6569023"/>
            <a:ext cx="3103735" cy="169277"/>
          </a:xfrm>
          <a:prstGeom prst="rect">
            <a:avLst/>
          </a:prstGeom>
          <a:noFill/>
        </p:spPr>
        <p:txBody>
          <a:bodyPr wrap="none" rtlCol="0">
            <a:spAutoFit/>
          </a:bodyPr>
          <a:lstStyle/>
          <a:p>
            <a:pPr algn="ctr"/>
            <a:r>
              <a:rPr lang="en-GB" sz="500" dirty="0">
                <a:solidFill>
                  <a:schemeClr val="bg1"/>
                </a:solidFill>
                <a:latin typeface="BPreplay" panose="02000503000000020004" pitchFamily="50" charset="0"/>
              </a:rPr>
              <a:t>Photo courtesy of Karen Roe (@flickr.com) - granted under creative commons licence - attribution</a:t>
            </a:r>
          </a:p>
        </p:txBody>
      </p:sp>
    </p:spTree>
    <p:extLst>
      <p:ext uri="{BB962C8B-B14F-4D97-AF65-F5344CB8AC3E}">
        <p14:creationId xmlns:p14="http://schemas.microsoft.com/office/powerpoint/2010/main" val="3378532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p:cNvSpPr>
            <a:spLocks noGrp="1"/>
          </p:cNvSpPr>
          <p:nvPr>
            <p:ph type="title"/>
          </p:nvPr>
        </p:nvSpPr>
        <p:spPr/>
        <p:txBody>
          <a:bodyPr/>
          <a:lstStyle/>
          <a:p>
            <a:r>
              <a:rPr lang="en-GB" altLang="en-US" dirty="0"/>
              <a:t>Animals That Hibernate</a:t>
            </a:r>
            <a:endParaRPr lang="en-GB" dirty="0"/>
          </a:p>
        </p:txBody>
      </p:sp>
      <p:sp>
        <p:nvSpPr>
          <p:cNvPr id="8" name="TextBox 7"/>
          <p:cNvSpPr txBox="1"/>
          <p:nvPr/>
        </p:nvSpPr>
        <p:spPr>
          <a:xfrm>
            <a:off x="1000125" y="1749801"/>
            <a:ext cx="3333750" cy="3600986"/>
          </a:xfrm>
          <a:prstGeom prst="rect">
            <a:avLst/>
          </a:prstGeom>
          <a:noFill/>
        </p:spPr>
        <p:txBody>
          <a:bodyPr wrap="square" rtlCol="0">
            <a:spAutoFit/>
          </a:bodyPr>
          <a:lstStyle/>
          <a:p>
            <a:pPr>
              <a:defRPr/>
            </a:pPr>
            <a:r>
              <a:rPr lang="en-GB" sz="2400" b="1" dirty="0" smtClean="0"/>
              <a:t>Bats</a:t>
            </a:r>
          </a:p>
          <a:p>
            <a:pPr>
              <a:defRPr/>
            </a:pPr>
            <a:endParaRPr lang="en-GB" sz="2400" b="1" dirty="0"/>
          </a:p>
          <a:p>
            <a:pPr marL="285750" indent="-200025">
              <a:buFont typeface="Arial" panose="020B0604020202020204" pitchFamily="34" charset="0"/>
              <a:buChar char="•"/>
              <a:defRPr/>
            </a:pPr>
            <a:r>
              <a:rPr lang="en-GB" dirty="0"/>
              <a:t>Bats usually hibernate from November/December to March/April.</a:t>
            </a:r>
          </a:p>
          <a:p>
            <a:pPr marL="285750" indent="-200025">
              <a:buFont typeface="Arial" panose="020B0604020202020204" pitchFamily="34" charset="0"/>
              <a:buChar char="•"/>
              <a:defRPr/>
            </a:pPr>
            <a:endParaRPr lang="en-GB" dirty="0"/>
          </a:p>
          <a:p>
            <a:pPr marL="285750" indent="-200025">
              <a:buFont typeface="Arial" panose="020B0604020202020204" pitchFamily="34" charset="0"/>
              <a:buChar char="•"/>
              <a:defRPr/>
            </a:pPr>
            <a:r>
              <a:rPr lang="en-GB" dirty="0"/>
              <a:t>They often hibernate in disused buildings, old trees or caves.</a:t>
            </a:r>
          </a:p>
          <a:p>
            <a:pPr marL="285750" indent="-200025">
              <a:buFont typeface="Arial" panose="020B0604020202020204" pitchFamily="34" charset="0"/>
              <a:buChar char="•"/>
              <a:defRPr/>
            </a:pPr>
            <a:endParaRPr lang="en-GB" dirty="0"/>
          </a:p>
          <a:p>
            <a:pPr marL="285750" indent="-200025">
              <a:buFont typeface="Arial" panose="020B0604020202020204" pitchFamily="34" charset="0"/>
              <a:buChar char="•"/>
              <a:defRPr/>
            </a:pPr>
            <a:r>
              <a:rPr lang="en-GB" dirty="0"/>
              <a:t>Bats can hibernate on their own or in small groups.</a:t>
            </a:r>
          </a:p>
        </p:txBody>
      </p:sp>
      <p:sp>
        <p:nvSpPr>
          <p:cNvPr id="9" name="TextBox 8"/>
          <p:cNvSpPr txBox="1"/>
          <p:nvPr/>
        </p:nvSpPr>
        <p:spPr>
          <a:xfrm>
            <a:off x="2852619" y="6569023"/>
            <a:ext cx="3438763" cy="169277"/>
          </a:xfrm>
          <a:prstGeom prst="rect">
            <a:avLst/>
          </a:prstGeom>
          <a:noFill/>
        </p:spPr>
        <p:txBody>
          <a:bodyPr wrap="none" rtlCol="0">
            <a:spAutoFit/>
          </a:bodyPr>
          <a:lstStyle/>
          <a:p>
            <a:pPr algn="ctr"/>
            <a:r>
              <a:rPr lang="en-GB" sz="500" dirty="0">
                <a:solidFill>
                  <a:schemeClr val="bg1"/>
                </a:solidFill>
                <a:latin typeface="BPreplay" panose="02000503000000020004" pitchFamily="50" charset="0"/>
              </a:rPr>
              <a:t>Photo courtesy of USFWS Headquarters. (@flickr.com) - granted under creative commons licence - attribution</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37967" t="2000" r="11840" b="4758"/>
          <a:stretch/>
        </p:blipFill>
        <p:spPr>
          <a:xfrm>
            <a:off x="4638675" y="1504950"/>
            <a:ext cx="3714751" cy="4600575"/>
          </a:xfrm>
          <a:prstGeom prst="rect">
            <a:avLst/>
          </a:prstGeom>
        </p:spPr>
      </p:pic>
    </p:spTree>
    <p:extLst>
      <p:ext uri="{BB962C8B-B14F-4D97-AF65-F5344CB8AC3E}">
        <p14:creationId xmlns:p14="http://schemas.microsoft.com/office/powerpoint/2010/main" val="3083866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p:cNvSpPr>
            <a:spLocks noGrp="1"/>
          </p:cNvSpPr>
          <p:nvPr>
            <p:ph type="title"/>
          </p:nvPr>
        </p:nvSpPr>
        <p:spPr/>
        <p:txBody>
          <a:bodyPr/>
          <a:lstStyle/>
          <a:p>
            <a:r>
              <a:rPr lang="en-GB" altLang="en-US" dirty="0"/>
              <a:t>Animals That Hibernate</a:t>
            </a:r>
            <a:endParaRPr lang="en-GB" dirty="0"/>
          </a:p>
        </p:txBody>
      </p:sp>
      <p:sp>
        <p:nvSpPr>
          <p:cNvPr id="8" name="TextBox 7"/>
          <p:cNvSpPr txBox="1"/>
          <p:nvPr/>
        </p:nvSpPr>
        <p:spPr>
          <a:xfrm>
            <a:off x="1000125" y="1749801"/>
            <a:ext cx="3333750" cy="3600986"/>
          </a:xfrm>
          <a:prstGeom prst="rect">
            <a:avLst/>
          </a:prstGeom>
          <a:noFill/>
        </p:spPr>
        <p:txBody>
          <a:bodyPr wrap="square" rtlCol="0">
            <a:spAutoFit/>
          </a:bodyPr>
          <a:lstStyle/>
          <a:p>
            <a:pPr>
              <a:defRPr/>
            </a:pPr>
            <a:r>
              <a:rPr lang="en-GB" sz="2400" b="1" dirty="0" smtClean="0"/>
              <a:t>Dormice</a:t>
            </a:r>
          </a:p>
          <a:p>
            <a:pPr>
              <a:defRPr/>
            </a:pPr>
            <a:endParaRPr lang="en-GB" sz="2400" b="1" dirty="0"/>
          </a:p>
          <a:p>
            <a:pPr marL="285750" indent="-200025">
              <a:buFont typeface="Arial" panose="020B0604020202020204" pitchFamily="34" charset="0"/>
              <a:buChar char="•"/>
              <a:defRPr/>
            </a:pPr>
            <a:r>
              <a:rPr lang="en-GB" dirty="0"/>
              <a:t>Dormice usually hibernate between October and April, although they can hibernate for up to three quarters of the year.</a:t>
            </a:r>
          </a:p>
          <a:p>
            <a:pPr marL="285750" indent="-200025">
              <a:buFont typeface="Arial" panose="020B0604020202020204" pitchFamily="34" charset="0"/>
              <a:buChar char="•"/>
              <a:defRPr/>
            </a:pPr>
            <a:endParaRPr lang="en-GB" dirty="0"/>
          </a:p>
          <a:p>
            <a:pPr marL="285750" indent="-200025">
              <a:buFont typeface="Arial" panose="020B0604020202020204" pitchFamily="34" charset="0"/>
              <a:buChar char="•"/>
              <a:defRPr/>
            </a:pPr>
            <a:r>
              <a:rPr lang="en-GB" dirty="0"/>
              <a:t>Dormice hibernate on the ground. They roll themselves into a ball, in a nest of leaves and grass.</a:t>
            </a:r>
          </a:p>
        </p:txBody>
      </p:sp>
      <p:sp>
        <p:nvSpPr>
          <p:cNvPr id="9" name="TextBox 8"/>
          <p:cNvSpPr txBox="1"/>
          <p:nvPr/>
        </p:nvSpPr>
        <p:spPr>
          <a:xfrm>
            <a:off x="3020133" y="6569023"/>
            <a:ext cx="3103735" cy="169277"/>
          </a:xfrm>
          <a:prstGeom prst="rect">
            <a:avLst/>
          </a:prstGeom>
          <a:noFill/>
        </p:spPr>
        <p:txBody>
          <a:bodyPr wrap="none" rtlCol="0">
            <a:spAutoFit/>
          </a:bodyPr>
          <a:lstStyle/>
          <a:p>
            <a:pPr algn="ctr"/>
            <a:r>
              <a:rPr lang="en-GB" sz="500" dirty="0">
                <a:solidFill>
                  <a:schemeClr val="bg1"/>
                </a:solidFill>
                <a:latin typeface="BPreplay" panose="02000503000000020004" pitchFamily="50" charset="0"/>
              </a:rPr>
              <a:t>Photo courtesy of </a:t>
            </a:r>
            <a:r>
              <a:rPr lang="en-GB" sz="500" dirty="0" err="1">
                <a:solidFill>
                  <a:schemeClr val="bg1"/>
                </a:solidFill>
                <a:latin typeface="BPreplay" panose="02000503000000020004" pitchFamily="50" charset="0"/>
              </a:rPr>
              <a:t>nociveglia</a:t>
            </a:r>
            <a:r>
              <a:rPr lang="en-GB" sz="500" dirty="0">
                <a:solidFill>
                  <a:schemeClr val="bg1"/>
                </a:solidFill>
                <a:latin typeface="BPreplay" panose="02000503000000020004" pitchFamily="50" charset="0"/>
              </a:rPr>
              <a:t> (@flickr.com) - granted under creative commons licence - attribution</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16957" t="11678" r="36773" b="2618"/>
          <a:stretch/>
        </p:blipFill>
        <p:spPr>
          <a:xfrm>
            <a:off x="4649002" y="1511166"/>
            <a:ext cx="3715352" cy="4591251"/>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l="15038" t="392" r="14645" b="2"/>
          <a:stretch>
            <a:fillRect/>
          </a:stretch>
        </p:blipFill>
        <p:spPr bwMode="auto">
          <a:xfrm>
            <a:off x="6423607" y="1201996"/>
            <a:ext cx="1940747" cy="15446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040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p:cNvSpPr>
            <a:spLocks noGrp="1"/>
          </p:cNvSpPr>
          <p:nvPr>
            <p:ph type="title"/>
          </p:nvPr>
        </p:nvSpPr>
        <p:spPr/>
        <p:txBody>
          <a:bodyPr/>
          <a:lstStyle/>
          <a:p>
            <a:r>
              <a:rPr lang="en-GB" altLang="en-US" dirty="0"/>
              <a:t>Animals That Hibernate</a:t>
            </a:r>
            <a:endParaRPr lang="en-GB" dirty="0"/>
          </a:p>
        </p:txBody>
      </p:sp>
      <p:sp>
        <p:nvSpPr>
          <p:cNvPr id="8" name="TextBox 7"/>
          <p:cNvSpPr txBox="1"/>
          <p:nvPr/>
        </p:nvSpPr>
        <p:spPr>
          <a:xfrm>
            <a:off x="1000125" y="1749801"/>
            <a:ext cx="3333750" cy="3600986"/>
          </a:xfrm>
          <a:prstGeom prst="rect">
            <a:avLst/>
          </a:prstGeom>
          <a:noFill/>
        </p:spPr>
        <p:txBody>
          <a:bodyPr wrap="square" rtlCol="0">
            <a:spAutoFit/>
          </a:bodyPr>
          <a:lstStyle/>
          <a:p>
            <a:pPr>
              <a:defRPr/>
            </a:pPr>
            <a:r>
              <a:rPr lang="en-GB" sz="2400" b="1" dirty="0" smtClean="0"/>
              <a:t>Adders</a:t>
            </a:r>
          </a:p>
          <a:p>
            <a:pPr>
              <a:defRPr/>
            </a:pPr>
            <a:endParaRPr lang="en-GB" sz="2400" b="1" dirty="0"/>
          </a:p>
          <a:p>
            <a:pPr marL="285750" indent="-200025">
              <a:buFont typeface="Arial" panose="020B0604020202020204" pitchFamily="34" charset="0"/>
              <a:buChar char="•"/>
              <a:defRPr/>
            </a:pPr>
            <a:r>
              <a:rPr lang="en-GB" dirty="0"/>
              <a:t>Adders hibernate from October each year and come out at different times during the spring, depending on the weather.</a:t>
            </a:r>
          </a:p>
          <a:p>
            <a:pPr marL="285750" indent="-200025">
              <a:buFont typeface="Arial" panose="020B0604020202020204" pitchFamily="34" charset="0"/>
              <a:buChar char="•"/>
              <a:defRPr/>
            </a:pPr>
            <a:endParaRPr lang="en-GB" dirty="0"/>
          </a:p>
          <a:p>
            <a:pPr marL="285750" indent="-200025">
              <a:buFont typeface="Arial" panose="020B0604020202020204" pitchFamily="34" charset="0"/>
              <a:buChar char="•"/>
              <a:defRPr/>
            </a:pPr>
            <a:r>
              <a:rPr lang="en-GB" dirty="0"/>
              <a:t>Adders follow scent trails left by other adders, to find their way back to their hibernation sites.</a:t>
            </a:r>
          </a:p>
        </p:txBody>
      </p:sp>
      <p:sp>
        <p:nvSpPr>
          <p:cNvPr id="9" name="TextBox 8"/>
          <p:cNvSpPr txBox="1"/>
          <p:nvPr/>
        </p:nvSpPr>
        <p:spPr>
          <a:xfrm>
            <a:off x="2913533" y="6569023"/>
            <a:ext cx="3316935" cy="169277"/>
          </a:xfrm>
          <a:prstGeom prst="rect">
            <a:avLst/>
          </a:prstGeom>
          <a:noFill/>
        </p:spPr>
        <p:txBody>
          <a:bodyPr wrap="none" rtlCol="0">
            <a:spAutoFit/>
          </a:bodyPr>
          <a:lstStyle/>
          <a:p>
            <a:pPr algn="ctr"/>
            <a:r>
              <a:rPr lang="en-GB" sz="500" dirty="0">
                <a:solidFill>
                  <a:schemeClr val="bg1"/>
                </a:solidFill>
                <a:latin typeface="BPreplay" panose="02000503000000020004" pitchFamily="50" charset="0"/>
              </a:rPr>
              <a:t>Photo courtesy of Peter G Trimming (@flickr.com) - granted under creative commons licence - attribution</a:t>
            </a: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22856" t="-12" r="25082" b="2831"/>
          <a:stretch/>
        </p:blipFill>
        <p:spPr>
          <a:xfrm>
            <a:off x="4658628" y="1491915"/>
            <a:ext cx="3753852" cy="4610502"/>
          </a:xfrm>
          <a:prstGeom prst="rect">
            <a:avLst/>
          </a:prstGeom>
        </p:spPr>
      </p:pic>
    </p:spTree>
    <p:extLst>
      <p:ext uri="{BB962C8B-B14F-4D97-AF65-F5344CB8AC3E}">
        <p14:creationId xmlns:p14="http://schemas.microsoft.com/office/powerpoint/2010/main" val="3317812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p:cNvSpPr>
            <a:spLocks noGrp="1"/>
          </p:cNvSpPr>
          <p:nvPr>
            <p:ph type="title"/>
          </p:nvPr>
        </p:nvSpPr>
        <p:spPr/>
        <p:txBody>
          <a:bodyPr/>
          <a:lstStyle/>
          <a:p>
            <a:r>
              <a:rPr lang="en-GB" altLang="en-US" dirty="0"/>
              <a:t>Animals That Hibernate</a:t>
            </a:r>
            <a:endParaRPr lang="en-GB" dirty="0"/>
          </a:p>
        </p:txBody>
      </p:sp>
      <p:sp>
        <p:nvSpPr>
          <p:cNvPr id="8" name="TextBox 7"/>
          <p:cNvSpPr txBox="1"/>
          <p:nvPr/>
        </p:nvSpPr>
        <p:spPr>
          <a:xfrm>
            <a:off x="1000125" y="1749801"/>
            <a:ext cx="3333750" cy="3323987"/>
          </a:xfrm>
          <a:prstGeom prst="rect">
            <a:avLst/>
          </a:prstGeom>
          <a:noFill/>
        </p:spPr>
        <p:txBody>
          <a:bodyPr wrap="square" rtlCol="0">
            <a:spAutoFit/>
          </a:bodyPr>
          <a:lstStyle/>
          <a:p>
            <a:pPr>
              <a:defRPr/>
            </a:pPr>
            <a:r>
              <a:rPr lang="en-GB" sz="2400" b="1" dirty="0" smtClean="0"/>
              <a:t>Toads</a:t>
            </a:r>
          </a:p>
          <a:p>
            <a:pPr>
              <a:defRPr/>
            </a:pPr>
            <a:endParaRPr lang="en-GB" sz="2400" b="1" dirty="0"/>
          </a:p>
          <a:p>
            <a:pPr marL="285750" indent="-200025">
              <a:buFont typeface="Arial" panose="020B0604020202020204" pitchFamily="34" charset="0"/>
              <a:buChar char="•"/>
              <a:defRPr/>
            </a:pPr>
            <a:r>
              <a:rPr lang="en-GB" dirty="0" smtClean="0"/>
              <a:t>Common toads usually hibernate between October and March</a:t>
            </a:r>
            <a:endParaRPr lang="en-GB" dirty="0"/>
          </a:p>
          <a:p>
            <a:pPr marL="285750" indent="-200025">
              <a:buFont typeface="Arial" panose="020B0604020202020204" pitchFamily="34" charset="0"/>
              <a:buChar char="•"/>
              <a:defRPr/>
            </a:pPr>
            <a:endParaRPr lang="en-GB" dirty="0"/>
          </a:p>
          <a:p>
            <a:pPr marL="285750" indent="-200025">
              <a:buFont typeface="Arial" panose="020B0604020202020204" pitchFamily="34" charset="0"/>
              <a:buChar char="•"/>
              <a:defRPr/>
            </a:pPr>
            <a:r>
              <a:rPr lang="en-GB" altLang="en-US" dirty="0"/>
              <a:t>They hibernate in damp places, such as the bases of hedgerows, under deep piles of leaves, in logs, burrows or </a:t>
            </a:r>
            <a:r>
              <a:rPr lang="en-GB" altLang="en-US" dirty="0" smtClean="0"/>
              <a:t>drainpipes.</a:t>
            </a:r>
            <a:endParaRPr lang="en-GB" dirty="0"/>
          </a:p>
        </p:txBody>
      </p:sp>
      <p:sp>
        <p:nvSpPr>
          <p:cNvPr id="9" name="TextBox 8"/>
          <p:cNvSpPr txBox="1"/>
          <p:nvPr/>
        </p:nvSpPr>
        <p:spPr>
          <a:xfrm>
            <a:off x="2913533" y="6569023"/>
            <a:ext cx="3316935" cy="169277"/>
          </a:xfrm>
          <a:prstGeom prst="rect">
            <a:avLst/>
          </a:prstGeom>
          <a:noFill/>
        </p:spPr>
        <p:txBody>
          <a:bodyPr wrap="none" rtlCol="0">
            <a:spAutoFit/>
          </a:bodyPr>
          <a:lstStyle/>
          <a:p>
            <a:pPr algn="ctr"/>
            <a:r>
              <a:rPr lang="en-GB" sz="500" dirty="0">
                <a:solidFill>
                  <a:schemeClr val="bg1"/>
                </a:solidFill>
                <a:latin typeface="BPreplay" panose="02000503000000020004" pitchFamily="50" charset="0"/>
              </a:rPr>
              <a:t>Photo courtesy of Peter G Trimming (@flickr.com) - granted under creative commons licence - attribution</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13294"/>
          <a:stretch/>
        </p:blipFill>
        <p:spPr>
          <a:xfrm>
            <a:off x="4650364" y="1473201"/>
            <a:ext cx="3795368" cy="4661592"/>
          </a:xfrm>
          <a:prstGeom prst="rect">
            <a:avLst/>
          </a:prstGeom>
        </p:spPr>
      </p:pic>
    </p:spTree>
    <p:extLst>
      <p:ext uri="{BB962C8B-B14F-4D97-AF65-F5344CB8AC3E}">
        <p14:creationId xmlns:p14="http://schemas.microsoft.com/office/powerpoint/2010/main" val="1196104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p:cNvSpPr>
            <a:spLocks noGrp="1"/>
          </p:cNvSpPr>
          <p:nvPr>
            <p:ph type="title"/>
          </p:nvPr>
        </p:nvSpPr>
        <p:spPr/>
        <p:txBody>
          <a:bodyPr/>
          <a:lstStyle/>
          <a:p>
            <a:r>
              <a:rPr lang="en-GB" altLang="en-US" dirty="0"/>
              <a:t>Animals That Hibernate</a:t>
            </a:r>
            <a:endParaRPr lang="en-GB" dirty="0"/>
          </a:p>
        </p:txBody>
      </p:sp>
      <p:sp>
        <p:nvSpPr>
          <p:cNvPr id="8" name="TextBox 7"/>
          <p:cNvSpPr txBox="1"/>
          <p:nvPr/>
        </p:nvSpPr>
        <p:spPr>
          <a:xfrm>
            <a:off x="1000125" y="1749801"/>
            <a:ext cx="3333750" cy="2769989"/>
          </a:xfrm>
          <a:prstGeom prst="rect">
            <a:avLst/>
          </a:prstGeom>
          <a:noFill/>
        </p:spPr>
        <p:txBody>
          <a:bodyPr wrap="square" rtlCol="0">
            <a:spAutoFit/>
          </a:bodyPr>
          <a:lstStyle/>
          <a:p>
            <a:pPr>
              <a:defRPr/>
            </a:pPr>
            <a:r>
              <a:rPr lang="en-GB" sz="2400" b="1" dirty="0"/>
              <a:t>Queen </a:t>
            </a:r>
            <a:r>
              <a:rPr lang="en-GB" sz="2400" b="1" dirty="0" smtClean="0"/>
              <a:t>Bumblebees</a:t>
            </a:r>
          </a:p>
          <a:p>
            <a:pPr>
              <a:defRPr/>
            </a:pPr>
            <a:endParaRPr lang="en-GB" sz="2400" b="1" dirty="0"/>
          </a:p>
          <a:p>
            <a:pPr marL="285750" indent="-285750">
              <a:buFont typeface="Arial" panose="020B0604020202020204" pitchFamily="34" charset="0"/>
              <a:buChar char="•"/>
              <a:defRPr/>
            </a:pPr>
            <a:r>
              <a:rPr lang="en-GB" dirty="0"/>
              <a:t>Queen bumblebees can hibernate for up to nine months of the year.</a:t>
            </a:r>
          </a:p>
          <a:p>
            <a:pPr marL="285750" indent="-285750">
              <a:buFont typeface="Arial" panose="020B0604020202020204" pitchFamily="34" charset="0"/>
              <a:buChar char="•"/>
              <a:defRPr/>
            </a:pPr>
            <a:endParaRPr lang="en-GB" dirty="0"/>
          </a:p>
          <a:p>
            <a:pPr marL="285750" indent="-285750">
              <a:buFont typeface="Arial" panose="020B0604020202020204" pitchFamily="34" charset="0"/>
              <a:buChar char="•"/>
              <a:defRPr/>
            </a:pPr>
            <a:r>
              <a:rPr lang="en-GB" dirty="0"/>
              <a:t>They hibernate </a:t>
            </a:r>
            <a:r>
              <a:rPr lang="en-GB" dirty="0" smtClean="0"/>
              <a:t>in a small hole in the soil about </a:t>
            </a:r>
            <a:r>
              <a:rPr lang="en-GB" dirty="0"/>
              <a:t>10cm below the ground. </a:t>
            </a:r>
          </a:p>
        </p:txBody>
      </p:sp>
      <p:sp>
        <p:nvSpPr>
          <p:cNvPr id="9" name="TextBox 8"/>
          <p:cNvSpPr txBox="1"/>
          <p:nvPr/>
        </p:nvSpPr>
        <p:spPr>
          <a:xfrm>
            <a:off x="2952807" y="6569023"/>
            <a:ext cx="3238387" cy="169277"/>
          </a:xfrm>
          <a:prstGeom prst="rect">
            <a:avLst/>
          </a:prstGeom>
          <a:noFill/>
        </p:spPr>
        <p:txBody>
          <a:bodyPr wrap="none" rtlCol="0">
            <a:spAutoFit/>
          </a:bodyPr>
          <a:lstStyle/>
          <a:p>
            <a:pPr algn="ctr"/>
            <a:r>
              <a:rPr lang="en-GB" sz="500" dirty="0">
                <a:solidFill>
                  <a:schemeClr val="bg1"/>
                </a:solidFill>
                <a:latin typeface="BPreplay" panose="02000503000000020004" pitchFamily="50" charset="0"/>
              </a:rPr>
              <a:t>Photo courtesy of </a:t>
            </a:r>
            <a:r>
              <a:rPr lang="en-GB" sz="500" dirty="0" err="1">
                <a:solidFill>
                  <a:schemeClr val="bg1"/>
                </a:solidFill>
                <a:latin typeface="BPreplay" panose="02000503000000020004" pitchFamily="50" charset="0"/>
              </a:rPr>
              <a:t>orangeaurochs</a:t>
            </a:r>
            <a:r>
              <a:rPr lang="en-GB" sz="500" dirty="0">
                <a:solidFill>
                  <a:schemeClr val="bg1"/>
                </a:solidFill>
                <a:latin typeface="BPreplay" panose="02000503000000020004" pitchFamily="50" charset="0"/>
              </a:rPr>
              <a:t> (@flickr.com) - granted under creative commons licence - attribution</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5999" t="2325" r="2669" b="4458"/>
          <a:stretch/>
        </p:blipFill>
        <p:spPr>
          <a:xfrm>
            <a:off x="4657725" y="1514475"/>
            <a:ext cx="3724275" cy="4581525"/>
          </a:xfrm>
          <a:prstGeom prst="rect">
            <a:avLst/>
          </a:prstGeom>
        </p:spPr>
      </p:pic>
    </p:spTree>
    <p:extLst>
      <p:ext uri="{BB962C8B-B14F-4D97-AF65-F5344CB8AC3E}">
        <p14:creationId xmlns:p14="http://schemas.microsoft.com/office/powerpoint/2010/main" val="1315151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198" y="1294871"/>
            <a:ext cx="8220075" cy="876830"/>
          </a:xfrm>
        </p:spPr>
        <p:txBody>
          <a:bodyPr>
            <a:noAutofit/>
          </a:bodyPr>
          <a:lstStyle/>
          <a:p>
            <a:pPr algn="ctr"/>
            <a:r>
              <a:rPr lang="en-GB" dirty="0"/>
              <a:t>If an animal hibernates, what does it do?</a:t>
            </a:r>
          </a:p>
          <a:p>
            <a:pPr algn="ctr"/>
            <a:r>
              <a:rPr lang="en-GB" dirty="0"/>
              <a:t>Correct answer turns </a:t>
            </a:r>
            <a:r>
              <a:rPr lang="en-GB" dirty="0">
                <a:solidFill>
                  <a:srgbClr val="00B050"/>
                </a:solidFill>
              </a:rPr>
              <a:t>green</a:t>
            </a:r>
            <a:r>
              <a:rPr lang="en-GB" dirty="0"/>
              <a:t>.</a:t>
            </a:r>
          </a:p>
        </p:txBody>
      </p:sp>
      <p:sp>
        <p:nvSpPr>
          <p:cNvPr id="23" name="Title 22"/>
          <p:cNvSpPr>
            <a:spLocks noGrp="1"/>
          </p:cNvSpPr>
          <p:nvPr>
            <p:ph type="title"/>
          </p:nvPr>
        </p:nvSpPr>
        <p:spPr/>
        <p:txBody>
          <a:bodyPr/>
          <a:lstStyle/>
          <a:p>
            <a:r>
              <a:rPr lang="en-GB" altLang="en-US" dirty="0"/>
              <a:t>Quiz</a:t>
            </a:r>
            <a:endParaRPr lang="en-GB" dirty="0"/>
          </a:p>
        </p:txBody>
      </p:sp>
      <p:sp>
        <p:nvSpPr>
          <p:cNvPr id="3" name="A"/>
          <p:cNvSpPr/>
          <p:nvPr/>
        </p:nvSpPr>
        <p:spPr>
          <a:xfrm>
            <a:off x="781050" y="2660652"/>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1</a:t>
            </a:r>
          </a:p>
          <a:p>
            <a:pPr algn="ctr"/>
            <a:r>
              <a:rPr lang="en-GB" b="1" kern="0" dirty="0">
                <a:solidFill>
                  <a:prstClr val="black"/>
                </a:solidFill>
                <a:cs typeface="Arial" panose="020B0604020202020204" pitchFamily="34" charset="0"/>
              </a:rPr>
              <a:t> </a:t>
            </a:r>
            <a:r>
              <a:rPr lang="en-GB" kern="0" dirty="0">
                <a:solidFill>
                  <a:prstClr val="black"/>
                </a:solidFill>
                <a:cs typeface="Arial" panose="020B0604020202020204" pitchFamily="34" charset="0"/>
              </a:rPr>
              <a:t>Goes to sleep for the winter.</a:t>
            </a:r>
          </a:p>
        </p:txBody>
      </p:sp>
      <p:sp>
        <p:nvSpPr>
          <p:cNvPr id="16" name="B"/>
          <p:cNvSpPr/>
          <p:nvPr/>
        </p:nvSpPr>
        <p:spPr>
          <a:xfrm>
            <a:off x="4760768" y="2660651"/>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2</a:t>
            </a:r>
          </a:p>
          <a:p>
            <a:pPr algn="ctr"/>
            <a:r>
              <a:rPr lang="en-GB" b="1" kern="0" dirty="0">
                <a:solidFill>
                  <a:prstClr val="black"/>
                </a:solidFill>
                <a:cs typeface="Arial" panose="020B0604020202020204" pitchFamily="34" charset="0"/>
              </a:rPr>
              <a:t> </a:t>
            </a:r>
            <a:r>
              <a:rPr lang="en-GB" kern="0" dirty="0">
                <a:solidFill>
                  <a:prstClr val="black"/>
                </a:solidFill>
                <a:cs typeface="Arial" panose="020B0604020202020204" pitchFamily="34" charset="0"/>
              </a:rPr>
              <a:t>Keeps very still for a long time.</a:t>
            </a:r>
          </a:p>
        </p:txBody>
      </p:sp>
      <p:sp>
        <p:nvSpPr>
          <p:cNvPr id="17" name="C"/>
          <p:cNvSpPr/>
          <p:nvPr/>
        </p:nvSpPr>
        <p:spPr>
          <a:xfrm>
            <a:off x="781050" y="4551798"/>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3</a:t>
            </a:r>
          </a:p>
          <a:p>
            <a:pPr algn="ctr"/>
            <a:r>
              <a:rPr lang="en-GB" b="1" kern="0" dirty="0">
                <a:solidFill>
                  <a:prstClr val="black"/>
                </a:solidFill>
                <a:cs typeface="Arial" panose="020B0604020202020204" pitchFamily="34" charset="0"/>
              </a:rPr>
              <a:t> </a:t>
            </a:r>
            <a:r>
              <a:rPr lang="en-GB" kern="0" dirty="0">
                <a:solidFill>
                  <a:prstClr val="black"/>
                </a:solidFill>
                <a:cs typeface="Arial" panose="020B0604020202020204" pitchFamily="34" charset="0"/>
              </a:rPr>
              <a:t>Travels to a warmer place. </a:t>
            </a:r>
          </a:p>
        </p:txBody>
      </p:sp>
      <p:sp>
        <p:nvSpPr>
          <p:cNvPr id="18" name="D"/>
          <p:cNvSpPr/>
          <p:nvPr/>
        </p:nvSpPr>
        <p:spPr>
          <a:xfrm>
            <a:off x="4760768" y="4551797"/>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4</a:t>
            </a:r>
          </a:p>
          <a:p>
            <a:pPr algn="ctr"/>
            <a:r>
              <a:rPr lang="en-GB" b="1" kern="0" dirty="0">
                <a:solidFill>
                  <a:prstClr val="black"/>
                </a:solidFill>
                <a:cs typeface="Arial" panose="020B0604020202020204" pitchFamily="34" charset="0"/>
              </a:rPr>
              <a:t> </a:t>
            </a:r>
            <a:r>
              <a:rPr lang="en-GB" kern="0" dirty="0">
                <a:solidFill>
                  <a:prstClr val="black"/>
                </a:solidFill>
                <a:cs typeface="Arial" panose="020B0604020202020204" pitchFamily="34" charset="0"/>
              </a:rPr>
              <a:t>Goes for a ride in a car.</a:t>
            </a:r>
          </a:p>
        </p:txBody>
      </p:sp>
    </p:spTree>
    <p:extLst>
      <p:ext uri="{BB962C8B-B14F-4D97-AF65-F5344CB8AC3E}">
        <p14:creationId xmlns:p14="http://schemas.microsoft.com/office/powerpoint/2010/main" val="218267414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92D05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16"/>
                                        </p:tgtEl>
                                        <p:attrNameLst>
                                          <p:attrName>fillcolor</p:attrName>
                                        </p:attrNameLst>
                                      </p:cBhvr>
                                      <p:to>
                                        <a:srgbClr val="FF0000"/>
                                      </p:to>
                                    </p:animClr>
                                    <p:set>
                                      <p:cBhvr>
                                        <p:cTn id="14" dur="500" fill="hold"/>
                                        <p:tgtEl>
                                          <p:spTgt spid="16"/>
                                        </p:tgtEl>
                                        <p:attrNameLst>
                                          <p:attrName>fill.type</p:attrName>
                                        </p:attrNameLst>
                                      </p:cBhvr>
                                      <p:to>
                                        <p:strVal val="solid"/>
                                      </p:to>
                                    </p:set>
                                    <p:set>
                                      <p:cBhvr>
                                        <p:cTn id="15" dur="500" fill="hold"/>
                                        <p:tgtEl>
                                          <p:spTgt spid="16"/>
                                        </p:tgtEl>
                                        <p:attrNameLst>
                                          <p:attrName>fill.on</p:attrName>
                                        </p:attrNameLst>
                                      </p:cBhvr>
                                      <p:to>
                                        <p:strVal val="true"/>
                                      </p:to>
                                    </p:set>
                                  </p:childTnLst>
                                </p:cTn>
                              </p:par>
                            </p:childTnLst>
                          </p:cTn>
                        </p:par>
                      </p:childTnLst>
                    </p:cTn>
                  </p:par>
                </p:childTnLst>
              </p:cTn>
              <p:nextCondLst>
                <p:cond evt="onClick" delay="0">
                  <p:tgtEl>
                    <p:spTgt spid="16"/>
                  </p:tgtEl>
                </p:cond>
              </p:nextCondLst>
            </p:seq>
            <p:seq concurrent="1" nextAc="seek">
              <p:cTn id="16" restart="whenNotActive" fill="hold" evtFilter="cancelBubble" nodeType="interactiveSeq">
                <p:stCondLst>
                  <p:cond evt="onClick" delay="0">
                    <p:tgtEl>
                      <p:spTgt spid="1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17"/>
                                        </p:tgtEl>
                                        <p:attrNameLst>
                                          <p:attrName>fillcolor</p:attrName>
                                        </p:attrNameLst>
                                      </p:cBhvr>
                                      <p:to>
                                        <a:srgbClr val="FF0000"/>
                                      </p:to>
                                    </p:animClr>
                                    <p:set>
                                      <p:cBhvr>
                                        <p:cTn id="21" dur="500" fill="hold"/>
                                        <p:tgtEl>
                                          <p:spTgt spid="17"/>
                                        </p:tgtEl>
                                        <p:attrNameLst>
                                          <p:attrName>fill.type</p:attrName>
                                        </p:attrNameLst>
                                      </p:cBhvr>
                                      <p:to>
                                        <p:strVal val="solid"/>
                                      </p:to>
                                    </p:set>
                                    <p:set>
                                      <p:cBhvr>
                                        <p:cTn id="22" dur="500" fill="hold"/>
                                        <p:tgtEl>
                                          <p:spTgt spid="17"/>
                                        </p:tgtEl>
                                        <p:attrNameLst>
                                          <p:attrName>fill.on</p:attrName>
                                        </p:attrNameLst>
                                      </p:cBhvr>
                                      <p:to>
                                        <p:strVal val="true"/>
                                      </p:to>
                                    </p:set>
                                  </p:childTnLst>
                                </p:cTn>
                              </p:par>
                            </p:childTnLst>
                          </p:cTn>
                        </p:par>
                      </p:childTnLst>
                    </p:cTn>
                  </p:par>
                </p:childTnLst>
              </p:cTn>
              <p:nextCondLst>
                <p:cond evt="onClick" delay="0">
                  <p:tgtEl>
                    <p:spTgt spid="17"/>
                  </p:tgtEl>
                </p:cond>
              </p:nextCondLst>
            </p:seq>
            <p:seq concurrent="1" nextAc="seek">
              <p:cTn id="23" restart="whenNotActive" fill="hold" evtFilter="cancelBubble" nodeType="interactiveSeq">
                <p:stCondLst>
                  <p:cond evt="onClick" delay="0">
                    <p:tgtEl>
                      <p:spTgt spid="1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18"/>
                                        </p:tgtEl>
                                        <p:attrNameLst>
                                          <p:attrName>fillcolor</p:attrName>
                                        </p:attrNameLst>
                                      </p:cBhvr>
                                      <p:to>
                                        <a:srgbClr val="FF0000"/>
                                      </p:to>
                                    </p:animClr>
                                    <p:set>
                                      <p:cBhvr>
                                        <p:cTn id="28" dur="500" fill="hold"/>
                                        <p:tgtEl>
                                          <p:spTgt spid="18"/>
                                        </p:tgtEl>
                                        <p:attrNameLst>
                                          <p:attrName>fill.type</p:attrName>
                                        </p:attrNameLst>
                                      </p:cBhvr>
                                      <p:to>
                                        <p:strVal val="solid"/>
                                      </p:to>
                                    </p:set>
                                    <p:set>
                                      <p:cBhvr>
                                        <p:cTn id="29" dur="5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198" y="1471518"/>
            <a:ext cx="8220075" cy="876830"/>
          </a:xfrm>
        </p:spPr>
        <p:txBody>
          <a:bodyPr>
            <a:noAutofit/>
          </a:bodyPr>
          <a:lstStyle/>
          <a:p>
            <a:pPr algn="ctr"/>
            <a:r>
              <a:rPr lang="en-GB" dirty="0"/>
              <a:t>Why do some animals hibernate in winter?</a:t>
            </a:r>
          </a:p>
        </p:txBody>
      </p:sp>
      <p:sp>
        <p:nvSpPr>
          <p:cNvPr id="23" name="Title 22"/>
          <p:cNvSpPr>
            <a:spLocks noGrp="1"/>
          </p:cNvSpPr>
          <p:nvPr>
            <p:ph type="title"/>
          </p:nvPr>
        </p:nvSpPr>
        <p:spPr/>
        <p:txBody>
          <a:bodyPr/>
          <a:lstStyle/>
          <a:p>
            <a:r>
              <a:rPr lang="en-GB" altLang="en-US" dirty="0"/>
              <a:t>Quiz</a:t>
            </a:r>
            <a:endParaRPr lang="en-GB" dirty="0"/>
          </a:p>
        </p:txBody>
      </p:sp>
      <p:sp>
        <p:nvSpPr>
          <p:cNvPr id="3" name="A"/>
          <p:cNvSpPr/>
          <p:nvPr/>
        </p:nvSpPr>
        <p:spPr>
          <a:xfrm>
            <a:off x="781050" y="2660652"/>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1</a:t>
            </a:r>
          </a:p>
          <a:p>
            <a:pPr algn="ctr"/>
            <a:r>
              <a:rPr lang="en-GB" kern="0" dirty="0">
                <a:solidFill>
                  <a:prstClr val="black"/>
                </a:solidFill>
                <a:cs typeface="Arial" panose="020B0604020202020204" pitchFamily="34" charset="0"/>
              </a:rPr>
              <a:t>Because they are lazy.</a:t>
            </a:r>
          </a:p>
        </p:txBody>
      </p:sp>
      <p:sp>
        <p:nvSpPr>
          <p:cNvPr id="16" name="B"/>
          <p:cNvSpPr/>
          <p:nvPr/>
        </p:nvSpPr>
        <p:spPr>
          <a:xfrm>
            <a:off x="4760768" y="2660651"/>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2</a:t>
            </a:r>
          </a:p>
          <a:p>
            <a:pPr algn="ctr"/>
            <a:r>
              <a:rPr lang="en-GB" kern="0" dirty="0">
                <a:solidFill>
                  <a:prstClr val="black"/>
                </a:solidFill>
                <a:cs typeface="Arial" panose="020B0604020202020204" pitchFamily="34" charset="0"/>
              </a:rPr>
              <a:t>Because they get very tired. </a:t>
            </a:r>
          </a:p>
        </p:txBody>
      </p:sp>
      <p:sp>
        <p:nvSpPr>
          <p:cNvPr id="17" name="C"/>
          <p:cNvSpPr/>
          <p:nvPr/>
        </p:nvSpPr>
        <p:spPr>
          <a:xfrm>
            <a:off x="781050" y="4551798"/>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3</a:t>
            </a:r>
          </a:p>
          <a:p>
            <a:pPr algn="ctr"/>
            <a:r>
              <a:rPr lang="en-GB" b="1" kern="0" dirty="0">
                <a:solidFill>
                  <a:prstClr val="black"/>
                </a:solidFill>
                <a:cs typeface="Arial" panose="020B0604020202020204" pitchFamily="34" charset="0"/>
              </a:rPr>
              <a:t> </a:t>
            </a:r>
            <a:r>
              <a:rPr lang="en-GB" kern="0" dirty="0">
                <a:solidFill>
                  <a:prstClr val="black"/>
                </a:solidFill>
                <a:cs typeface="Arial" panose="020B0604020202020204" pitchFamily="34" charset="0"/>
              </a:rPr>
              <a:t>Because they get bored. </a:t>
            </a:r>
          </a:p>
        </p:txBody>
      </p:sp>
      <p:sp>
        <p:nvSpPr>
          <p:cNvPr id="18" name="D"/>
          <p:cNvSpPr/>
          <p:nvPr/>
        </p:nvSpPr>
        <p:spPr>
          <a:xfrm>
            <a:off x="4760768" y="4551797"/>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4</a:t>
            </a:r>
          </a:p>
          <a:p>
            <a:pPr algn="ctr"/>
            <a:r>
              <a:rPr lang="en-GB" b="1" kern="0" dirty="0">
                <a:solidFill>
                  <a:prstClr val="black"/>
                </a:solidFill>
                <a:cs typeface="Arial" panose="020B0604020202020204" pitchFamily="34" charset="0"/>
              </a:rPr>
              <a:t> </a:t>
            </a:r>
            <a:r>
              <a:rPr lang="en-GB" kern="0" dirty="0">
                <a:solidFill>
                  <a:prstClr val="black"/>
                </a:solidFill>
                <a:cs typeface="Arial" panose="020B0604020202020204" pitchFamily="34" charset="0"/>
              </a:rPr>
              <a:t>Because it gets colder and it’s difficult for them to find food.</a:t>
            </a:r>
          </a:p>
        </p:txBody>
      </p:sp>
    </p:spTree>
    <p:extLst>
      <p:ext uri="{BB962C8B-B14F-4D97-AF65-F5344CB8AC3E}">
        <p14:creationId xmlns:p14="http://schemas.microsoft.com/office/powerpoint/2010/main" val="57585763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16"/>
                                        </p:tgtEl>
                                        <p:attrNameLst>
                                          <p:attrName>fillcolor</p:attrName>
                                        </p:attrNameLst>
                                      </p:cBhvr>
                                      <p:to>
                                        <a:srgbClr val="FF0000"/>
                                      </p:to>
                                    </p:animClr>
                                    <p:set>
                                      <p:cBhvr>
                                        <p:cTn id="14" dur="500" fill="hold"/>
                                        <p:tgtEl>
                                          <p:spTgt spid="16"/>
                                        </p:tgtEl>
                                        <p:attrNameLst>
                                          <p:attrName>fill.type</p:attrName>
                                        </p:attrNameLst>
                                      </p:cBhvr>
                                      <p:to>
                                        <p:strVal val="solid"/>
                                      </p:to>
                                    </p:set>
                                    <p:set>
                                      <p:cBhvr>
                                        <p:cTn id="15" dur="500" fill="hold"/>
                                        <p:tgtEl>
                                          <p:spTgt spid="16"/>
                                        </p:tgtEl>
                                        <p:attrNameLst>
                                          <p:attrName>fill.on</p:attrName>
                                        </p:attrNameLst>
                                      </p:cBhvr>
                                      <p:to>
                                        <p:strVal val="true"/>
                                      </p:to>
                                    </p:set>
                                  </p:childTnLst>
                                </p:cTn>
                              </p:par>
                            </p:childTnLst>
                          </p:cTn>
                        </p:par>
                      </p:childTnLst>
                    </p:cTn>
                  </p:par>
                </p:childTnLst>
              </p:cTn>
              <p:nextCondLst>
                <p:cond evt="onClick" delay="0">
                  <p:tgtEl>
                    <p:spTgt spid="16"/>
                  </p:tgtEl>
                </p:cond>
              </p:nextCondLst>
            </p:seq>
            <p:seq concurrent="1" nextAc="seek">
              <p:cTn id="16" restart="whenNotActive" fill="hold" evtFilter="cancelBubble" nodeType="interactiveSeq">
                <p:stCondLst>
                  <p:cond evt="onClick" delay="0">
                    <p:tgtEl>
                      <p:spTgt spid="1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17"/>
                                        </p:tgtEl>
                                        <p:attrNameLst>
                                          <p:attrName>fillcolor</p:attrName>
                                        </p:attrNameLst>
                                      </p:cBhvr>
                                      <p:to>
                                        <a:srgbClr val="FF0000"/>
                                      </p:to>
                                    </p:animClr>
                                    <p:set>
                                      <p:cBhvr>
                                        <p:cTn id="21" dur="500" fill="hold"/>
                                        <p:tgtEl>
                                          <p:spTgt spid="17"/>
                                        </p:tgtEl>
                                        <p:attrNameLst>
                                          <p:attrName>fill.type</p:attrName>
                                        </p:attrNameLst>
                                      </p:cBhvr>
                                      <p:to>
                                        <p:strVal val="solid"/>
                                      </p:to>
                                    </p:set>
                                    <p:set>
                                      <p:cBhvr>
                                        <p:cTn id="22" dur="500" fill="hold"/>
                                        <p:tgtEl>
                                          <p:spTgt spid="17"/>
                                        </p:tgtEl>
                                        <p:attrNameLst>
                                          <p:attrName>fill.on</p:attrName>
                                        </p:attrNameLst>
                                      </p:cBhvr>
                                      <p:to>
                                        <p:strVal val="true"/>
                                      </p:to>
                                    </p:set>
                                  </p:childTnLst>
                                </p:cTn>
                              </p:par>
                            </p:childTnLst>
                          </p:cTn>
                        </p:par>
                      </p:childTnLst>
                    </p:cTn>
                  </p:par>
                </p:childTnLst>
              </p:cTn>
              <p:nextCondLst>
                <p:cond evt="onClick" delay="0">
                  <p:tgtEl>
                    <p:spTgt spid="17"/>
                  </p:tgtEl>
                </p:cond>
              </p:nextCondLst>
            </p:seq>
            <p:seq concurrent="1" nextAc="seek">
              <p:cTn id="23" restart="whenNotActive" fill="hold" evtFilter="cancelBubble" nodeType="interactiveSeq">
                <p:stCondLst>
                  <p:cond evt="onClick" delay="0">
                    <p:tgtEl>
                      <p:spTgt spid="1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18"/>
                                        </p:tgtEl>
                                        <p:attrNameLst>
                                          <p:attrName>fillcolor</p:attrName>
                                        </p:attrNameLst>
                                      </p:cBhvr>
                                      <p:to>
                                        <a:srgbClr val="92D050"/>
                                      </p:to>
                                    </p:animClr>
                                    <p:set>
                                      <p:cBhvr>
                                        <p:cTn id="28" dur="500" fill="hold"/>
                                        <p:tgtEl>
                                          <p:spTgt spid="18"/>
                                        </p:tgtEl>
                                        <p:attrNameLst>
                                          <p:attrName>fill.type</p:attrName>
                                        </p:attrNameLst>
                                      </p:cBhvr>
                                      <p:to>
                                        <p:strVal val="solid"/>
                                      </p:to>
                                    </p:set>
                                    <p:set>
                                      <p:cBhvr>
                                        <p:cTn id="29" dur="5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198" y="1471518"/>
            <a:ext cx="8220075" cy="876830"/>
          </a:xfrm>
        </p:spPr>
        <p:txBody>
          <a:bodyPr>
            <a:noAutofit/>
          </a:bodyPr>
          <a:lstStyle/>
          <a:p>
            <a:pPr algn="ctr"/>
            <a:r>
              <a:rPr lang="en-GB" dirty="0"/>
              <a:t>Which 3 mammals hibernate in winter?</a:t>
            </a:r>
          </a:p>
        </p:txBody>
      </p:sp>
      <p:sp>
        <p:nvSpPr>
          <p:cNvPr id="23" name="Title 22"/>
          <p:cNvSpPr>
            <a:spLocks noGrp="1"/>
          </p:cNvSpPr>
          <p:nvPr>
            <p:ph type="title"/>
          </p:nvPr>
        </p:nvSpPr>
        <p:spPr/>
        <p:txBody>
          <a:bodyPr/>
          <a:lstStyle/>
          <a:p>
            <a:r>
              <a:rPr lang="en-GB" altLang="en-US" dirty="0"/>
              <a:t>Quiz</a:t>
            </a:r>
            <a:endParaRPr lang="en-GB" dirty="0"/>
          </a:p>
        </p:txBody>
      </p:sp>
      <p:sp>
        <p:nvSpPr>
          <p:cNvPr id="3" name="A"/>
          <p:cNvSpPr/>
          <p:nvPr/>
        </p:nvSpPr>
        <p:spPr>
          <a:xfrm>
            <a:off x="781050" y="2660652"/>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1</a:t>
            </a:r>
          </a:p>
          <a:p>
            <a:pPr algn="ctr"/>
            <a:r>
              <a:rPr lang="en-GB" kern="0" dirty="0">
                <a:solidFill>
                  <a:prstClr val="black"/>
                </a:solidFill>
                <a:cs typeface="Arial" panose="020B0604020202020204" pitchFamily="34" charset="0"/>
              </a:rPr>
              <a:t>Dormice, cats and hedgehogs.</a:t>
            </a:r>
          </a:p>
        </p:txBody>
      </p:sp>
      <p:sp>
        <p:nvSpPr>
          <p:cNvPr id="16" name="B"/>
          <p:cNvSpPr/>
          <p:nvPr/>
        </p:nvSpPr>
        <p:spPr>
          <a:xfrm>
            <a:off x="4760768" y="2660651"/>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2</a:t>
            </a:r>
          </a:p>
          <a:p>
            <a:pPr algn="ctr"/>
            <a:r>
              <a:rPr lang="en-GB" kern="0" dirty="0">
                <a:solidFill>
                  <a:prstClr val="black"/>
                </a:solidFill>
                <a:cs typeface="Arial" panose="020B0604020202020204" pitchFamily="34" charset="0"/>
              </a:rPr>
              <a:t>Dormice, bats and hedgehogs. </a:t>
            </a:r>
          </a:p>
        </p:txBody>
      </p:sp>
      <p:sp>
        <p:nvSpPr>
          <p:cNvPr id="17" name="C"/>
          <p:cNvSpPr/>
          <p:nvPr/>
        </p:nvSpPr>
        <p:spPr>
          <a:xfrm>
            <a:off x="781050" y="4551798"/>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3</a:t>
            </a:r>
          </a:p>
          <a:p>
            <a:pPr algn="ctr"/>
            <a:r>
              <a:rPr lang="en-GB" b="1" kern="0" dirty="0">
                <a:solidFill>
                  <a:prstClr val="black"/>
                </a:solidFill>
                <a:cs typeface="Arial" panose="020B0604020202020204" pitchFamily="34" charset="0"/>
              </a:rPr>
              <a:t> </a:t>
            </a:r>
            <a:r>
              <a:rPr lang="en-GB" kern="0" dirty="0">
                <a:solidFill>
                  <a:prstClr val="black"/>
                </a:solidFill>
                <a:cs typeface="Arial" panose="020B0604020202020204" pitchFamily="34" charset="0"/>
              </a:rPr>
              <a:t>Dormice, rats and hedgehogs.</a:t>
            </a:r>
          </a:p>
        </p:txBody>
      </p:sp>
      <p:sp>
        <p:nvSpPr>
          <p:cNvPr id="18" name="D"/>
          <p:cNvSpPr/>
          <p:nvPr/>
        </p:nvSpPr>
        <p:spPr>
          <a:xfrm>
            <a:off x="4760768" y="4551797"/>
            <a:ext cx="3581399" cy="1506103"/>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b="1" kern="0" dirty="0">
                <a:solidFill>
                  <a:prstClr val="black"/>
                </a:solidFill>
                <a:cs typeface="Arial" panose="020B0604020202020204" pitchFamily="34" charset="0"/>
              </a:rPr>
              <a:t>4</a:t>
            </a:r>
          </a:p>
          <a:p>
            <a:pPr algn="ctr"/>
            <a:r>
              <a:rPr lang="en-GB" b="1" kern="0" dirty="0">
                <a:solidFill>
                  <a:prstClr val="black"/>
                </a:solidFill>
                <a:cs typeface="Arial" panose="020B0604020202020204" pitchFamily="34" charset="0"/>
              </a:rPr>
              <a:t> </a:t>
            </a:r>
            <a:r>
              <a:rPr lang="en-GB" kern="0" dirty="0">
                <a:solidFill>
                  <a:prstClr val="black"/>
                </a:solidFill>
                <a:cs typeface="Arial" panose="020B0604020202020204" pitchFamily="34" charset="0"/>
              </a:rPr>
              <a:t>Dormice, dogs and hedgehogs.</a:t>
            </a:r>
          </a:p>
        </p:txBody>
      </p:sp>
    </p:spTree>
    <p:extLst>
      <p:ext uri="{BB962C8B-B14F-4D97-AF65-F5344CB8AC3E}">
        <p14:creationId xmlns:p14="http://schemas.microsoft.com/office/powerpoint/2010/main" val="8642015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500" fill="hold"/>
                                        <p:tgtEl>
                                          <p:spTgt spid="3"/>
                                        </p:tgtEl>
                                        <p:attrNameLst>
                                          <p:attrName>fillcolor</p:attrName>
                                        </p:attrNameLst>
                                      </p:cBhvr>
                                      <p:to>
                                        <a:srgbClr val="FF0000"/>
                                      </p:to>
                                    </p:animClr>
                                    <p:set>
                                      <p:cBhvr>
                                        <p:cTn id="7" dur="500" fill="hold"/>
                                        <p:tgtEl>
                                          <p:spTgt spid="3"/>
                                        </p:tgtEl>
                                        <p:attrNameLst>
                                          <p:attrName>fill.type</p:attrName>
                                        </p:attrNameLst>
                                      </p:cBhvr>
                                      <p:to>
                                        <p:strVal val="solid"/>
                                      </p:to>
                                    </p:set>
                                    <p:set>
                                      <p:cBhvr>
                                        <p:cTn id="8" dur="500" fill="hold"/>
                                        <p:tgtEl>
                                          <p:spTgt spid="3"/>
                                        </p:tgtEl>
                                        <p:attrNameLst>
                                          <p:attrName>fill.on</p:attrName>
                                        </p:attrNameLst>
                                      </p:cBhvr>
                                      <p:to>
                                        <p:strVal val="true"/>
                                      </p:to>
                                    </p:set>
                                  </p:childTnLst>
                                </p:cTn>
                              </p:par>
                            </p:childTnLst>
                          </p:cTn>
                        </p:par>
                      </p:childTnLst>
                    </p:cTn>
                  </p:par>
                </p:childTnLst>
              </p:cTn>
              <p:nextCondLst>
                <p:cond evt="onClick" delay="0">
                  <p:tgtEl>
                    <p:spTgt spid="3"/>
                  </p:tgtEl>
                </p:cond>
              </p:nextCondLst>
            </p:seq>
            <p:seq concurrent="1" nextAc="seek">
              <p:cTn id="9" restart="whenNotActive" fill="hold" evtFilter="cancelBubble" nodeType="interactiveSeq">
                <p:stCondLst>
                  <p:cond evt="onClick" delay="0">
                    <p:tgtEl>
                      <p:spTgt spid="16"/>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500" fill="hold"/>
                                        <p:tgtEl>
                                          <p:spTgt spid="16"/>
                                        </p:tgtEl>
                                        <p:attrNameLst>
                                          <p:attrName>fillcolor</p:attrName>
                                        </p:attrNameLst>
                                      </p:cBhvr>
                                      <p:to>
                                        <a:srgbClr val="92D050"/>
                                      </p:to>
                                    </p:animClr>
                                    <p:set>
                                      <p:cBhvr>
                                        <p:cTn id="14" dur="500" fill="hold"/>
                                        <p:tgtEl>
                                          <p:spTgt spid="16"/>
                                        </p:tgtEl>
                                        <p:attrNameLst>
                                          <p:attrName>fill.type</p:attrName>
                                        </p:attrNameLst>
                                      </p:cBhvr>
                                      <p:to>
                                        <p:strVal val="solid"/>
                                      </p:to>
                                    </p:set>
                                    <p:set>
                                      <p:cBhvr>
                                        <p:cTn id="15" dur="500" fill="hold"/>
                                        <p:tgtEl>
                                          <p:spTgt spid="16"/>
                                        </p:tgtEl>
                                        <p:attrNameLst>
                                          <p:attrName>fill.on</p:attrName>
                                        </p:attrNameLst>
                                      </p:cBhvr>
                                      <p:to>
                                        <p:strVal val="true"/>
                                      </p:to>
                                    </p:set>
                                  </p:childTnLst>
                                </p:cTn>
                              </p:par>
                            </p:childTnLst>
                          </p:cTn>
                        </p:par>
                      </p:childTnLst>
                    </p:cTn>
                  </p:par>
                </p:childTnLst>
              </p:cTn>
              <p:nextCondLst>
                <p:cond evt="onClick" delay="0">
                  <p:tgtEl>
                    <p:spTgt spid="16"/>
                  </p:tgtEl>
                </p:cond>
              </p:nextCondLst>
            </p:seq>
            <p:seq concurrent="1" nextAc="seek">
              <p:cTn id="16" restart="whenNotActive" fill="hold" evtFilter="cancelBubble" nodeType="interactiveSeq">
                <p:stCondLst>
                  <p:cond evt="onClick" delay="0">
                    <p:tgtEl>
                      <p:spTgt spid="17"/>
                    </p:tgtEl>
                  </p:cond>
                </p:stCondLst>
                <p:endSync evt="end" delay="0">
                  <p:rtn val="all"/>
                </p:endSync>
                <p:childTnLst>
                  <p:par>
                    <p:cTn id="17" fill="hold">
                      <p:stCondLst>
                        <p:cond delay="0"/>
                      </p:stCondLst>
                      <p:childTnLst>
                        <p:par>
                          <p:cTn id="18" fill="hold">
                            <p:stCondLst>
                              <p:cond delay="0"/>
                            </p:stCondLst>
                            <p:childTnLst>
                              <p:par>
                                <p:cTn id="19" presetID="1" presetClass="emph" presetSubtype="2" fill="hold" nodeType="clickEffect">
                                  <p:stCondLst>
                                    <p:cond delay="0"/>
                                  </p:stCondLst>
                                  <p:childTnLst>
                                    <p:animClr clrSpc="rgb" dir="cw">
                                      <p:cBhvr>
                                        <p:cTn id="20" dur="500" fill="hold"/>
                                        <p:tgtEl>
                                          <p:spTgt spid="17"/>
                                        </p:tgtEl>
                                        <p:attrNameLst>
                                          <p:attrName>fillcolor</p:attrName>
                                        </p:attrNameLst>
                                      </p:cBhvr>
                                      <p:to>
                                        <a:srgbClr val="FF0000"/>
                                      </p:to>
                                    </p:animClr>
                                    <p:set>
                                      <p:cBhvr>
                                        <p:cTn id="21" dur="500" fill="hold"/>
                                        <p:tgtEl>
                                          <p:spTgt spid="17"/>
                                        </p:tgtEl>
                                        <p:attrNameLst>
                                          <p:attrName>fill.type</p:attrName>
                                        </p:attrNameLst>
                                      </p:cBhvr>
                                      <p:to>
                                        <p:strVal val="solid"/>
                                      </p:to>
                                    </p:set>
                                    <p:set>
                                      <p:cBhvr>
                                        <p:cTn id="22" dur="500" fill="hold"/>
                                        <p:tgtEl>
                                          <p:spTgt spid="17"/>
                                        </p:tgtEl>
                                        <p:attrNameLst>
                                          <p:attrName>fill.on</p:attrName>
                                        </p:attrNameLst>
                                      </p:cBhvr>
                                      <p:to>
                                        <p:strVal val="true"/>
                                      </p:to>
                                    </p:set>
                                  </p:childTnLst>
                                </p:cTn>
                              </p:par>
                            </p:childTnLst>
                          </p:cTn>
                        </p:par>
                      </p:childTnLst>
                    </p:cTn>
                  </p:par>
                </p:childTnLst>
              </p:cTn>
              <p:nextCondLst>
                <p:cond evt="onClick" delay="0">
                  <p:tgtEl>
                    <p:spTgt spid="17"/>
                  </p:tgtEl>
                </p:cond>
              </p:nextCondLst>
            </p:seq>
            <p:seq concurrent="1" nextAc="seek">
              <p:cTn id="23" restart="whenNotActive" fill="hold" evtFilter="cancelBubble" nodeType="interactiveSeq">
                <p:stCondLst>
                  <p:cond evt="onClick" delay="0">
                    <p:tgtEl>
                      <p:spTgt spid="18"/>
                    </p:tgtEl>
                  </p:cond>
                </p:stCondLst>
                <p:endSync evt="end" delay="0">
                  <p:rtn val="all"/>
                </p:endSync>
                <p:childTnLst>
                  <p:par>
                    <p:cTn id="24" fill="hold">
                      <p:stCondLst>
                        <p:cond delay="0"/>
                      </p:stCondLst>
                      <p:childTnLst>
                        <p:par>
                          <p:cTn id="25" fill="hold">
                            <p:stCondLst>
                              <p:cond delay="0"/>
                            </p:stCondLst>
                            <p:childTnLst>
                              <p:par>
                                <p:cTn id="26" presetID="1" presetClass="emph" presetSubtype="2" fill="hold" nodeType="clickEffect">
                                  <p:stCondLst>
                                    <p:cond delay="0"/>
                                  </p:stCondLst>
                                  <p:childTnLst>
                                    <p:animClr clrSpc="rgb" dir="cw">
                                      <p:cBhvr>
                                        <p:cTn id="27" dur="500" fill="hold"/>
                                        <p:tgtEl>
                                          <p:spTgt spid="18"/>
                                        </p:tgtEl>
                                        <p:attrNameLst>
                                          <p:attrName>fillcolor</p:attrName>
                                        </p:attrNameLst>
                                      </p:cBhvr>
                                      <p:to>
                                        <a:srgbClr val="FF0000"/>
                                      </p:to>
                                    </p:animClr>
                                    <p:set>
                                      <p:cBhvr>
                                        <p:cTn id="28" dur="500" fill="hold"/>
                                        <p:tgtEl>
                                          <p:spTgt spid="18"/>
                                        </p:tgtEl>
                                        <p:attrNameLst>
                                          <p:attrName>fill.type</p:attrName>
                                        </p:attrNameLst>
                                      </p:cBhvr>
                                      <p:to>
                                        <p:strVal val="solid"/>
                                      </p:to>
                                    </p:set>
                                    <p:set>
                                      <p:cBhvr>
                                        <p:cTn id="29" dur="500" fill="hold"/>
                                        <p:tgtEl>
                                          <p:spTgt spid="18"/>
                                        </p:tgtEl>
                                        <p:attrNameLst>
                                          <p:attrName>fill.on</p:attrName>
                                        </p:attrNameLst>
                                      </p:cBhvr>
                                      <p:to>
                                        <p:strVal val="true"/>
                                      </p:to>
                                    </p:set>
                                  </p:childTnLst>
                                </p:cTn>
                              </p:par>
                            </p:childTnLst>
                          </p:cTn>
                        </p:par>
                      </p:childTnLst>
                    </p:cTn>
                  </p:par>
                </p:childTnLst>
              </p:cTn>
              <p:nextCondLst>
                <p:cond evt="onClick" delay="0">
                  <p:tgtEl>
                    <p:spTgt spid="18"/>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277519" y="6238875"/>
            <a:ext cx="588962" cy="373063"/>
            <a:chOff x="4277519" y="6238875"/>
            <a:chExt cx="588962" cy="373063"/>
          </a:xfrm>
        </p:grpSpPr>
        <p:sp>
          <p:nvSpPr>
            <p:cNvPr id="3" name="Rectangle 2"/>
            <p:cNvSpPr/>
            <p:nvPr/>
          </p:nvSpPr>
          <p:spPr>
            <a:xfrm>
              <a:off x="4352925" y="6334125"/>
              <a:ext cx="419100" cy="161925"/>
            </a:xfrm>
            <a:prstGeom prst="rect">
              <a:avLst/>
            </a:prstGeom>
            <a:solidFill>
              <a:srgbClr val="BBA1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4"/>
            <p:cNvPicPr>
              <a:picLocks noChangeAspect="1"/>
            </p:cNvPicPr>
            <p:nvPr/>
          </p:nvPicPr>
          <p:blipFill>
            <a:blip r:embed="rId2" cstate="print">
              <a:biLevel thresh="50000"/>
              <a:extLst>
                <a:ext uri="{28A0092B-C50C-407E-A947-70E740481C1C}">
                  <a14:useLocalDpi xmlns:a14="http://schemas.microsoft.com/office/drawing/2010/main" val="0"/>
                </a:ext>
              </a:extLst>
            </a:blip>
            <a:srcRect/>
            <a:stretch>
              <a:fillRect/>
            </a:stretch>
          </p:blipFill>
          <p:spPr bwMode="auto">
            <a:xfrm>
              <a:off x="4277519" y="6238875"/>
              <a:ext cx="588962" cy="37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 name="TextBox 4"/>
          <p:cNvSpPr txBox="1"/>
          <p:nvPr/>
        </p:nvSpPr>
        <p:spPr>
          <a:xfrm>
            <a:off x="1650697" y="5134610"/>
            <a:ext cx="5253644" cy="1477328"/>
          </a:xfrm>
          <a:prstGeom prst="rect">
            <a:avLst/>
          </a:prstGeom>
          <a:solidFill>
            <a:schemeClr val="bg1"/>
          </a:solidFill>
        </p:spPr>
        <p:txBody>
          <a:bodyPr wrap="square" rtlCol="0">
            <a:spAutoFit/>
          </a:bodyPr>
          <a:lstStyle/>
          <a:p>
            <a:pPr algn="ctr"/>
            <a:r>
              <a:rPr lang="en-GB" dirty="0" smtClean="0"/>
              <a:t>Can you find out </a:t>
            </a:r>
            <a:r>
              <a:rPr lang="en-GB" dirty="0" smtClean="0"/>
              <a:t>about any </a:t>
            </a:r>
            <a:r>
              <a:rPr lang="en-GB" dirty="0" smtClean="0"/>
              <a:t>other animals that hibernate?</a:t>
            </a:r>
          </a:p>
          <a:p>
            <a:pPr algn="ctr"/>
            <a:r>
              <a:rPr lang="en-GB" dirty="0" smtClean="0"/>
              <a:t>At home, draw a picture of some animals that hibernate and label them. Send us your pictures on Evidence Me.</a:t>
            </a:r>
            <a:endParaRPr lang="en-GB" dirty="0"/>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EB8634"/>
      </a:accent1>
      <a:accent2>
        <a:srgbClr val="EB8634"/>
      </a:accent2>
      <a:accent3>
        <a:srgbClr val="C36213"/>
      </a:accent3>
      <a:accent4>
        <a:srgbClr val="C36213"/>
      </a:accent4>
      <a:accent5>
        <a:srgbClr val="D2EDFD"/>
      </a:accent5>
      <a:accent6>
        <a:srgbClr val="703593"/>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1268</TotalTime>
  <Words>641</Words>
  <Application>Microsoft Office PowerPoint</Application>
  <PresentationFormat>On-screen Show (4:3)</PresentationFormat>
  <Paragraphs>85</Paragraphs>
  <Slides>13</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13</vt:i4>
      </vt:variant>
    </vt:vector>
  </HeadingPairs>
  <TitlesOfParts>
    <vt:vector size="22" baseType="lpstr">
      <vt:lpstr>Sassoon Infant Md</vt:lpstr>
      <vt:lpstr>Sassoon Infant Rg</vt:lpstr>
      <vt:lpstr>Arial</vt:lpstr>
      <vt:lpstr>Calibri Light</vt:lpstr>
      <vt:lpstr>Calibri</vt:lpstr>
      <vt:lpstr>BPreplay</vt:lpstr>
      <vt:lpstr>Office Theme</vt:lpstr>
      <vt:lpstr>1_Custom Design</vt:lpstr>
      <vt:lpstr>Custom Design</vt:lpstr>
      <vt:lpstr>PowerPoint Presentation</vt:lpstr>
      <vt:lpstr>Why Do Some Animals Hibernate?</vt:lpstr>
      <vt:lpstr>How Do Animals Get Ready To Hibernate?</vt:lpstr>
      <vt:lpstr>Animals That Hibernate</vt:lpstr>
      <vt:lpstr>Animals That Hibernate</vt:lpstr>
      <vt:lpstr>Animals That Hibernate</vt:lpstr>
      <vt:lpstr>Animals That Hibernate</vt:lpstr>
      <vt:lpstr>Animals That Hibernate</vt:lpstr>
      <vt:lpstr>Animals That Hibernate</vt:lpstr>
      <vt:lpstr>Quiz</vt:lpstr>
      <vt:lpstr>Quiz</vt:lpstr>
      <vt:lpstr>Quiz</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Kate North</cp:lastModifiedBy>
  <cp:revision>126</cp:revision>
  <dcterms:created xsi:type="dcterms:W3CDTF">2014-10-01T16:09:27Z</dcterms:created>
  <dcterms:modified xsi:type="dcterms:W3CDTF">2021-01-06T08:36:03Z</dcterms:modified>
</cp:coreProperties>
</file>