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9" r:id="rId4"/>
    <p:sldId id="274" r:id="rId5"/>
    <p:sldId id="279" r:id="rId6"/>
    <p:sldId id="281" r:id="rId7"/>
    <p:sldId id="286" r:id="rId8"/>
    <p:sldId id="287" r:id="rId9"/>
    <p:sldId id="288" r:id="rId10"/>
    <p:sldId id="289" r:id="rId11"/>
    <p:sldId id="290" r:id="rId12"/>
    <p:sldId id="264" r:id="rId13"/>
    <p:sldId id="283" r:id="rId14"/>
    <p:sldId id="257" r:id="rId15"/>
    <p:sldId id="285" r:id="rId16"/>
    <p:sldId id="259" r:id="rId17"/>
    <p:sldId id="292" r:id="rId18"/>
    <p:sldId id="260" r:id="rId19"/>
    <p:sldId id="262" r:id="rId20"/>
    <p:sldId id="265" r:id="rId21"/>
    <p:sldId id="275" r:id="rId22"/>
    <p:sldId id="267" r:id="rId23"/>
    <p:sldId id="263"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91" autoAdjust="0"/>
    <p:restoredTop sz="94660"/>
  </p:normalViewPr>
  <p:slideViewPr>
    <p:cSldViewPr>
      <p:cViewPr varScale="1">
        <p:scale>
          <a:sx n="78" d="100"/>
          <a:sy n="78" d="100"/>
        </p:scale>
        <p:origin x="1661"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98141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651985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BA252-27E8-4A81-B9D2-A8300207FDD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48946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3BA252-27E8-4A81-B9D2-A8300207FDD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877429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3BA252-27E8-4A81-B9D2-A8300207FDDF}" type="datetimeFigureOut">
              <a:rPr lang="en-GB" smtClean="0"/>
              <a:t>30/06/2026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369527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3BA252-27E8-4A81-B9D2-A8300207FDDF}" type="datetimeFigureOut">
              <a:rPr lang="en-GB" smtClean="0"/>
              <a:t>30/06/2026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8849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BA252-27E8-4A81-B9D2-A8300207FDDF}" type="datetimeFigureOut">
              <a:rPr lang="en-GB" smtClean="0"/>
              <a:t>30/06/2026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17984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454863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30/06/2026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93677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595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30/06/2026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983770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BA252-27E8-4A81-B9D2-A8300207FDDF}" type="datetimeFigureOut">
              <a:rPr lang="en-GB" smtClean="0"/>
              <a:t>30/06/2026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21778-84DB-4D83-9E77-921ABC2932A5}" type="slidenum">
              <a:rPr lang="en-GB" smtClean="0"/>
              <a:t>‹#›</a:t>
            </a:fld>
            <a:endParaRPr lang="en-GB"/>
          </a:p>
        </p:txBody>
      </p:sp>
    </p:spTree>
    <p:extLst>
      <p:ext uri="{BB962C8B-B14F-4D97-AF65-F5344CB8AC3E}">
        <p14:creationId xmlns:p14="http://schemas.microsoft.com/office/powerpoint/2010/main" val="4129106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 Id="rId9" Type="http://schemas.openxmlformats.org/officeDocument/2006/relationships/image" Target="../media/image21.jpg"/></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mailto:caroline.moore@almondsburyprimary.co.uk" TargetMode="External"/><Relationship Id="rId2" Type="http://schemas.openxmlformats.org/officeDocument/2006/relationships/hyperlink" Target="mailto:jennifer.williams@almondsburyprimary.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lstStyle/>
          <a:p>
            <a:r>
              <a:rPr lang="en-GB" dirty="0">
                <a:solidFill>
                  <a:srgbClr val="FF0000"/>
                </a:solidFill>
              </a:rPr>
              <a:t>Welcome to Year 3 </a:t>
            </a:r>
            <a:br>
              <a:rPr lang="en-GB" dirty="0">
                <a:solidFill>
                  <a:srgbClr val="FF0000"/>
                </a:solidFill>
              </a:rPr>
            </a:br>
            <a:endParaRPr lang="en-GB" dirty="0">
              <a:solidFill>
                <a:srgbClr val="FF0000"/>
              </a:solidFill>
            </a:endParaRPr>
          </a:p>
        </p:txBody>
      </p:sp>
      <p:pic>
        <p:nvPicPr>
          <p:cNvPr id="3" name="Picture 2"/>
          <p:cNvPicPr>
            <a:picLocks noChangeAspect="1"/>
          </p:cNvPicPr>
          <p:nvPr/>
        </p:nvPicPr>
        <p:blipFill>
          <a:blip r:embed="rId2"/>
          <a:stretch>
            <a:fillRect/>
          </a:stretch>
        </p:blipFill>
        <p:spPr>
          <a:xfrm>
            <a:off x="1547664" y="2132856"/>
            <a:ext cx="5586574" cy="3558708"/>
          </a:xfrm>
          <a:prstGeom prst="rect">
            <a:avLst/>
          </a:prstGeom>
        </p:spPr>
      </p:pic>
    </p:spTree>
    <p:extLst>
      <p:ext uri="{BB962C8B-B14F-4D97-AF65-F5344CB8AC3E}">
        <p14:creationId xmlns:p14="http://schemas.microsoft.com/office/powerpoint/2010/main" val="289698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a:xfrm>
            <a:off x="457200" y="1656471"/>
            <a:ext cx="8229600" cy="4525963"/>
          </a:xfrm>
        </p:spPr>
        <p:txBody>
          <a:bodyPr/>
          <a:lstStyle/>
          <a:p>
            <a:r>
              <a:rPr lang="en-GB" dirty="0"/>
              <a:t>Year 3, 3&amp;4 and 4 work closely together and plan lessons as a team to ensure that all children receive the same curriculum.  </a:t>
            </a:r>
          </a:p>
          <a:p>
            <a:r>
              <a:rPr lang="en-GB" dirty="0"/>
              <a:t>We work on a two-year cycle so all topics will be covered at some point during the two years.</a:t>
            </a:r>
          </a:p>
        </p:txBody>
      </p:sp>
    </p:spTree>
    <p:extLst>
      <p:ext uri="{BB962C8B-B14F-4D97-AF65-F5344CB8AC3E}">
        <p14:creationId xmlns:p14="http://schemas.microsoft.com/office/powerpoint/2010/main" val="24520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p:txBody>
          <a:bodyPr>
            <a:normAutofit fontScale="92500" lnSpcReduction="10000"/>
          </a:bodyPr>
          <a:lstStyle/>
          <a:p>
            <a:r>
              <a:rPr lang="en-GB" b="1" u="sng" dirty="0"/>
              <a:t>Current Procedures – Entry/Exit</a:t>
            </a:r>
            <a:br>
              <a:rPr lang="en-GB" dirty="0"/>
            </a:br>
            <a:r>
              <a:rPr lang="en-GB" dirty="0"/>
              <a:t>Children can enter the Key Stage playground from 8.45 am. </a:t>
            </a:r>
            <a:br>
              <a:rPr lang="en-GB" dirty="0"/>
            </a:br>
            <a:r>
              <a:rPr lang="en-GB" dirty="0"/>
              <a:t>The children will finish at 3.30pm and will be taken to the side of the school.</a:t>
            </a:r>
          </a:p>
          <a:p>
            <a:r>
              <a:rPr lang="en-GB" dirty="0"/>
              <a:t>Children are encouraged to wait and let us know when they see who is picking them up.</a:t>
            </a:r>
          </a:p>
          <a:p>
            <a:r>
              <a:rPr lang="en-GB" dirty="0"/>
              <a:t>Children can walk to the KS1 playground if their sibling is being picked up. They must come back if they do not see you.</a:t>
            </a:r>
          </a:p>
        </p:txBody>
      </p:sp>
    </p:spTree>
    <p:extLst>
      <p:ext uri="{BB962C8B-B14F-4D97-AF65-F5344CB8AC3E}">
        <p14:creationId xmlns:p14="http://schemas.microsoft.com/office/powerpoint/2010/main" val="424224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p:txBody>
          <a:bodyPr>
            <a:normAutofit/>
          </a:bodyPr>
          <a:lstStyle/>
          <a:p>
            <a:r>
              <a:rPr lang="en-GB" b="1" u="sng" dirty="0"/>
              <a:t>Current Procedures – Snacks and Water</a:t>
            </a:r>
            <a:br>
              <a:rPr lang="en-GB" dirty="0"/>
            </a:br>
            <a:r>
              <a:rPr lang="en-GB" dirty="0"/>
              <a:t>To ensure hydration, children must bring water bottles to school. These can be refilled in school </a:t>
            </a:r>
          </a:p>
          <a:p>
            <a:r>
              <a:rPr lang="en-GB" u="sng" dirty="0"/>
              <a:t>Healthy</a:t>
            </a:r>
            <a:r>
              <a:rPr lang="en-GB" dirty="0"/>
              <a:t> snacks can be eaten during break time. </a:t>
            </a:r>
            <a:br>
              <a:rPr lang="en-GB" dirty="0"/>
            </a:br>
            <a:r>
              <a:rPr lang="en-GB" b="1" dirty="0"/>
              <a:t>Remember we are a nut free school.</a:t>
            </a:r>
            <a:endParaRPr lang="en-GB" dirty="0"/>
          </a:p>
        </p:txBody>
      </p:sp>
    </p:spTree>
    <p:extLst>
      <p:ext uri="{BB962C8B-B14F-4D97-AF65-F5344CB8AC3E}">
        <p14:creationId xmlns:p14="http://schemas.microsoft.com/office/powerpoint/2010/main" val="2594301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3043494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514" y="1762949"/>
            <a:ext cx="8283664" cy="719806"/>
          </a:xfrm>
          <a:prstGeom prst="rect">
            <a:avLst/>
          </a:prstGeom>
        </p:spPr>
      </p:pic>
      <p:sp>
        <p:nvSpPr>
          <p:cNvPr id="3" name="Rounded Rectangle 2"/>
          <p:cNvSpPr/>
          <p:nvPr/>
        </p:nvSpPr>
        <p:spPr>
          <a:xfrm>
            <a:off x="594360" y="2760865"/>
            <a:ext cx="8208818" cy="290114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vision Bible verse – this links to our status as a Church school, gaining inspiration from the Bible and from our </a:t>
            </a:r>
            <a:r>
              <a:rPr lang="en-GB" sz="2400" dirty="0" err="1"/>
              <a:t>ives</a:t>
            </a:r>
            <a:r>
              <a:rPr lang="en-GB" sz="2400" dirty="0"/>
              <a:t> to use the Lord’s examples to show us the way to live, behave, work and play. </a:t>
            </a:r>
          </a:p>
          <a:p>
            <a:pPr algn="ctr"/>
            <a:r>
              <a:rPr lang="en-GB" sz="2400" dirty="0"/>
              <a:t>We use Bible stories to illustrate the ways of how to do this to believe, persevere and develop the children as rounded individuals, be themselves and do </a:t>
            </a:r>
            <a:r>
              <a:rPr lang="en-GB" sz="2400"/>
              <a:t>their very best. </a:t>
            </a:r>
            <a:endParaRPr lang="en-GB" sz="2400" dirty="0"/>
          </a:p>
          <a:p>
            <a:pPr algn="ctr"/>
            <a:endParaRPr lang="en-GB" sz="2400" dirty="0"/>
          </a:p>
        </p:txBody>
      </p:sp>
    </p:spTree>
    <p:extLst>
      <p:ext uri="{BB962C8B-B14F-4D97-AF65-F5344CB8AC3E}">
        <p14:creationId xmlns:p14="http://schemas.microsoft.com/office/powerpoint/2010/main" val="3686620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ACE96A-118E-48D8-B7A2-29FD9EEADFC1}"/>
              </a:ext>
            </a:extLst>
          </p:cNvPr>
          <p:cNvPicPr>
            <a:picLocks noChangeAspect="1"/>
          </p:cNvPicPr>
          <p:nvPr/>
        </p:nvPicPr>
        <p:blipFill>
          <a:blip r:embed="rId2"/>
          <a:stretch>
            <a:fillRect/>
          </a:stretch>
        </p:blipFill>
        <p:spPr>
          <a:xfrm>
            <a:off x="1518811" y="1323681"/>
            <a:ext cx="6106377" cy="4210638"/>
          </a:xfrm>
          <a:prstGeom prst="rect">
            <a:avLst/>
          </a:prstGeom>
        </p:spPr>
      </p:pic>
    </p:spTree>
    <p:extLst>
      <p:ext uri="{BB962C8B-B14F-4D97-AF65-F5344CB8AC3E}">
        <p14:creationId xmlns:p14="http://schemas.microsoft.com/office/powerpoint/2010/main" val="2222885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6C2F2C-D42D-46E6-9112-A7BEF36CD70B}"/>
              </a:ext>
            </a:extLst>
          </p:cNvPr>
          <p:cNvPicPr>
            <a:picLocks noChangeAspect="1"/>
          </p:cNvPicPr>
          <p:nvPr/>
        </p:nvPicPr>
        <p:blipFill>
          <a:blip r:embed="rId2"/>
          <a:stretch>
            <a:fillRect/>
          </a:stretch>
        </p:blipFill>
        <p:spPr>
          <a:xfrm>
            <a:off x="1755902" y="1482684"/>
            <a:ext cx="5632196" cy="3892632"/>
          </a:xfrm>
          <a:prstGeom prst="rect">
            <a:avLst/>
          </a:prstGeom>
        </p:spPr>
      </p:pic>
    </p:spTree>
    <p:extLst>
      <p:ext uri="{BB962C8B-B14F-4D97-AF65-F5344CB8AC3E}">
        <p14:creationId xmlns:p14="http://schemas.microsoft.com/office/powerpoint/2010/main" val="3125657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F8F7E3-691D-48C3-AA42-4B43BA7D3CA8}"/>
              </a:ext>
            </a:extLst>
          </p:cNvPr>
          <p:cNvPicPr>
            <a:picLocks noChangeAspect="1"/>
          </p:cNvPicPr>
          <p:nvPr/>
        </p:nvPicPr>
        <p:blipFill>
          <a:blip r:embed="rId2"/>
          <a:stretch>
            <a:fillRect/>
          </a:stretch>
        </p:blipFill>
        <p:spPr>
          <a:xfrm>
            <a:off x="1632002" y="1379026"/>
            <a:ext cx="5879995" cy="4099947"/>
          </a:xfrm>
          <a:prstGeom prst="rect">
            <a:avLst/>
          </a:prstGeom>
        </p:spPr>
      </p:pic>
    </p:spTree>
    <p:extLst>
      <p:ext uri="{BB962C8B-B14F-4D97-AF65-F5344CB8AC3E}">
        <p14:creationId xmlns:p14="http://schemas.microsoft.com/office/powerpoint/2010/main" val="221536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2AFDB5-197B-4A62-A8A9-83933D0EF191}"/>
              </a:ext>
            </a:extLst>
          </p:cNvPr>
          <p:cNvPicPr>
            <a:picLocks noChangeAspect="1"/>
          </p:cNvPicPr>
          <p:nvPr/>
        </p:nvPicPr>
        <p:blipFill>
          <a:blip r:embed="rId2"/>
          <a:stretch>
            <a:fillRect/>
          </a:stretch>
        </p:blipFill>
        <p:spPr>
          <a:xfrm>
            <a:off x="0" y="872857"/>
            <a:ext cx="9144000" cy="5112285"/>
          </a:xfrm>
          <a:prstGeom prst="rect">
            <a:avLst/>
          </a:prstGeom>
        </p:spPr>
      </p:pic>
    </p:spTree>
    <p:extLst>
      <p:ext uri="{BB962C8B-B14F-4D97-AF65-F5344CB8AC3E}">
        <p14:creationId xmlns:p14="http://schemas.microsoft.com/office/powerpoint/2010/main" val="2904917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CA37514-4FBA-483C-AB48-C4D1B240301F}"/>
              </a:ext>
            </a:extLst>
          </p:cNvPr>
          <p:cNvPicPr>
            <a:picLocks noChangeAspect="1"/>
          </p:cNvPicPr>
          <p:nvPr/>
        </p:nvPicPr>
        <p:blipFill>
          <a:blip r:embed="rId2"/>
          <a:stretch>
            <a:fillRect/>
          </a:stretch>
        </p:blipFill>
        <p:spPr>
          <a:xfrm>
            <a:off x="0" y="884940"/>
            <a:ext cx="9144000" cy="5088119"/>
          </a:xfrm>
          <a:prstGeom prst="rect">
            <a:avLst/>
          </a:prstGeom>
        </p:spPr>
      </p:pic>
    </p:spTree>
    <p:extLst>
      <p:ext uri="{BB962C8B-B14F-4D97-AF65-F5344CB8AC3E}">
        <p14:creationId xmlns:p14="http://schemas.microsoft.com/office/powerpoint/2010/main" val="2325517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1323439"/>
          </a:xfrm>
          <a:prstGeom prst="rect">
            <a:avLst/>
          </a:prstGeom>
        </p:spPr>
        <p:txBody>
          <a:bodyPr wrap="square">
            <a:spAutoFit/>
          </a:bodyPr>
          <a:lstStyle/>
          <a:p>
            <a:pPr algn="ctr"/>
            <a:r>
              <a:rPr lang="en-GB" sz="2000" dirty="0"/>
              <a:t>This side is information for parents. It gives you a breakdown of the key facts the children will learn during the topic, shows links learning from topics in previous year groups and also allows you to see what will be taught in other subjects across the term.</a:t>
            </a:r>
          </a:p>
        </p:txBody>
      </p:sp>
      <p:sp>
        <p:nvSpPr>
          <p:cNvPr id="4" name="Rectangle 1">
            <a:extLst>
              <a:ext uri="{FF2B5EF4-FFF2-40B4-BE49-F238E27FC236}">
                <a16:creationId xmlns:a16="http://schemas.microsoft.com/office/drawing/2014/main" id="{7F72DB4D-C884-DDE7-823D-C9CE2F475D2D}"/>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1900" b="0" i="0" u="none" strike="noStrike" cap="none" normalizeH="0" baseline="0">
                <a:ln>
                  <a:noFill/>
                </a:ln>
                <a:solidFill>
                  <a:schemeClr val="tx1"/>
                </a:solidFill>
                <a:effectLst/>
                <a:latin typeface="Arial" panose="020B0604020202020204" pitchFamily="34" charset="0"/>
              </a:rPr>
              <a:t>     </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900" b="0" i="0" u="none" strike="noStrike" cap="none" normalizeH="0" baseline="0">
                <a:ln>
                  <a:noFill/>
                </a:ln>
                <a:solidFill>
                  <a:schemeClr val="tx1"/>
                </a:solidFill>
                <a:effectLst/>
                <a:latin typeface="Arial" panose="020B0604020202020204" pitchFamily="34" charset="0"/>
              </a:rPr>
              <a:t>     </a:t>
            </a:r>
            <a:r>
              <a:rPr kumimoji="0" lang="en-US" altLang="en-US" sz="1800" b="0" i="0" u="none" strike="noStrike" cap="none" normalizeH="0" baseline="0">
                <a:ln>
                  <a:noFill/>
                </a:ln>
                <a:solidFill>
                  <a:schemeClr val="tx1"/>
                </a:solidFill>
                <a:effectLst/>
                <a:latin typeface="Arial" panose="020B0604020202020204" pitchFamily="34" charset="0"/>
              </a:rPr>
              <a:t>​​ </a:t>
            </a:r>
          </a:p>
        </p:txBody>
      </p:sp>
      <p:sp>
        <p:nvSpPr>
          <p:cNvPr id="6" name="AutoShape 2">
            <a:extLst>
              <a:ext uri="{FF2B5EF4-FFF2-40B4-BE49-F238E27FC236}">
                <a16:creationId xmlns:a16="http://schemas.microsoft.com/office/drawing/2014/main" id="{83901A2C-8D94-75F0-2CBB-C952CB4FD8F9}"/>
              </a:ext>
            </a:extLst>
          </p:cNvPr>
          <p:cNvSpPr>
            <a:spLocks noChangeAspect="1" noChangeArrowheads="1"/>
          </p:cNvSpPr>
          <p:nvPr/>
        </p:nvSpPr>
        <p:spPr bwMode="auto">
          <a:xfrm>
            <a:off x="127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a:extLst>
              <a:ext uri="{FF2B5EF4-FFF2-40B4-BE49-F238E27FC236}">
                <a16:creationId xmlns:a16="http://schemas.microsoft.com/office/drawing/2014/main" id="{37A359F0-4852-3229-35D9-F5F67E76F7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75" y="-144463"/>
            <a:ext cx="1428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E2D3436-5F2E-615C-5174-698CAB91C38A}"/>
              </a:ext>
            </a:extLst>
          </p:cNvPr>
          <p:cNvPicPr>
            <a:picLocks noChangeAspect="1"/>
          </p:cNvPicPr>
          <p:nvPr/>
        </p:nvPicPr>
        <p:blipFill>
          <a:blip r:embed="rId3"/>
          <a:stretch>
            <a:fillRect/>
          </a:stretch>
        </p:blipFill>
        <p:spPr>
          <a:xfrm>
            <a:off x="1403648" y="2088143"/>
            <a:ext cx="6804248" cy="4609153"/>
          </a:xfrm>
          <a:prstGeom prst="rect">
            <a:avLst/>
          </a:prstGeom>
        </p:spPr>
      </p:pic>
    </p:spTree>
    <p:extLst>
      <p:ext uri="{BB962C8B-B14F-4D97-AF65-F5344CB8AC3E}">
        <p14:creationId xmlns:p14="http://schemas.microsoft.com/office/powerpoint/2010/main" val="1605796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369332"/>
          </a:xfrm>
          <a:prstGeom prst="rect">
            <a:avLst/>
          </a:prstGeom>
        </p:spPr>
        <p:txBody>
          <a:bodyPr wrap="square">
            <a:spAutoFit/>
          </a:bodyPr>
          <a:lstStyle/>
          <a:p>
            <a:pPr algn="ctr"/>
            <a:r>
              <a:rPr lang="en-GB" dirty="0"/>
              <a:t>This side is designed for you to use with your child.</a:t>
            </a:r>
            <a:endParaRPr lang="en-GB" sz="2000" dirty="0"/>
          </a:p>
        </p:txBody>
      </p:sp>
      <p:sp>
        <p:nvSpPr>
          <p:cNvPr id="5" name="Rectangle 4"/>
          <p:cNvSpPr/>
          <p:nvPr/>
        </p:nvSpPr>
        <p:spPr>
          <a:xfrm>
            <a:off x="57928" y="1340768"/>
            <a:ext cx="2452912" cy="2031325"/>
          </a:xfrm>
          <a:prstGeom prst="rect">
            <a:avLst/>
          </a:prstGeom>
        </p:spPr>
        <p:txBody>
          <a:bodyPr wrap="square">
            <a:spAutoFit/>
          </a:bodyPr>
          <a:lstStyle/>
          <a:p>
            <a:r>
              <a:rPr lang="en-GB" dirty="0"/>
              <a:t>These websites are aimed at</a:t>
            </a:r>
          </a:p>
          <a:p>
            <a:r>
              <a:rPr lang="en-GB" dirty="0"/>
              <a:t>children and  are great for helping with homework projects or finding out more together.</a:t>
            </a:r>
          </a:p>
        </p:txBody>
      </p:sp>
      <p:sp>
        <p:nvSpPr>
          <p:cNvPr id="7" name="Rectangle 6"/>
          <p:cNvSpPr/>
          <p:nvPr/>
        </p:nvSpPr>
        <p:spPr>
          <a:xfrm>
            <a:off x="125760" y="4811330"/>
            <a:ext cx="4572000" cy="2031325"/>
          </a:xfrm>
          <a:prstGeom prst="rect">
            <a:avLst/>
          </a:prstGeom>
        </p:spPr>
        <p:txBody>
          <a:bodyPr>
            <a:spAutoFit/>
          </a:bodyPr>
          <a:lstStyle/>
          <a:p>
            <a:r>
              <a:rPr lang="en-GB" dirty="0"/>
              <a:t>Our 'Talk Like an Expert' section gives you examples of the subject-specific vocabulary we will be using each term. The more the children can be hearing and using these words, the better. Try sticking it to your fridge and talking about the words together or having a 'word of the day' challenge in your family!</a:t>
            </a:r>
          </a:p>
        </p:txBody>
      </p:sp>
      <p:cxnSp>
        <p:nvCxnSpPr>
          <p:cNvPr id="13" name="Straight Arrow Connector 12"/>
          <p:cNvCxnSpPr>
            <a:cxnSpLocks/>
          </p:cNvCxnSpPr>
          <p:nvPr/>
        </p:nvCxnSpPr>
        <p:spPr>
          <a:xfrm>
            <a:off x="2043126" y="1735889"/>
            <a:ext cx="1728192" cy="1368152"/>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p:cNvCxnSpPr/>
          <p:nvPr/>
        </p:nvCxnSpPr>
        <p:spPr>
          <a:xfrm flipV="1">
            <a:off x="4811141" y="4967186"/>
            <a:ext cx="378208" cy="149532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pic>
        <p:nvPicPr>
          <p:cNvPr id="8" name="Picture 7">
            <a:extLst>
              <a:ext uri="{FF2B5EF4-FFF2-40B4-BE49-F238E27FC236}">
                <a16:creationId xmlns:a16="http://schemas.microsoft.com/office/drawing/2014/main" id="{377FA2F2-134D-0870-AEEB-DEEBCFB63375}"/>
              </a:ext>
            </a:extLst>
          </p:cNvPr>
          <p:cNvPicPr>
            <a:picLocks noChangeAspect="1"/>
          </p:cNvPicPr>
          <p:nvPr/>
        </p:nvPicPr>
        <p:blipFill>
          <a:blip r:embed="rId2"/>
          <a:stretch>
            <a:fillRect/>
          </a:stretch>
        </p:blipFill>
        <p:spPr>
          <a:xfrm>
            <a:off x="3923928" y="1340768"/>
            <a:ext cx="5061031" cy="3399130"/>
          </a:xfrm>
          <a:prstGeom prst="rect">
            <a:avLst/>
          </a:prstGeom>
        </p:spPr>
      </p:pic>
    </p:spTree>
    <p:extLst>
      <p:ext uri="{BB962C8B-B14F-4D97-AF65-F5344CB8AC3E}">
        <p14:creationId xmlns:p14="http://schemas.microsoft.com/office/powerpoint/2010/main" val="3550773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611560" y="1417638"/>
            <a:ext cx="8229600" cy="5323730"/>
          </a:xfrm>
        </p:spPr>
        <p:txBody>
          <a:bodyPr>
            <a:noAutofit/>
          </a:bodyPr>
          <a:lstStyle/>
          <a:p>
            <a:r>
              <a:rPr lang="en-GB" sz="2400" dirty="0"/>
              <a:t>Reading and developing a love of reading has now been recognised by the DFE as a priority.  Please continue to support and inspire your children to read at home. </a:t>
            </a:r>
          </a:p>
          <a:p>
            <a:r>
              <a:rPr lang="en-GB" sz="2400" b="1" dirty="0"/>
              <a:t>Reading scheme </a:t>
            </a:r>
            <a:r>
              <a:rPr lang="en-GB" sz="2400" dirty="0"/>
              <a:t>books: All children will need to bring in their reading record books on</a:t>
            </a:r>
            <a:r>
              <a:rPr lang="en-GB" sz="2400" b="1" dirty="0"/>
              <a:t> Tuesday</a:t>
            </a:r>
            <a:r>
              <a:rPr lang="en-GB" sz="2400" dirty="0"/>
              <a:t> with any books that they need to change so that new books can then be distributed. The expectation is that children will read with you at least 3 times per week and recorded in their reading record. </a:t>
            </a:r>
          </a:p>
          <a:p>
            <a:r>
              <a:rPr lang="en-GB" sz="2400" b="1" dirty="0"/>
              <a:t>Guided Reading </a:t>
            </a:r>
            <a:r>
              <a:rPr lang="en-GB" sz="2400" dirty="0"/>
              <a:t>homework is given out </a:t>
            </a:r>
            <a:r>
              <a:rPr lang="en-GB" sz="2400" b="1" dirty="0"/>
              <a:t>every other Friday </a:t>
            </a:r>
            <a:r>
              <a:rPr lang="en-GB" sz="2400" dirty="0"/>
              <a:t>to read over the weekend. Please bring the text back by the following </a:t>
            </a:r>
            <a:r>
              <a:rPr lang="en-GB" sz="2400" b="1" dirty="0"/>
              <a:t>Tuesday</a:t>
            </a:r>
            <a:r>
              <a:rPr lang="en-GB" sz="2400" dirty="0"/>
              <a:t> as we will be using this in class.</a:t>
            </a:r>
          </a:p>
          <a:p>
            <a:r>
              <a:rPr lang="en-GB" sz="2400" dirty="0"/>
              <a:t>Children will also have the opportunity to bring home a copy of our class book to read and share at home.</a:t>
            </a:r>
          </a:p>
        </p:txBody>
      </p:sp>
    </p:spTree>
    <p:extLst>
      <p:ext uri="{BB962C8B-B14F-4D97-AF65-F5344CB8AC3E}">
        <p14:creationId xmlns:p14="http://schemas.microsoft.com/office/powerpoint/2010/main" val="278968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57200" y="1268760"/>
            <a:ext cx="8229600" cy="4525963"/>
          </a:xfrm>
        </p:spPr>
        <p:txBody>
          <a:bodyPr>
            <a:normAutofit fontScale="92500"/>
          </a:bodyPr>
          <a:lstStyle/>
          <a:p>
            <a:r>
              <a:rPr lang="en-GB" dirty="0"/>
              <a:t>Spelling: Patterns we will be learning are on our class page. There’s a new sound each week.</a:t>
            </a:r>
          </a:p>
          <a:p>
            <a:r>
              <a:rPr lang="en-GB" dirty="0"/>
              <a:t>Maths Attack: Every Monday </a:t>
            </a:r>
          </a:p>
          <a:p>
            <a:r>
              <a:rPr lang="en-GB" dirty="0"/>
              <a:t>Times Tables Rockstars</a:t>
            </a:r>
          </a:p>
          <a:p>
            <a:r>
              <a:rPr lang="en-GB" dirty="0"/>
              <a:t>TTRS Launch: Thursday 24</a:t>
            </a:r>
            <a:r>
              <a:rPr lang="en-GB" baseline="30000" dirty="0"/>
              <a:t>th</a:t>
            </a:r>
            <a:r>
              <a:rPr lang="en-GB" dirty="0"/>
              <a:t> September</a:t>
            </a:r>
          </a:p>
          <a:p>
            <a:r>
              <a:rPr lang="en-GB" dirty="0"/>
              <a:t>Telling the Time – ongoing practise </a:t>
            </a:r>
          </a:p>
          <a:p>
            <a:r>
              <a:rPr lang="en-GB" dirty="0"/>
              <a:t>There will be a creative piece of homework to link in with each topic that we do each long term.</a:t>
            </a:r>
          </a:p>
        </p:txBody>
      </p:sp>
    </p:spTree>
    <p:extLst>
      <p:ext uri="{BB962C8B-B14F-4D97-AF65-F5344CB8AC3E}">
        <p14:creationId xmlns:p14="http://schemas.microsoft.com/office/powerpoint/2010/main" val="980135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PE</a:t>
            </a:r>
          </a:p>
        </p:txBody>
      </p:sp>
      <p:sp>
        <p:nvSpPr>
          <p:cNvPr id="3" name="Content Placeholder 2"/>
          <p:cNvSpPr>
            <a:spLocks noGrp="1"/>
          </p:cNvSpPr>
          <p:nvPr>
            <p:ph idx="1"/>
          </p:nvPr>
        </p:nvSpPr>
        <p:spPr>
          <a:xfrm>
            <a:off x="539552" y="1700808"/>
            <a:ext cx="8229600" cy="4525963"/>
          </a:xfrm>
        </p:spPr>
        <p:txBody>
          <a:bodyPr>
            <a:normAutofit/>
          </a:bodyPr>
          <a:lstStyle/>
          <a:p>
            <a:r>
              <a:rPr lang="en-GB" sz="2800" dirty="0"/>
              <a:t>PE for Term 1 will be on a Monday so children can wear their PE kit to school.</a:t>
            </a:r>
          </a:p>
          <a:p>
            <a:r>
              <a:rPr lang="en-GB" sz="2800" dirty="0"/>
              <a:t>Forest School will be on a Tuesday, please ensure children come in with their PE kits, wellington boots and a raincoat.</a:t>
            </a:r>
          </a:p>
          <a:p>
            <a:r>
              <a:rPr lang="en-GB" sz="2800" dirty="0"/>
              <a:t>Swimming</a:t>
            </a:r>
          </a:p>
          <a:p>
            <a:r>
              <a:rPr lang="en-GB" sz="2800" dirty="0"/>
              <a:t>Monday 7th – Friday 11</a:t>
            </a:r>
            <a:r>
              <a:rPr lang="en-GB" sz="2800" baseline="30000" dirty="0"/>
              <a:t>th</a:t>
            </a:r>
            <a:r>
              <a:rPr lang="en-GB" sz="2800" dirty="0"/>
              <a:t> 1.00pm-2.45pm</a:t>
            </a:r>
          </a:p>
          <a:p>
            <a:r>
              <a:rPr lang="en-GB" sz="2800" dirty="0"/>
              <a:t>Monday 14</a:t>
            </a:r>
            <a:r>
              <a:rPr lang="en-GB" sz="2800" baseline="30000" dirty="0"/>
              <a:t>th</a:t>
            </a:r>
            <a:r>
              <a:rPr lang="en-GB" sz="2800" dirty="0"/>
              <a:t> –Friday 21</a:t>
            </a:r>
            <a:r>
              <a:rPr lang="en-GB" sz="2800" baseline="30000" dirty="0"/>
              <a:t>st</a:t>
            </a:r>
            <a:r>
              <a:rPr lang="en-GB" sz="2800" dirty="0"/>
              <a:t> 1.00pm-2.45pm</a:t>
            </a:r>
          </a:p>
          <a:p>
            <a:endParaRPr lang="en-GB" sz="2800" dirty="0"/>
          </a:p>
          <a:p>
            <a:pPr marL="0" indent="0">
              <a:buNone/>
            </a:pPr>
            <a:endParaRPr lang="en-GB" dirty="0"/>
          </a:p>
        </p:txBody>
      </p:sp>
    </p:spTree>
    <p:extLst>
      <p:ext uri="{BB962C8B-B14F-4D97-AF65-F5344CB8AC3E}">
        <p14:creationId xmlns:p14="http://schemas.microsoft.com/office/powerpoint/2010/main" val="3803213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D9D48-38AF-63F6-5C6A-D06CA35852BA}"/>
              </a:ext>
            </a:extLst>
          </p:cNvPr>
          <p:cNvSpPr>
            <a:spLocks noGrp="1"/>
          </p:cNvSpPr>
          <p:nvPr>
            <p:ph type="title"/>
          </p:nvPr>
        </p:nvSpPr>
        <p:spPr/>
        <p:txBody>
          <a:bodyPr/>
          <a:lstStyle/>
          <a:p>
            <a:r>
              <a:rPr lang="en-GB" u="sng" dirty="0"/>
              <a:t>Swimming Helpers needed</a:t>
            </a:r>
          </a:p>
        </p:txBody>
      </p:sp>
      <p:sp>
        <p:nvSpPr>
          <p:cNvPr id="3" name="Content Placeholder 2">
            <a:extLst>
              <a:ext uri="{FF2B5EF4-FFF2-40B4-BE49-F238E27FC236}">
                <a16:creationId xmlns:a16="http://schemas.microsoft.com/office/drawing/2014/main" id="{A5663187-4E1F-284E-A1C9-9797879787AD}"/>
              </a:ext>
            </a:extLst>
          </p:cNvPr>
          <p:cNvSpPr>
            <a:spLocks noGrp="1"/>
          </p:cNvSpPr>
          <p:nvPr>
            <p:ph idx="1"/>
          </p:nvPr>
        </p:nvSpPr>
        <p:spPr/>
        <p:txBody>
          <a:bodyPr/>
          <a:lstStyle/>
          <a:p>
            <a:r>
              <a:rPr lang="en-GB" dirty="0"/>
              <a:t>Monday 7th – Friday 11</a:t>
            </a:r>
            <a:r>
              <a:rPr lang="en-GB" baseline="30000" dirty="0"/>
              <a:t>th</a:t>
            </a:r>
            <a:r>
              <a:rPr lang="en-GB" dirty="0"/>
              <a:t> 1.00pm-2.45pm</a:t>
            </a:r>
          </a:p>
          <a:p>
            <a:r>
              <a:rPr lang="en-GB" dirty="0"/>
              <a:t>Monday 14</a:t>
            </a:r>
            <a:r>
              <a:rPr lang="en-GB" baseline="30000" dirty="0"/>
              <a:t>th</a:t>
            </a:r>
            <a:r>
              <a:rPr lang="en-GB" dirty="0"/>
              <a:t> –Friday 21</a:t>
            </a:r>
            <a:r>
              <a:rPr lang="en-GB" baseline="30000" dirty="0"/>
              <a:t>st</a:t>
            </a:r>
            <a:r>
              <a:rPr lang="en-GB" dirty="0"/>
              <a:t> 1.00pm-2.45pm</a:t>
            </a:r>
          </a:p>
        </p:txBody>
      </p:sp>
      <p:pic>
        <p:nvPicPr>
          <p:cNvPr id="5" name="Picture 4">
            <a:extLst>
              <a:ext uri="{FF2B5EF4-FFF2-40B4-BE49-F238E27FC236}">
                <a16:creationId xmlns:a16="http://schemas.microsoft.com/office/drawing/2014/main" id="{CFFB9D06-BCC3-C8B3-404F-9B9F92F81704}"/>
              </a:ext>
            </a:extLst>
          </p:cNvPr>
          <p:cNvPicPr>
            <a:picLocks noChangeAspect="1"/>
          </p:cNvPicPr>
          <p:nvPr/>
        </p:nvPicPr>
        <p:blipFill>
          <a:blip r:embed="rId2"/>
          <a:stretch>
            <a:fillRect/>
          </a:stretch>
        </p:blipFill>
        <p:spPr>
          <a:xfrm>
            <a:off x="2699792" y="3997116"/>
            <a:ext cx="3907308" cy="2140786"/>
          </a:xfrm>
          <a:prstGeom prst="rect">
            <a:avLst/>
          </a:prstGeom>
        </p:spPr>
      </p:pic>
    </p:spTree>
    <p:extLst>
      <p:ext uri="{BB962C8B-B14F-4D97-AF65-F5344CB8AC3E}">
        <p14:creationId xmlns:p14="http://schemas.microsoft.com/office/powerpoint/2010/main" val="7382984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Medical Issues</a:t>
            </a:r>
          </a:p>
        </p:txBody>
      </p:sp>
      <p:sp>
        <p:nvSpPr>
          <p:cNvPr id="3" name="Content Placeholder 2"/>
          <p:cNvSpPr>
            <a:spLocks noGrp="1"/>
          </p:cNvSpPr>
          <p:nvPr>
            <p:ph idx="1"/>
          </p:nvPr>
        </p:nvSpPr>
        <p:spPr>
          <a:xfrm>
            <a:off x="611560" y="1844824"/>
            <a:ext cx="8229600" cy="4525963"/>
          </a:xfrm>
        </p:spPr>
        <p:txBody>
          <a:bodyPr/>
          <a:lstStyle/>
          <a:p>
            <a:r>
              <a:rPr lang="en-GB" dirty="0"/>
              <a:t>Although we have spoken to your child’s  previous teachers, if there are any medical issues that you feel we should know about please email us with the information.</a:t>
            </a:r>
          </a:p>
          <a:p>
            <a:r>
              <a:rPr lang="en-GB" dirty="0"/>
              <a:t>Please bring in any medications and check they are in date, that the children may require e.g. inhalers</a:t>
            </a:r>
          </a:p>
        </p:txBody>
      </p:sp>
    </p:spTree>
    <p:extLst>
      <p:ext uri="{BB962C8B-B14F-4D97-AF65-F5344CB8AC3E}">
        <p14:creationId xmlns:p14="http://schemas.microsoft.com/office/powerpoint/2010/main" val="848287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Website</a:t>
            </a:r>
          </a:p>
        </p:txBody>
      </p:sp>
      <p:sp>
        <p:nvSpPr>
          <p:cNvPr id="3" name="Content Placeholder 2"/>
          <p:cNvSpPr>
            <a:spLocks noGrp="1"/>
          </p:cNvSpPr>
          <p:nvPr>
            <p:ph idx="1"/>
          </p:nvPr>
        </p:nvSpPr>
        <p:spPr>
          <a:xfrm>
            <a:off x="492937" y="1439311"/>
            <a:ext cx="8229600" cy="4077921"/>
          </a:xfrm>
        </p:spPr>
        <p:txBody>
          <a:bodyPr>
            <a:normAutofit/>
          </a:bodyPr>
          <a:lstStyle/>
          <a:p>
            <a:r>
              <a:rPr lang="en-GB" sz="2800" dirty="0"/>
              <a:t>Please regularly check our class page on the school website for any important information and news and updates. </a:t>
            </a:r>
          </a:p>
        </p:txBody>
      </p:sp>
      <p:pic>
        <p:nvPicPr>
          <p:cNvPr id="4" name="Picture 3">
            <a:extLst>
              <a:ext uri="{FF2B5EF4-FFF2-40B4-BE49-F238E27FC236}">
                <a16:creationId xmlns:a16="http://schemas.microsoft.com/office/drawing/2014/main" id="{AE720382-F3DA-49E4-B034-62FA8B519084}"/>
              </a:ext>
            </a:extLst>
          </p:cNvPr>
          <p:cNvPicPr>
            <a:picLocks noChangeAspect="1"/>
          </p:cNvPicPr>
          <p:nvPr/>
        </p:nvPicPr>
        <p:blipFill>
          <a:blip r:embed="rId2"/>
          <a:stretch>
            <a:fillRect/>
          </a:stretch>
        </p:blipFill>
        <p:spPr>
          <a:xfrm>
            <a:off x="0" y="3212976"/>
            <a:ext cx="9179737" cy="2612571"/>
          </a:xfrm>
          <a:prstGeom prst="rect">
            <a:avLst/>
          </a:prstGeom>
        </p:spPr>
      </p:pic>
    </p:spTree>
    <p:extLst>
      <p:ext uri="{BB962C8B-B14F-4D97-AF65-F5344CB8AC3E}">
        <p14:creationId xmlns:p14="http://schemas.microsoft.com/office/powerpoint/2010/main" val="3023944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097661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79" y="3759818"/>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04744" y="3858672"/>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71260" y="5574966"/>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2048542" y="5574966"/>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5685" y="3825705"/>
            <a:ext cx="1485900" cy="1885950"/>
          </a:xfrm>
          <a:prstGeom prst="rect">
            <a:avLst/>
          </a:prstGeom>
        </p:spPr>
      </p:pic>
      <p:sp>
        <p:nvSpPr>
          <p:cNvPr id="19" name="TextBox 18"/>
          <p:cNvSpPr txBox="1"/>
          <p:nvPr/>
        </p:nvSpPr>
        <p:spPr>
          <a:xfrm>
            <a:off x="4553976" y="5662543"/>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Tree>
    <p:extLst>
      <p:ext uri="{BB962C8B-B14F-4D97-AF65-F5344CB8AC3E}">
        <p14:creationId xmlns:p14="http://schemas.microsoft.com/office/powerpoint/2010/main" val="204765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7130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solidFill>
                  <a:srgbClr val="FF0000"/>
                </a:solidFill>
              </a:rPr>
              <a:t>Any Questions?</a:t>
            </a:r>
          </a:p>
        </p:txBody>
      </p:sp>
      <p:sp>
        <p:nvSpPr>
          <p:cNvPr id="3" name="TextBox 2"/>
          <p:cNvSpPr txBox="1"/>
          <p:nvPr/>
        </p:nvSpPr>
        <p:spPr>
          <a:xfrm>
            <a:off x="971600" y="1268760"/>
            <a:ext cx="7632848" cy="5970865"/>
          </a:xfrm>
          <a:prstGeom prst="rect">
            <a:avLst/>
          </a:prstGeom>
          <a:noFill/>
        </p:spPr>
        <p:txBody>
          <a:bodyPr wrap="square" rtlCol="0">
            <a:spAutoFit/>
          </a:bodyPr>
          <a:lstStyle/>
          <a:p>
            <a:r>
              <a:rPr lang="en-GB" sz="2800" dirty="0"/>
              <a:t>We are very happy to answer general questions now, but if you have any personal queries that you would prefer to ask privately please email us or catch us at the end of the day.</a:t>
            </a:r>
          </a:p>
          <a:p>
            <a:endParaRPr lang="en-GB" sz="2800" dirty="0"/>
          </a:p>
          <a:p>
            <a:r>
              <a:rPr lang="en-GB" sz="2800" dirty="0"/>
              <a:t>The best time to catch us during the week is after school. </a:t>
            </a:r>
          </a:p>
          <a:p>
            <a:endParaRPr lang="en-GB" sz="2800" dirty="0"/>
          </a:p>
          <a:p>
            <a:r>
              <a:rPr lang="en-GB" sz="2800" dirty="0"/>
              <a:t>Please feel free to email us directly:</a:t>
            </a:r>
          </a:p>
          <a:p>
            <a:pPr fontAlgn="base"/>
            <a:r>
              <a:rPr lang="en-GB" sz="2800" dirty="0">
                <a:hlinkClick r:id="rId2"/>
              </a:rPr>
              <a:t>jennifer.williams@almondsburyprimary.co.uk</a:t>
            </a:r>
            <a:endParaRPr lang="en-GB" sz="2800" dirty="0"/>
          </a:p>
          <a:p>
            <a:pPr fontAlgn="base"/>
            <a:endParaRPr lang="en-GB" sz="2800" dirty="0"/>
          </a:p>
          <a:p>
            <a:r>
              <a:rPr lang="en-GB" sz="2800" dirty="0">
                <a:hlinkClick r:id="rId3"/>
              </a:rPr>
              <a:t>Tim.Dean@almondsburyprimary.co.uk</a:t>
            </a:r>
            <a:endParaRPr lang="en-GB" sz="2800" dirty="0"/>
          </a:p>
          <a:p>
            <a:endParaRPr lang="en-GB" sz="2800" dirty="0"/>
          </a:p>
          <a:p>
            <a:endParaRPr lang="en-GB" dirty="0"/>
          </a:p>
        </p:txBody>
      </p:sp>
    </p:spTree>
    <p:extLst>
      <p:ext uri="{BB962C8B-B14F-4D97-AF65-F5344CB8AC3E}">
        <p14:creationId xmlns:p14="http://schemas.microsoft.com/office/powerpoint/2010/main" val="238948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535</TotalTime>
  <Words>990</Words>
  <Application>Microsoft Office PowerPoint</Application>
  <PresentationFormat>On-screen Show (4:3)</PresentationFormat>
  <Paragraphs>74</Paragraphs>
  <Slides>23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Calibri</vt:lpstr>
      <vt:lpstr>Office Theme</vt:lpstr>
      <vt:lpstr>Welcome to Year 3  </vt:lpstr>
      <vt:lpstr>Year 3</vt:lpstr>
      <vt:lpstr>Year 3</vt:lpstr>
      <vt:lpstr>Year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Knowledge Organisers</vt:lpstr>
      <vt:lpstr>Knowledge Organisers</vt:lpstr>
      <vt:lpstr>Homework</vt:lpstr>
      <vt:lpstr>Homework</vt:lpstr>
      <vt:lpstr>PE</vt:lpstr>
      <vt:lpstr>Swimming Helpers needed</vt:lpstr>
      <vt:lpstr>Medical Issues</vt:lpstr>
      <vt:lpstr>Website</vt:lpstr>
      <vt:lpstr>Online safety is a shared responsibility!</vt:lpstr>
      <vt:lpstr>PowerPoint Presentation</vt:lpstr>
      <vt:lpstr>PowerPoint Presentation</vt:lpstr>
      <vt:lpstr>Any Questions?</vt:lpstr>
    </vt:vector>
  </TitlesOfParts>
  <Company>SGS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&amp; 4</dc:title>
  <dc:creator>Timothy Dean</dc:creator>
  <cp:lastModifiedBy>Timothy Dean</cp:lastModifiedBy>
  <cp:revision>59</cp:revision>
  <dcterms:created xsi:type="dcterms:W3CDTF">2016-09-12T15:47:18Z</dcterms:created>
  <dcterms:modified xsi:type="dcterms:W3CDTF">2026-06-30T12:56:18Z</dcterms:modified>
</cp:coreProperties>
</file>