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3"/>
  </p:notesMasterIdLst>
  <p:handoutMasterIdLst>
    <p:handoutMasterId r:id="rId24"/>
  </p:handoutMasterIdLst>
  <p:sldIdLst>
    <p:sldId id="276" r:id="rId2"/>
    <p:sldId id="274" r:id="rId3"/>
    <p:sldId id="263" r:id="rId4"/>
    <p:sldId id="264" r:id="rId5"/>
    <p:sldId id="282" r:id="rId6"/>
    <p:sldId id="283" r:id="rId7"/>
    <p:sldId id="298" r:id="rId8"/>
    <p:sldId id="299" r:id="rId9"/>
    <p:sldId id="300" r:id="rId10"/>
    <p:sldId id="301" r:id="rId11"/>
    <p:sldId id="302" r:id="rId12"/>
    <p:sldId id="303" r:id="rId13"/>
    <p:sldId id="304" r:id="rId14"/>
    <p:sldId id="305" r:id="rId15"/>
    <p:sldId id="306" r:id="rId16"/>
    <p:sldId id="307" r:id="rId17"/>
    <p:sldId id="309" r:id="rId18"/>
    <p:sldId id="294" r:id="rId19"/>
    <p:sldId id="297" r:id="rId20"/>
    <p:sldId id="310" r:id="rId21"/>
    <p:sldId id="267" r:id="rId22"/>
  </p:sldIdLst>
  <p:sldSz cx="9144000" cy="6858000" type="screen4x3"/>
  <p:notesSz cx="6858000" cy="9144000"/>
  <p:embeddedFontLst>
    <p:embeddedFont>
      <p:font typeface="Sassoon Infant Rg" panose="02000503030000020003" pitchFamily="50" charset="0"/>
      <p:regular r:id="rId25"/>
      <p:bold r:id="rId26"/>
    </p:embeddedFont>
    <p:embeddedFont>
      <p:font typeface="Calibri" panose="020F0502020204030204" pitchFamily="34" charset="0"/>
      <p:regular r:id="rId27"/>
      <p:bold r:id="rId28"/>
      <p:italic r:id="rId29"/>
      <p:boldItalic r:id="rId30"/>
    </p:embeddedFont>
    <p:embeddedFont>
      <p:font typeface="Twinkl SemiBold" pitchFamily="2" charset="0"/>
      <p:bold r:id="rId31"/>
    </p:embeddedFont>
    <p:embeddedFont>
      <p:font typeface="Tuffy" panose="020B0603060100000000" pitchFamily="34" charset="0"/>
      <p:regular r:id="rId32"/>
      <p:bold r:id="rId33"/>
      <p:italic r:id="rId34"/>
      <p:boldItalic r:id="rId35"/>
    </p:embeddedFont>
    <p:embeddedFont>
      <p:font typeface="Twinkl" panose="020B0604020202020204" pitchFamily="2" charset="0"/>
      <p:regular r:id="rId36"/>
      <p:bold r:id="rId37"/>
    </p:embeddedFont>
  </p:embeddedFontLst>
  <p:defaultTextStyle>
    <a:defPPr>
      <a:defRPr lang="en-US"/>
    </a:defPPr>
    <a:lvl1pPr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1pPr>
    <a:lvl2pPr marL="4572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2pPr>
    <a:lvl3pPr marL="9144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5pPr>
    <a:lvl6pPr marL="2286000" algn="l" defTabSz="914400" rtl="0" eaLnBrk="1" latinLnBrk="0" hangingPunct="1">
      <a:defRPr kern="1200">
        <a:solidFill>
          <a:schemeClr val="tx1"/>
        </a:solidFill>
        <a:latin typeface="Twinkl" panose="020B0604020202020204" pitchFamily="2" charset="0"/>
        <a:ea typeface="+mn-ea"/>
        <a:cs typeface="+mn-cs"/>
      </a:defRPr>
    </a:lvl6pPr>
    <a:lvl7pPr marL="2743200" algn="l" defTabSz="914400" rtl="0" eaLnBrk="1" latinLnBrk="0" hangingPunct="1">
      <a:defRPr kern="1200">
        <a:solidFill>
          <a:schemeClr val="tx1"/>
        </a:solidFill>
        <a:latin typeface="Twinkl" panose="020B0604020202020204" pitchFamily="2" charset="0"/>
        <a:ea typeface="+mn-ea"/>
        <a:cs typeface="+mn-cs"/>
      </a:defRPr>
    </a:lvl7pPr>
    <a:lvl8pPr marL="3200400" algn="l" defTabSz="914400" rtl="0" eaLnBrk="1" latinLnBrk="0" hangingPunct="1">
      <a:defRPr kern="1200">
        <a:solidFill>
          <a:schemeClr val="tx1"/>
        </a:solidFill>
        <a:latin typeface="Twinkl" panose="020B0604020202020204" pitchFamily="2" charset="0"/>
        <a:ea typeface="+mn-ea"/>
        <a:cs typeface="+mn-cs"/>
      </a:defRPr>
    </a:lvl8pPr>
    <a:lvl9pPr marL="3657600" algn="l" defTabSz="914400" rtl="0" eaLnBrk="1" latinLnBrk="0" hangingPunct="1">
      <a:defRPr kern="1200">
        <a:solidFill>
          <a:schemeClr val="tx1"/>
        </a:solidFill>
        <a:latin typeface="Twinkl" panose="020B0604020202020204"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63">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CF81"/>
    <a:srgbClr val="B8E5FA"/>
    <a:srgbClr val="87BD31"/>
    <a:srgbClr val="8D358B"/>
    <a:srgbClr val="CEDF98"/>
    <a:srgbClr val="FAB001"/>
    <a:srgbClr val="FDE101"/>
    <a:srgbClr val="CDB5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1320" y="72"/>
      </p:cViewPr>
      <p:guideLst>
        <p:guide orient="horz" pos="2160"/>
        <p:guide pos="2880"/>
        <p:guide pos="363"/>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32" Type="http://schemas.openxmlformats.org/officeDocument/2006/relationships/font" Target="fonts/font8.fntdata"/><Relationship Id="rId37" Type="http://schemas.openxmlformats.org/officeDocument/2006/relationships/font" Target="fonts/font13.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4.fntdata"/><Relationship Id="rId36"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D5B1B69F-3365-4753-85DC-A0C8F1170BB6}" type="datetimeFigureOut">
              <a:rPr lang="en-GB"/>
              <a:pPr>
                <a:defRPr/>
              </a:pPr>
              <a:t>16/05/2020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BD421A2D-128B-4B06-8250-7E675B8B8218}"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DFEF4C6E-B481-4E7A-A117-345E4CEF21B1}" type="datetimeFigureOut">
              <a:rPr lang="en-GB"/>
              <a:pPr>
                <a:defRPr/>
              </a:pPr>
              <a:t>16/05/2020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742221E8-70FD-4AE8-9FAC-F6A8D232CD07}"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6580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15881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3087505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smtClean="0"/>
              <a:t>Click to edit Master text styles</a:t>
            </a:r>
          </a:p>
          <a:p>
            <a:pPr lvl="1"/>
            <a:r>
              <a:rPr lang="en-US" smtClean="0"/>
              <a:t>Second level</a:t>
            </a:r>
          </a:p>
          <a:p>
            <a:pPr lvl="2"/>
            <a:r>
              <a:rPr lang="en-US" smtClean="0"/>
              <a:t>Third level</a:t>
            </a:r>
          </a:p>
        </p:txBody>
      </p:sp>
    </p:spTree>
    <p:extLst>
      <p:ext uri="{BB962C8B-B14F-4D97-AF65-F5344CB8AC3E}">
        <p14:creationId xmlns:p14="http://schemas.microsoft.com/office/powerpoint/2010/main" val="3689892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0473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smtClean="0"/>
              <a:t>Click to edit Master text styles</a:t>
            </a:r>
          </a:p>
        </p:txBody>
      </p:sp>
    </p:spTree>
    <p:extLst>
      <p:ext uri="{BB962C8B-B14F-4D97-AF65-F5344CB8AC3E}">
        <p14:creationId xmlns:p14="http://schemas.microsoft.com/office/powerpoint/2010/main" val="3610777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Twinkl" pitchFamily="2" charset="0"/>
              </a:defRPr>
            </a:lvl1pPr>
          </a:lstStyle>
          <a:p>
            <a:r>
              <a:rPr lang="en-US" smtClean="0"/>
              <a:t>Click to edit Master title style</a:t>
            </a:r>
            <a:endParaRPr lang="en-US" dirty="0"/>
          </a:p>
        </p:txBody>
      </p:sp>
    </p:spTree>
    <p:extLst>
      <p:ext uri="{BB962C8B-B14F-4D97-AF65-F5344CB8AC3E}">
        <p14:creationId xmlns:p14="http://schemas.microsoft.com/office/powerpoint/2010/main" val="930522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9"/>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1" r:id="rId6"/>
    <p:sldLayoutId id="2147483697" r:id="rId7"/>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2.png"/><Relationship Id="rId1" Type="http://schemas.openxmlformats.org/officeDocument/2006/relationships/slideLayout" Target="../slideLayouts/slideLayout3.xml"/><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bbc.co.uk/bitesize/clips/z4gkq6f" TargetMode="Externa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png"/><Relationship Id="rId1" Type="http://schemas.openxmlformats.org/officeDocument/2006/relationships/slideLayout" Target="../slideLayouts/slideLayout3.xml"/><Relationship Id="rId5" Type="http://schemas.openxmlformats.org/officeDocument/2006/relationships/image" Target="../media/image37.jpeg"/><Relationship Id="rId4" Type="http://schemas.openxmlformats.org/officeDocument/2006/relationships/image" Target="../media/image36.jpe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png"/><Relationship Id="rId1" Type="http://schemas.openxmlformats.org/officeDocument/2006/relationships/slideLayout" Target="../slideLayouts/slideLayout3.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3.xml"/><Relationship Id="rId4" Type="http://schemas.openxmlformats.org/officeDocument/2006/relationships/image" Target="../media/image4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latin typeface="Tuffy" panose="020B0603060100000000" pitchFamily="34" charset="0"/>
              </a:rPr>
              <a:t>Year One</a:t>
            </a:r>
          </a:p>
        </p:txBody>
      </p:sp>
      <p:sp>
        <p:nvSpPr>
          <p:cNvPr id="4" name="Rectangle 3"/>
          <p:cNvSpPr/>
          <p:nvPr/>
        </p:nvSpPr>
        <p:spPr>
          <a:xfrm>
            <a:off x="0" y="6251575"/>
            <a:ext cx="9144000" cy="611188"/>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246" name="TextBox 10"/>
          <p:cNvSpPr txBox="1">
            <a:spLocks noChangeArrowheads="1"/>
          </p:cNvSpPr>
          <p:nvPr/>
        </p:nvSpPr>
        <p:spPr bwMode="auto">
          <a:xfrm>
            <a:off x="2790825" y="6464300"/>
            <a:ext cx="3568700"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sz="800" b="1">
                <a:solidFill>
                  <a:schemeClr val="bg1"/>
                </a:solidFill>
                <a:latin typeface="Arial" panose="020B0604020202020204" pitchFamily="34" charset="0"/>
                <a:cs typeface="Arial" panose="020B0604020202020204" pitchFamily="34" charset="0"/>
              </a:rPr>
              <a:t>RE</a:t>
            </a:r>
            <a:r>
              <a:rPr lang="en-GB" altLang="en-US" sz="800">
                <a:solidFill>
                  <a:schemeClr val="bg1"/>
                </a:solidFill>
                <a:latin typeface="Arial" panose="020B0604020202020204" pitchFamily="34" charset="0"/>
                <a:cs typeface="Arial" panose="020B0604020202020204" pitchFamily="34" charset="0"/>
              </a:rPr>
              <a:t> | Year 2 | Places of Worship | What Is It Like to Visit a Mosque? | Lesson 2</a:t>
            </a:r>
          </a:p>
        </p:txBody>
      </p:sp>
      <p:sp>
        <p:nvSpPr>
          <p:cNvPr id="10247" name="Text Placeholder 16"/>
          <p:cNvSpPr>
            <a:spLocks noGrp="1"/>
          </p:cNvSpPr>
          <p:nvPr>
            <p:ph type="body" sz="quarter" idx="10"/>
          </p:nvPr>
        </p:nvSpPr>
        <p:spPr>
          <a:xfrm>
            <a:off x="1655763" y="3200400"/>
            <a:ext cx="5832475" cy="542925"/>
          </a:xfrm>
        </p:spPr>
        <p:txBody>
          <a:bodyPr/>
          <a:lstStyle/>
          <a:p>
            <a:pPr eaLnBrk="1" hangingPunct="1"/>
            <a:r>
              <a:rPr lang="en-GB" altLang="en-US" dirty="0" smtClean="0">
                <a:latin typeface="Arial" panose="020B0604020202020204" pitchFamily="34" charset="0"/>
                <a:cs typeface="Arial" panose="020B0604020202020204" pitchFamily="34" charset="0"/>
              </a:rPr>
              <a:t>Which place of worship is sacred </a:t>
            </a:r>
            <a:r>
              <a:rPr lang="en-GB" altLang="en-US" smtClean="0">
                <a:latin typeface="Arial" panose="020B0604020202020204" pitchFamily="34" charset="0"/>
                <a:cs typeface="Arial" panose="020B0604020202020204" pitchFamily="34" charset="0"/>
              </a:rPr>
              <a:t>for Muslims? </a:t>
            </a:r>
            <a:endParaRPr lang="en-GB" altLang="en-US" dirty="0" smtClean="0">
              <a:latin typeface="Arial" panose="020B0604020202020204" pitchFamily="34" charset="0"/>
              <a:cs typeface="Arial" panose="020B0604020202020204" pitchFamily="34" charset="0"/>
            </a:endParaRPr>
          </a:p>
        </p:txBody>
      </p:sp>
      <p:sp>
        <p:nvSpPr>
          <p:cNvPr id="10248" name="Title 17"/>
          <p:cNvSpPr>
            <a:spLocks noGrp="1"/>
          </p:cNvSpPr>
          <p:nvPr>
            <p:ph type="title"/>
          </p:nvPr>
        </p:nvSpPr>
        <p:spPr>
          <a:xfrm>
            <a:off x="539750" y="2359025"/>
            <a:ext cx="8064500" cy="655638"/>
          </a:xfrm>
        </p:spPr>
        <p:txBody>
          <a:bodyPr/>
          <a:lstStyle/>
          <a:p>
            <a:pPr eaLnBrk="1" hangingPunct="1"/>
            <a:r>
              <a:rPr lang="en-GB" altLang="en-US" dirty="0" smtClean="0">
                <a:latin typeface="Arial" panose="020B0604020202020204" pitchFamily="34" charset="0"/>
                <a:cs typeface="Arial" panose="020B0604020202020204" pitchFamily="34" charset="0"/>
              </a:rPr>
              <a:t>RE lesson 4 </a:t>
            </a:r>
            <a:endParaRPr lang="en-GB" altLang="en-US" dirty="0" smtClean="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268"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11269"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11270" name="Content Placeholder 15"/>
          <p:cNvSpPr>
            <a:spLocks noGrp="1"/>
          </p:cNvSpPr>
          <p:nvPr>
            <p:ph idx="1"/>
          </p:nvPr>
        </p:nvSpPr>
        <p:spPr>
          <a:xfrm>
            <a:off x="628650" y="1127125"/>
            <a:ext cx="7886700" cy="1409700"/>
          </a:xfrm>
        </p:spPr>
        <p:txBody>
          <a:bodyPr>
            <a:normAutofit/>
          </a:bodyPr>
          <a:lstStyle/>
          <a:p>
            <a:pPr eaLnBrk="1" hangingPunct="1"/>
            <a:r>
              <a:rPr lang="en-GB" altLang="en-US" smtClean="0">
                <a:latin typeface="Twinkl" panose="020B0604020202020204" pitchFamily="2" charset="0"/>
              </a:rPr>
              <a:t>To explore what it is like to visit a mosque.</a:t>
            </a:r>
          </a:p>
        </p:txBody>
      </p:sp>
      <p:sp>
        <p:nvSpPr>
          <p:cNvPr id="11271" name="Content Placeholder 15"/>
          <p:cNvSpPr txBox="1">
            <a:spLocks/>
          </p:cNvSpPr>
          <p:nvPr/>
        </p:nvSpPr>
        <p:spPr bwMode="auto">
          <a:xfrm>
            <a:off x="754063" y="3836988"/>
            <a:ext cx="7886700" cy="242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r>
              <a:rPr lang="en-GB" altLang="en-US" dirty="0"/>
              <a:t>I can identify key features of a mosque.</a:t>
            </a:r>
          </a:p>
          <a:p>
            <a:pPr eaLnBrk="1" hangingPunct="1"/>
            <a:r>
              <a:rPr lang="en-GB" altLang="en-US" dirty="0"/>
              <a:t>I can describe what a visitor to a mosque might see.</a:t>
            </a:r>
          </a:p>
          <a:p>
            <a:pPr eaLnBrk="1" hangingPunct="1"/>
            <a:endParaRPr lang="en-GB"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55650" y="1350963"/>
            <a:ext cx="7632700" cy="558800"/>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Discuss these questions with your talk partner:</a:t>
            </a:r>
          </a:p>
        </p:txBody>
      </p:sp>
      <p:sp>
        <p:nvSpPr>
          <p:cNvPr id="12291" name="Title 20"/>
          <p:cNvSpPr>
            <a:spLocks noGrp="1"/>
          </p:cNvSpPr>
          <p:nvPr>
            <p:ph type="title"/>
          </p:nvPr>
        </p:nvSpPr>
        <p:spPr>
          <a:xfrm>
            <a:off x="457200" y="479425"/>
            <a:ext cx="8220075" cy="993775"/>
          </a:xfrm>
        </p:spPr>
        <p:txBody>
          <a:bodyPr/>
          <a:lstStyle/>
          <a:p>
            <a:pPr eaLnBrk="1" hangingPunct="1"/>
            <a:r>
              <a:rPr lang="en-GB" altLang="en-US" sz="3600" smtClean="0"/>
              <a:t>Places of Worship</a:t>
            </a:r>
          </a:p>
        </p:txBody>
      </p:sp>
      <p:sp>
        <p:nvSpPr>
          <p:cNvPr id="4" name="Oval 3"/>
          <p:cNvSpPr/>
          <p:nvPr/>
        </p:nvSpPr>
        <p:spPr>
          <a:xfrm>
            <a:off x="881063" y="2051050"/>
            <a:ext cx="519112" cy="519113"/>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a:t>
            </a:r>
          </a:p>
        </p:txBody>
      </p:sp>
      <p:sp>
        <p:nvSpPr>
          <p:cNvPr id="15" name="Oval 14"/>
          <p:cNvSpPr/>
          <p:nvPr/>
        </p:nvSpPr>
        <p:spPr>
          <a:xfrm>
            <a:off x="881063" y="3363913"/>
            <a:ext cx="519112" cy="519112"/>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a:t>
            </a:r>
          </a:p>
        </p:txBody>
      </p:sp>
      <p:sp>
        <p:nvSpPr>
          <p:cNvPr id="12294" name="Rectangle 16"/>
          <p:cNvSpPr>
            <a:spLocks noChangeArrowheads="1"/>
          </p:cNvSpPr>
          <p:nvPr/>
        </p:nvSpPr>
        <p:spPr bwMode="auto">
          <a:xfrm>
            <a:off x="1511300" y="2100263"/>
            <a:ext cx="4173538"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What is a place of worship? </a:t>
            </a:r>
            <a:endParaRPr lang="en-GB" altLang="en-US">
              <a:solidFill>
                <a:srgbClr val="FF0000"/>
              </a:solidFill>
            </a:endParaRPr>
          </a:p>
        </p:txBody>
      </p:sp>
      <p:sp>
        <p:nvSpPr>
          <p:cNvPr id="12295" name="Rectangle 18"/>
          <p:cNvSpPr>
            <a:spLocks noChangeArrowheads="1"/>
          </p:cNvSpPr>
          <p:nvPr/>
        </p:nvSpPr>
        <p:spPr bwMode="auto">
          <a:xfrm>
            <a:off x="1511300" y="3413125"/>
            <a:ext cx="4173538"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Why do people go to a place of worship?</a:t>
            </a:r>
          </a:p>
        </p:txBody>
      </p:sp>
      <p:pic>
        <p:nvPicPr>
          <p:cNvPr id="12296" name="Talking Partner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9213"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94375" y="2043113"/>
            <a:ext cx="2593975" cy="368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Pentagon 1"/>
          <p:cNvSpPr/>
          <p:nvPr/>
        </p:nvSpPr>
        <p:spPr>
          <a:xfrm>
            <a:off x="1511300" y="2570163"/>
            <a:ext cx="4641850" cy="715962"/>
          </a:xfrm>
          <a:prstGeom prst="homePlate">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A place of worship is a space or building where people come to pray or worship. </a:t>
            </a:r>
          </a:p>
        </p:txBody>
      </p:sp>
      <p:sp>
        <p:nvSpPr>
          <p:cNvPr id="25" name="Pentagon 24"/>
          <p:cNvSpPr/>
          <p:nvPr/>
        </p:nvSpPr>
        <p:spPr>
          <a:xfrm>
            <a:off x="1511300" y="3883025"/>
            <a:ext cx="6421438" cy="715963"/>
          </a:xfrm>
          <a:prstGeom prst="homePlate">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They may go to pray alone or to worship with others. They may go to attend an important ceremony.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left)">
                                      <p:cBhvr>
                                        <p:cTn id="1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200" y="479425"/>
            <a:ext cx="8220075" cy="993775"/>
          </a:xfrm>
        </p:spPr>
        <p:txBody>
          <a:bodyPr/>
          <a:lstStyle/>
          <a:p>
            <a:pPr eaLnBrk="1" hangingPunct="1"/>
            <a:r>
              <a:rPr lang="en-GB" altLang="en-US" sz="3600" smtClean="0"/>
              <a:t>Places of Worship</a:t>
            </a:r>
          </a:p>
        </p:txBody>
      </p:sp>
      <p:grpSp>
        <p:nvGrpSpPr>
          <p:cNvPr id="13315" name="Group 2"/>
          <p:cNvGrpSpPr>
            <a:grpSpLocks/>
          </p:cNvGrpSpPr>
          <p:nvPr/>
        </p:nvGrpSpPr>
        <p:grpSpPr bwMode="auto">
          <a:xfrm>
            <a:off x="763588" y="2252663"/>
            <a:ext cx="1643062" cy="1592262"/>
            <a:chOff x="939102" y="2406650"/>
            <a:chExt cx="1643761" cy="1592263"/>
          </a:xfrm>
        </p:grpSpPr>
        <p:sp>
          <p:nvSpPr>
            <p:cNvPr id="2" name="Oval 1"/>
            <p:cNvSpPr/>
            <p:nvPr/>
          </p:nvSpPr>
          <p:spPr bwMode="auto">
            <a:xfrm>
              <a:off x="988335" y="2406650"/>
              <a:ext cx="1594528" cy="1592263"/>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pic>
          <p:nvPicPr>
            <p:cNvPr id="3"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39102" y="2561174"/>
              <a:ext cx="1643533" cy="1083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6" name="Group 3"/>
          <p:cNvGrpSpPr>
            <a:grpSpLocks/>
          </p:cNvGrpSpPr>
          <p:nvPr/>
        </p:nvGrpSpPr>
        <p:grpSpPr bwMode="auto">
          <a:xfrm>
            <a:off x="2681288" y="2252663"/>
            <a:ext cx="1701800" cy="1592262"/>
            <a:chOff x="3728453" y="2406650"/>
            <a:chExt cx="1701382" cy="1592263"/>
          </a:xfrm>
        </p:grpSpPr>
        <p:sp>
          <p:nvSpPr>
            <p:cNvPr id="6" name="Oval 5"/>
            <p:cNvSpPr/>
            <p:nvPr/>
          </p:nvSpPr>
          <p:spPr bwMode="auto">
            <a:xfrm>
              <a:off x="3787176" y="2406650"/>
              <a:ext cx="1593459" cy="1592263"/>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pic>
          <p:nvPicPr>
            <p:cNvPr id="13338"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28453" y="2561175"/>
              <a:ext cx="1701382" cy="1187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317" name="Rectangle 12"/>
          <p:cNvSpPr>
            <a:spLocks noChangeArrowheads="1"/>
          </p:cNvSpPr>
          <p:nvPr/>
        </p:nvSpPr>
        <p:spPr bwMode="auto">
          <a:xfrm>
            <a:off x="1047750" y="1331913"/>
            <a:ext cx="704850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lgn="ctr" eaLnBrk="1" hangingPunct="1">
              <a:lnSpc>
                <a:spcPct val="100000"/>
              </a:lnSpc>
              <a:spcBef>
                <a:spcPct val="0"/>
              </a:spcBef>
              <a:spcAft>
                <a:spcPts val="600"/>
              </a:spcAft>
              <a:buFontTx/>
              <a:buNone/>
            </a:pPr>
            <a:r>
              <a:rPr lang="en-GB" altLang="en-US">
                <a:solidFill>
                  <a:schemeClr val="tx1"/>
                </a:solidFill>
              </a:rPr>
              <a:t>Do you know what places of worship these images show and what religion they belong to?</a:t>
            </a:r>
          </a:p>
          <a:p>
            <a:pPr algn="ctr" eaLnBrk="1" hangingPunct="1">
              <a:lnSpc>
                <a:spcPct val="100000"/>
              </a:lnSpc>
              <a:spcBef>
                <a:spcPct val="0"/>
              </a:spcBef>
              <a:spcAft>
                <a:spcPts val="600"/>
              </a:spcAft>
              <a:buFontTx/>
              <a:buNone/>
            </a:pPr>
            <a:r>
              <a:rPr lang="en-GB" altLang="en-US" b="1">
                <a:solidFill>
                  <a:schemeClr val="tx1"/>
                </a:solidFill>
              </a:rPr>
              <a:t>Discuss your ideas with your talk partner.</a:t>
            </a:r>
          </a:p>
        </p:txBody>
      </p:sp>
      <p:grpSp>
        <p:nvGrpSpPr>
          <p:cNvPr id="13318" name="Group 4"/>
          <p:cNvGrpSpPr>
            <a:grpSpLocks/>
          </p:cNvGrpSpPr>
          <p:nvPr/>
        </p:nvGrpSpPr>
        <p:grpSpPr bwMode="auto">
          <a:xfrm>
            <a:off x="812800" y="4297363"/>
            <a:ext cx="1592263" cy="1728787"/>
            <a:chOff x="6546849" y="2222500"/>
            <a:chExt cx="1592263" cy="1728788"/>
          </a:xfrm>
        </p:grpSpPr>
        <p:sp>
          <p:nvSpPr>
            <p:cNvPr id="7" name="Oval 6"/>
            <p:cNvSpPr/>
            <p:nvPr/>
          </p:nvSpPr>
          <p:spPr bwMode="auto">
            <a:xfrm>
              <a:off x="6546849" y="2357437"/>
              <a:ext cx="1592263" cy="1593851"/>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pic>
          <p:nvPicPr>
            <p:cNvPr id="13336"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782207" y="2222500"/>
              <a:ext cx="1088631" cy="162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9" name="Group 10"/>
          <p:cNvGrpSpPr>
            <a:grpSpLocks/>
          </p:cNvGrpSpPr>
          <p:nvPr/>
        </p:nvGrpSpPr>
        <p:grpSpPr bwMode="auto">
          <a:xfrm>
            <a:off x="2813050" y="4410075"/>
            <a:ext cx="1592263" cy="1595438"/>
            <a:chOff x="938213" y="4413250"/>
            <a:chExt cx="1592262" cy="1595438"/>
          </a:xfrm>
        </p:grpSpPr>
        <p:sp>
          <p:nvSpPr>
            <p:cNvPr id="8" name="Oval 7"/>
            <p:cNvSpPr/>
            <p:nvPr/>
          </p:nvSpPr>
          <p:spPr bwMode="auto">
            <a:xfrm>
              <a:off x="938213" y="4418013"/>
              <a:ext cx="1592262" cy="1590675"/>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pic>
          <p:nvPicPr>
            <p:cNvPr id="13334" name="Picture 19"/>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45624" y="4413250"/>
              <a:ext cx="1297387" cy="139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20" name="Group 11"/>
          <p:cNvGrpSpPr>
            <a:grpSpLocks/>
          </p:cNvGrpSpPr>
          <p:nvPr/>
        </p:nvGrpSpPr>
        <p:grpSpPr bwMode="auto">
          <a:xfrm>
            <a:off x="4811713" y="4365625"/>
            <a:ext cx="1592262" cy="1592263"/>
            <a:chOff x="3784600" y="4413250"/>
            <a:chExt cx="1592263" cy="1592263"/>
          </a:xfrm>
        </p:grpSpPr>
        <p:sp>
          <p:nvSpPr>
            <p:cNvPr id="9" name="Oval 8"/>
            <p:cNvSpPr/>
            <p:nvPr/>
          </p:nvSpPr>
          <p:spPr bwMode="auto">
            <a:xfrm>
              <a:off x="3784600" y="4413250"/>
              <a:ext cx="1592263" cy="1592263"/>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pic>
          <p:nvPicPr>
            <p:cNvPr id="13332" name="Picture 2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948817" y="4507395"/>
              <a:ext cx="1264045" cy="125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21" name="Group 12"/>
          <p:cNvGrpSpPr>
            <a:grpSpLocks/>
          </p:cNvGrpSpPr>
          <p:nvPr/>
        </p:nvGrpSpPr>
        <p:grpSpPr bwMode="auto">
          <a:xfrm>
            <a:off x="4657725" y="2276475"/>
            <a:ext cx="1746250" cy="1592263"/>
            <a:chOff x="6488112" y="4413250"/>
            <a:chExt cx="1746250" cy="1592263"/>
          </a:xfrm>
        </p:grpSpPr>
        <p:sp>
          <p:nvSpPr>
            <p:cNvPr id="10" name="Oval 9"/>
            <p:cNvSpPr/>
            <p:nvPr/>
          </p:nvSpPr>
          <p:spPr bwMode="auto">
            <a:xfrm>
              <a:off x="6543675" y="4413250"/>
              <a:ext cx="1592262" cy="1592263"/>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pic>
          <p:nvPicPr>
            <p:cNvPr id="4" name="Picture 28"/>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488112" y="4647459"/>
              <a:ext cx="1746250" cy="1057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3322" name="Talking Partners"/>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669213"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40" name="Rectangle 10"/>
          <p:cNvSpPr>
            <a:spLocks noChangeArrowheads="1"/>
          </p:cNvSpPr>
          <p:nvPr/>
        </p:nvSpPr>
        <p:spPr bwMode="auto">
          <a:xfrm>
            <a:off x="6516688" y="3959225"/>
            <a:ext cx="20240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Gurdwara (Sikhism)</a:t>
            </a:r>
          </a:p>
        </p:txBody>
      </p:sp>
      <p:sp>
        <p:nvSpPr>
          <p:cNvPr id="13337" name="Rectangle 14"/>
          <p:cNvSpPr>
            <a:spLocks noChangeArrowheads="1"/>
          </p:cNvSpPr>
          <p:nvPr/>
        </p:nvSpPr>
        <p:spPr bwMode="auto">
          <a:xfrm>
            <a:off x="6516688" y="2921000"/>
            <a:ext cx="19367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Temple (Buddhism)</a:t>
            </a:r>
          </a:p>
        </p:txBody>
      </p:sp>
      <p:sp>
        <p:nvSpPr>
          <p:cNvPr id="13333" name="Rectangle 18"/>
          <p:cNvSpPr>
            <a:spLocks noChangeArrowheads="1"/>
          </p:cNvSpPr>
          <p:nvPr/>
        </p:nvSpPr>
        <p:spPr bwMode="auto">
          <a:xfrm>
            <a:off x="6459538" y="3419475"/>
            <a:ext cx="21383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Synagogue (Judaism)</a:t>
            </a:r>
          </a:p>
        </p:txBody>
      </p:sp>
      <p:sp>
        <p:nvSpPr>
          <p:cNvPr id="13330" name="Rectangle 22"/>
          <p:cNvSpPr>
            <a:spLocks noChangeArrowheads="1"/>
          </p:cNvSpPr>
          <p:nvPr/>
        </p:nvSpPr>
        <p:spPr bwMode="auto">
          <a:xfrm>
            <a:off x="6432550" y="5576888"/>
            <a:ext cx="21272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Church (Christianity)</a:t>
            </a:r>
          </a:p>
        </p:txBody>
      </p:sp>
      <p:sp>
        <p:nvSpPr>
          <p:cNvPr id="13327" name="Rectangle 24"/>
          <p:cNvSpPr>
            <a:spLocks noChangeArrowheads="1"/>
          </p:cNvSpPr>
          <p:nvPr/>
        </p:nvSpPr>
        <p:spPr bwMode="auto">
          <a:xfrm>
            <a:off x="6740525" y="5040313"/>
            <a:ext cx="157638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Mosque (Islam)</a:t>
            </a:r>
          </a:p>
        </p:txBody>
      </p:sp>
      <p:sp>
        <p:nvSpPr>
          <p:cNvPr id="13324" name="Rectangle 27"/>
          <p:cNvSpPr>
            <a:spLocks noChangeArrowheads="1"/>
          </p:cNvSpPr>
          <p:nvPr/>
        </p:nvSpPr>
        <p:spPr bwMode="auto">
          <a:xfrm>
            <a:off x="6567488" y="4503738"/>
            <a:ext cx="19081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Mandir (Hinduism)</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path" presetSubtype="0" accel="50000" decel="50000" fill="hold" grpId="0" nodeType="clickEffect">
                                  <p:stCondLst>
                                    <p:cond delay="0"/>
                                  </p:stCondLst>
                                  <p:childTnLst>
                                    <p:animMotion origin="layout" path="M 3.61111E-6 -2.96296E-6 L -0.42223 0.13889 " pathEditMode="relative" rAng="0" ptsTypes="AA">
                                      <p:cBhvr>
                                        <p:cTn id="6" dur="2000" fill="hold"/>
                                        <p:tgtEl>
                                          <p:spTgt spid="13337"/>
                                        </p:tgtEl>
                                        <p:attrNameLst>
                                          <p:attrName>ppt_x</p:attrName>
                                          <p:attrName>ppt_y</p:attrName>
                                        </p:attrNameLst>
                                      </p:cBhvr>
                                      <p:rCtr x="-21111" y="6944"/>
                                    </p:animMotion>
                                  </p:childTnLst>
                                </p:cTn>
                              </p:par>
                            </p:childTnLst>
                          </p:cTn>
                        </p:par>
                        <p:par>
                          <p:cTn id="7" fill="hold" nodeType="afterGroup">
                            <p:stCondLst>
                              <p:cond delay="2000"/>
                            </p:stCondLst>
                            <p:childTnLst>
                              <p:par>
                                <p:cTn id="8" presetID="42" presetClass="path" presetSubtype="0" accel="50000" decel="50000" fill="hold" grpId="0" nodeType="afterEffect">
                                  <p:stCondLst>
                                    <p:cond delay="0"/>
                                  </p:stCondLst>
                                  <p:childTnLst>
                                    <p:animMotion origin="layout" path="M -3.88889E-6 3.7037E-7 L -0.6493 0.37523 " pathEditMode="relative" rAng="0" ptsTypes="AA">
                                      <p:cBhvr>
                                        <p:cTn id="9" dur="2000" fill="hold"/>
                                        <p:tgtEl>
                                          <p:spTgt spid="13333"/>
                                        </p:tgtEl>
                                        <p:attrNameLst>
                                          <p:attrName>ppt_x</p:attrName>
                                          <p:attrName>ppt_y</p:attrName>
                                        </p:attrNameLst>
                                      </p:cBhvr>
                                      <p:rCtr x="-32465" y="18750"/>
                                    </p:animMotion>
                                  </p:childTnLst>
                                </p:cTn>
                              </p:par>
                            </p:childTnLst>
                          </p:cTn>
                        </p:par>
                        <p:par>
                          <p:cTn id="10" fill="hold" nodeType="afterGroup">
                            <p:stCondLst>
                              <p:cond delay="4000"/>
                            </p:stCondLst>
                            <p:childTnLst>
                              <p:par>
                                <p:cTn id="11" presetID="42" presetClass="path" presetSubtype="0" accel="50000" decel="50000" fill="hold" grpId="0" nodeType="afterEffect">
                                  <p:stCondLst>
                                    <p:cond delay="0"/>
                                  </p:stCondLst>
                                  <p:childTnLst>
                                    <p:animMotion origin="layout" path="M -3.88889E-6 -1.85185E-6 L -0.63767 -0.01435 " pathEditMode="relative" rAng="0" ptsTypes="AA">
                                      <p:cBhvr>
                                        <p:cTn id="12" dur="2000" fill="hold"/>
                                        <p:tgtEl>
                                          <p:spTgt spid="13340"/>
                                        </p:tgtEl>
                                        <p:attrNameLst>
                                          <p:attrName>ppt_x</p:attrName>
                                          <p:attrName>ppt_y</p:attrName>
                                        </p:attrNameLst>
                                      </p:cBhvr>
                                      <p:rCtr x="-31892" y="-718"/>
                                    </p:animMotion>
                                  </p:childTnLst>
                                </p:cTn>
                              </p:par>
                            </p:childTnLst>
                          </p:cTn>
                        </p:par>
                        <p:par>
                          <p:cTn id="13" fill="hold" nodeType="afterGroup">
                            <p:stCondLst>
                              <p:cond delay="6000"/>
                            </p:stCondLst>
                            <p:childTnLst>
                              <p:par>
                                <p:cTn id="14" presetID="42" presetClass="path" presetSubtype="0" accel="50000" decel="50000" fill="hold" grpId="0" nodeType="afterEffect">
                                  <p:stCondLst>
                                    <p:cond delay="0"/>
                                  </p:stCondLst>
                                  <p:childTnLst>
                                    <p:animMotion origin="layout" path="M 5.55556E-7 1.11022E-16 L -0.21806 -0.08704 " pathEditMode="relative" rAng="0" ptsTypes="AA">
                                      <p:cBhvr>
                                        <p:cTn id="15" dur="2000" fill="hold"/>
                                        <p:tgtEl>
                                          <p:spTgt spid="13324"/>
                                        </p:tgtEl>
                                        <p:attrNameLst>
                                          <p:attrName>ppt_x</p:attrName>
                                          <p:attrName>ppt_y</p:attrName>
                                        </p:attrNameLst>
                                      </p:cBhvr>
                                      <p:rCtr x="-10903" y="-4352"/>
                                    </p:animMotion>
                                  </p:childTnLst>
                                </p:cTn>
                              </p:par>
                            </p:childTnLst>
                          </p:cTn>
                        </p:par>
                        <p:par>
                          <p:cTn id="16" fill="hold" nodeType="afterGroup">
                            <p:stCondLst>
                              <p:cond delay="8000"/>
                            </p:stCondLst>
                            <p:childTnLst>
                              <p:par>
                                <p:cTn id="17" presetID="42" presetClass="path" presetSubtype="0" accel="50000" decel="50000" fill="hold" grpId="0" nodeType="afterEffect">
                                  <p:stCondLst>
                                    <p:cond delay="0"/>
                                  </p:stCondLst>
                                  <p:childTnLst>
                                    <p:animMotion origin="layout" path="M -3.88889E-6 -7.40741E-7 L -0.20347 0.1382 " pathEditMode="relative" rAng="0" ptsTypes="AA">
                                      <p:cBhvr>
                                        <p:cTn id="18" dur="2000" fill="hold"/>
                                        <p:tgtEl>
                                          <p:spTgt spid="13327"/>
                                        </p:tgtEl>
                                        <p:attrNameLst>
                                          <p:attrName>ppt_x</p:attrName>
                                          <p:attrName>ppt_y</p:attrName>
                                        </p:attrNameLst>
                                      </p:cBhvr>
                                      <p:rCtr x="-10174" y="6898"/>
                                    </p:animMotion>
                                  </p:childTnLst>
                                </p:cTn>
                              </p:par>
                            </p:childTnLst>
                          </p:cTn>
                        </p:par>
                        <p:par>
                          <p:cTn id="19" fill="hold" nodeType="afterGroup">
                            <p:stCondLst>
                              <p:cond delay="10000"/>
                            </p:stCondLst>
                            <p:childTnLst>
                              <p:par>
                                <p:cTn id="20" presetID="42" presetClass="path" presetSubtype="0" accel="50000" decel="50000" fill="hold" grpId="0" nodeType="afterEffect">
                                  <p:stCondLst>
                                    <p:cond delay="0"/>
                                  </p:stCondLst>
                                  <p:childTnLst>
                                    <p:animMotion origin="layout" path="M -1.66667E-6 -2.96296E-6 L -0.41354 0.06088 " pathEditMode="relative" rAng="0" ptsTypes="AA">
                                      <p:cBhvr>
                                        <p:cTn id="21" dur="2000" fill="hold"/>
                                        <p:tgtEl>
                                          <p:spTgt spid="13330"/>
                                        </p:tgtEl>
                                        <p:attrNameLst>
                                          <p:attrName>ppt_x</p:attrName>
                                          <p:attrName>ppt_y</p:attrName>
                                        </p:attrNameLst>
                                      </p:cBhvr>
                                      <p:rCtr x="-20677" y="303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40" grpId="0"/>
      <p:bldP spid="13337" grpId="0"/>
      <p:bldP spid="13333" grpId="0"/>
      <p:bldP spid="13330" grpId="0"/>
      <p:bldP spid="13327" grpId="0"/>
      <p:bldP spid="133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55650" y="1384300"/>
            <a:ext cx="7632700" cy="692150"/>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Today, we will be learning about the place of worship which is important to Muslims.</a:t>
            </a:r>
          </a:p>
        </p:txBody>
      </p:sp>
      <p:sp>
        <p:nvSpPr>
          <p:cNvPr id="14339" name="Title 20"/>
          <p:cNvSpPr>
            <a:spLocks noGrp="1"/>
          </p:cNvSpPr>
          <p:nvPr>
            <p:ph type="title"/>
          </p:nvPr>
        </p:nvSpPr>
        <p:spPr>
          <a:xfrm>
            <a:off x="457200" y="479425"/>
            <a:ext cx="8220075" cy="993775"/>
          </a:xfrm>
        </p:spPr>
        <p:txBody>
          <a:bodyPr/>
          <a:lstStyle/>
          <a:p>
            <a:pPr eaLnBrk="1" hangingPunct="1"/>
            <a:r>
              <a:rPr lang="en-GB" altLang="en-US" sz="3600" smtClean="0"/>
              <a:t>Mosques</a:t>
            </a:r>
          </a:p>
        </p:txBody>
      </p:sp>
      <p:pic>
        <p:nvPicPr>
          <p:cNvPr id="14340"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01838" y="2214563"/>
            <a:ext cx="6386512" cy="395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2"/>
          <p:cNvPicPr>
            <a:picLocks noChangeAspect="1"/>
          </p:cNvPicPr>
          <p:nvPr/>
        </p:nvPicPr>
        <p:blipFill>
          <a:blip r:embed="rId4">
            <a:extLst>
              <a:ext uri="{28A0092B-C50C-407E-A947-70E740481C1C}">
                <a14:useLocalDpi xmlns:a14="http://schemas.microsoft.com/office/drawing/2010/main" val="0"/>
              </a:ext>
            </a:extLst>
          </a:blip>
          <a:srcRect b="34682"/>
          <a:stretch>
            <a:fillRect/>
          </a:stretch>
        </p:blipFill>
        <p:spPr bwMode="auto">
          <a:xfrm>
            <a:off x="142875" y="2378075"/>
            <a:ext cx="2301875" cy="447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ular Callout 3"/>
          <p:cNvSpPr/>
          <p:nvPr/>
        </p:nvSpPr>
        <p:spPr>
          <a:xfrm>
            <a:off x="2133600" y="2298700"/>
            <a:ext cx="2636838" cy="1130300"/>
          </a:xfrm>
          <a:prstGeom prst="wedgeRectCallout">
            <a:avLst>
              <a:gd name="adj1" fmla="val -62708"/>
              <a:gd name="adj2" fmla="val 2753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tx1"/>
                </a:solidFill>
              </a:rPr>
              <a:t>A Muslim is someone who follows the religion of Islam.</a:t>
            </a:r>
          </a:p>
        </p:txBody>
      </p:sp>
      <p:sp>
        <p:nvSpPr>
          <p:cNvPr id="13" name="Rectangular Callout 12"/>
          <p:cNvSpPr/>
          <p:nvPr/>
        </p:nvSpPr>
        <p:spPr>
          <a:xfrm>
            <a:off x="2681288" y="3627438"/>
            <a:ext cx="4321175" cy="1117600"/>
          </a:xfrm>
          <a:prstGeom prst="wedgeRectCallout">
            <a:avLst>
              <a:gd name="adj1" fmla="val -71146"/>
              <a:gd name="adj2" fmla="val -44596"/>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place of worship Muslims go to is called a mosque.</a:t>
            </a:r>
          </a:p>
          <a:p>
            <a:pPr algn="ctr" eaLnBrk="1" fontAlgn="auto" hangingPunct="1">
              <a:spcBef>
                <a:spcPts val="0"/>
              </a:spcBef>
              <a:spcAft>
                <a:spcPts val="0"/>
              </a:spcAft>
              <a:defRPr/>
            </a:pPr>
            <a:r>
              <a:rPr lang="en-GB" dirty="0">
                <a:solidFill>
                  <a:schemeClr val="tx1"/>
                </a:solidFill>
              </a:rPr>
              <a:t>The Arabic word for mosque is masjid.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a:grpSpLocks/>
          </p:cNvGrpSpPr>
          <p:nvPr/>
        </p:nvGrpSpPr>
        <p:grpSpPr bwMode="auto">
          <a:xfrm>
            <a:off x="666750" y="4160838"/>
            <a:ext cx="4021138" cy="1630362"/>
            <a:chOff x="667265" y="4161155"/>
            <a:chExt cx="4020065" cy="1630045"/>
          </a:xfrm>
        </p:grpSpPr>
        <p:sp>
          <p:nvSpPr>
            <p:cNvPr id="8" name="Rectangle 7"/>
            <p:cNvSpPr/>
            <p:nvPr/>
          </p:nvSpPr>
          <p:spPr>
            <a:xfrm>
              <a:off x="667265" y="4161155"/>
              <a:ext cx="4020065" cy="1630045"/>
            </a:xfrm>
            <a:prstGeom prst="rect">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75" name="Rectangle 6"/>
            <p:cNvSpPr>
              <a:spLocks noChangeArrowheads="1"/>
            </p:cNvSpPr>
            <p:nvPr/>
          </p:nvSpPr>
          <p:spPr bwMode="auto">
            <a:xfrm>
              <a:off x="755650" y="4237043"/>
              <a:ext cx="2998573"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Aisha and Holly are best friends. They go everywhere together. Holly is going to visit Aisha’s special place: the mosque.</a:t>
              </a:r>
            </a:p>
          </p:txBody>
        </p:sp>
      </p:grpSp>
      <p:sp>
        <p:nvSpPr>
          <p:cNvPr id="10" name="Rectangle 9"/>
          <p:cNvSpPr/>
          <p:nvPr/>
        </p:nvSpPr>
        <p:spPr>
          <a:xfrm>
            <a:off x="755650" y="1384300"/>
            <a:ext cx="7632700" cy="550863"/>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There are over 1500 mosques in the United Kingdom.</a:t>
            </a:r>
          </a:p>
        </p:txBody>
      </p:sp>
      <p:sp>
        <p:nvSpPr>
          <p:cNvPr id="15364" name="Title 20"/>
          <p:cNvSpPr>
            <a:spLocks noGrp="1"/>
          </p:cNvSpPr>
          <p:nvPr>
            <p:ph type="title"/>
          </p:nvPr>
        </p:nvSpPr>
        <p:spPr>
          <a:xfrm>
            <a:off x="457200" y="479425"/>
            <a:ext cx="8220075" cy="993775"/>
          </a:xfrm>
        </p:spPr>
        <p:txBody>
          <a:bodyPr/>
          <a:lstStyle/>
          <a:p>
            <a:pPr eaLnBrk="1" hangingPunct="1"/>
            <a:r>
              <a:rPr lang="en-GB" altLang="en-US" sz="3600" smtClean="0"/>
              <a:t>Mosques</a:t>
            </a:r>
          </a:p>
        </p:txBody>
      </p:sp>
      <p:pic>
        <p:nvPicPr>
          <p:cNvPr id="15365"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62413" y="3108325"/>
            <a:ext cx="4325937" cy="298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367" name="Group 8"/>
          <p:cNvGrpSpPr>
            <a:grpSpLocks/>
          </p:cNvGrpSpPr>
          <p:nvPr/>
        </p:nvGrpSpPr>
        <p:grpSpPr bwMode="auto">
          <a:xfrm>
            <a:off x="881063" y="2051050"/>
            <a:ext cx="4803775" cy="519113"/>
            <a:chOff x="881449" y="2051473"/>
            <a:chExt cx="4802659" cy="518984"/>
          </a:xfrm>
        </p:grpSpPr>
        <p:sp>
          <p:nvSpPr>
            <p:cNvPr id="11" name="Oval 10"/>
            <p:cNvSpPr/>
            <p:nvPr/>
          </p:nvSpPr>
          <p:spPr>
            <a:xfrm>
              <a:off x="881449" y="2051473"/>
              <a:ext cx="518991" cy="518984"/>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a:t>
              </a:r>
            </a:p>
          </p:txBody>
        </p:sp>
        <p:sp>
          <p:nvSpPr>
            <p:cNvPr id="15373" name="Rectangle 11"/>
            <p:cNvSpPr>
              <a:spLocks noChangeArrowheads="1"/>
            </p:cNvSpPr>
            <p:nvPr/>
          </p:nvSpPr>
          <p:spPr bwMode="auto">
            <a:xfrm>
              <a:off x="1511300" y="2099762"/>
              <a:ext cx="4172808"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Have you ever been inside one?</a:t>
              </a:r>
              <a:endParaRPr lang="en-GB" altLang="en-US">
                <a:solidFill>
                  <a:srgbClr val="FF0000"/>
                </a:solidFill>
              </a:endParaRPr>
            </a:p>
          </p:txBody>
        </p:sp>
      </p:grpSp>
      <p:grpSp>
        <p:nvGrpSpPr>
          <p:cNvPr id="15368" name="Group 16"/>
          <p:cNvGrpSpPr>
            <a:grpSpLocks/>
          </p:cNvGrpSpPr>
          <p:nvPr/>
        </p:nvGrpSpPr>
        <p:grpSpPr bwMode="auto">
          <a:xfrm>
            <a:off x="892175" y="2638425"/>
            <a:ext cx="5632450" cy="517525"/>
            <a:chOff x="891917" y="2637748"/>
            <a:chExt cx="5632451" cy="518984"/>
          </a:xfrm>
        </p:grpSpPr>
        <p:sp>
          <p:nvSpPr>
            <p:cNvPr id="14" name="Oval 13"/>
            <p:cNvSpPr/>
            <p:nvPr/>
          </p:nvSpPr>
          <p:spPr>
            <a:xfrm>
              <a:off x="891917" y="2637748"/>
              <a:ext cx="519113" cy="518984"/>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a:t>
              </a:r>
            </a:p>
          </p:txBody>
        </p:sp>
        <p:sp>
          <p:nvSpPr>
            <p:cNvPr id="15371" name="Rectangle 14"/>
            <p:cNvSpPr>
              <a:spLocks noChangeArrowheads="1"/>
            </p:cNvSpPr>
            <p:nvPr/>
          </p:nvSpPr>
          <p:spPr bwMode="auto">
            <a:xfrm>
              <a:off x="1521768" y="2686037"/>
              <a:ext cx="5002600"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Have you ever seen one from the outside?</a:t>
              </a:r>
              <a:endParaRPr lang="en-GB" altLang="en-US">
                <a:solidFill>
                  <a:srgbClr val="FF0000"/>
                </a:solidFill>
              </a:endParaRPr>
            </a:p>
          </p:txBody>
        </p:sp>
      </p:grpSp>
      <p:pic>
        <p:nvPicPr>
          <p:cNvPr id="15369" name="Picture 5"/>
          <p:cNvPicPr>
            <a:picLocks noChangeAspect="1"/>
          </p:cNvPicPr>
          <p:nvPr/>
        </p:nvPicPr>
        <p:blipFill>
          <a:blip r:embed="rId4">
            <a:extLst>
              <a:ext uri="{28A0092B-C50C-407E-A947-70E740481C1C}">
                <a14:useLocalDpi xmlns:a14="http://schemas.microsoft.com/office/drawing/2010/main" val="0"/>
              </a:ext>
            </a:extLst>
          </a:blip>
          <a:srcRect b="40552"/>
          <a:stretch>
            <a:fillRect/>
          </a:stretch>
        </p:blipFill>
        <p:spPr bwMode="auto">
          <a:xfrm>
            <a:off x="3681413" y="3859213"/>
            <a:ext cx="2651125" cy="223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55650" y="1384300"/>
            <a:ext cx="7632700" cy="1069975"/>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Holly asks Aisha if she needs to prepare anything for the visit.</a:t>
            </a:r>
          </a:p>
          <a:p>
            <a:pPr algn="ctr" eaLnBrk="1" fontAlgn="auto" hangingPunct="1">
              <a:spcBef>
                <a:spcPts val="0"/>
              </a:spcBef>
              <a:spcAft>
                <a:spcPts val="0"/>
              </a:spcAft>
              <a:defRPr/>
            </a:pPr>
            <a:r>
              <a:rPr lang="en-GB" dirty="0">
                <a:solidFill>
                  <a:schemeClr val="tx1"/>
                </a:solidFill>
              </a:rPr>
              <a:t>Holly says they should wear clothes that cover up their arms and legs </a:t>
            </a:r>
          </a:p>
          <a:p>
            <a:pPr algn="ctr" eaLnBrk="1" fontAlgn="auto" hangingPunct="1">
              <a:spcBef>
                <a:spcPts val="0"/>
              </a:spcBef>
              <a:spcAft>
                <a:spcPts val="0"/>
              </a:spcAft>
              <a:defRPr/>
            </a:pPr>
            <a:r>
              <a:rPr lang="en-GB" dirty="0">
                <a:solidFill>
                  <a:schemeClr val="tx1"/>
                </a:solidFill>
              </a:rPr>
              <a:t>for when they visit the mosque.</a:t>
            </a:r>
          </a:p>
        </p:txBody>
      </p:sp>
      <p:sp>
        <p:nvSpPr>
          <p:cNvPr id="16387" name="Title 20"/>
          <p:cNvSpPr>
            <a:spLocks noGrp="1"/>
          </p:cNvSpPr>
          <p:nvPr>
            <p:ph type="title"/>
          </p:nvPr>
        </p:nvSpPr>
        <p:spPr>
          <a:xfrm>
            <a:off x="457200" y="479425"/>
            <a:ext cx="8220075" cy="993775"/>
          </a:xfrm>
        </p:spPr>
        <p:txBody>
          <a:bodyPr/>
          <a:lstStyle/>
          <a:p>
            <a:pPr eaLnBrk="1" hangingPunct="1"/>
            <a:r>
              <a:rPr lang="en-GB" altLang="en-US" sz="3600" smtClean="0"/>
              <a:t>Mosques</a:t>
            </a:r>
          </a:p>
        </p:txBody>
      </p:sp>
      <p:pic>
        <p:nvPicPr>
          <p:cNvPr id="16388"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20750" y="2244725"/>
            <a:ext cx="1620838" cy="393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2616200" y="3227388"/>
            <a:ext cx="5407025"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Aisha says that her mosque do not expect visitors to cover their heads in the mosque but they can do if they would like to.</a:t>
            </a:r>
            <a:br>
              <a:rPr lang="en-GB" altLang="en-US">
                <a:solidFill>
                  <a:schemeClr val="tx1"/>
                </a:solidFill>
              </a:rPr>
            </a:b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Holly says she would like to cover her head so the girls select headscarves to wear for their visit.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55650" y="1384300"/>
            <a:ext cx="7632700" cy="774700"/>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Holly has seen the outside of the mosque before but she tells Aisha how beautiful she thinks it is.</a:t>
            </a:r>
          </a:p>
        </p:txBody>
      </p:sp>
      <p:sp>
        <p:nvSpPr>
          <p:cNvPr id="17411" name="Title 20"/>
          <p:cNvSpPr>
            <a:spLocks noGrp="1"/>
          </p:cNvSpPr>
          <p:nvPr>
            <p:ph type="title"/>
          </p:nvPr>
        </p:nvSpPr>
        <p:spPr>
          <a:xfrm>
            <a:off x="457200" y="479425"/>
            <a:ext cx="8220075" cy="993775"/>
          </a:xfrm>
        </p:spPr>
        <p:txBody>
          <a:bodyPr/>
          <a:lstStyle/>
          <a:p>
            <a:pPr eaLnBrk="1" hangingPunct="1"/>
            <a:r>
              <a:rPr lang="en-GB" altLang="en-US" sz="3600" smtClean="0"/>
              <a:t>Mosques</a:t>
            </a:r>
          </a:p>
        </p:txBody>
      </p:sp>
      <p:pic>
        <p:nvPicPr>
          <p:cNvPr id="17412"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755650" y="2233613"/>
            <a:ext cx="7632700" cy="517525"/>
          </a:xfrm>
          <a:prstGeom prst="rect">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Aisha points out some important features. </a:t>
            </a:r>
          </a:p>
        </p:txBody>
      </p:sp>
      <p:pic>
        <p:nvPicPr>
          <p:cNvPr id="17414"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5975" y="2943225"/>
            <a:ext cx="3162300" cy="31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Arrow Connector 5"/>
          <p:cNvCxnSpPr/>
          <p:nvPr/>
        </p:nvCxnSpPr>
        <p:spPr>
          <a:xfrm>
            <a:off x="1870075" y="3360738"/>
            <a:ext cx="330200" cy="495300"/>
          </a:xfrm>
          <a:prstGeom prst="straightConnector1">
            <a:avLst/>
          </a:prstGeom>
          <a:ln w="28575">
            <a:solidFill>
              <a:srgbClr val="8D358B"/>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17416" name="Rectangle 8"/>
          <p:cNvSpPr>
            <a:spLocks noChangeArrowheads="1"/>
          </p:cNvSpPr>
          <p:nvPr/>
        </p:nvSpPr>
        <p:spPr bwMode="auto">
          <a:xfrm>
            <a:off x="1470025" y="3024188"/>
            <a:ext cx="7302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8D358B"/>
                </a:solidFill>
              </a:rPr>
              <a:t>dome</a:t>
            </a:r>
          </a:p>
        </p:txBody>
      </p:sp>
      <p:cxnSp>
        <p:nvCxnSpPr>
          <p:cNvPr id="13" name="Straight Arrow Connector 12"/>
          <p:cNvCxnSpPr/>
          <p:nvPr/>
        </p:nvCxnSpPr>
        <p:spPr>
          <a:xfrm flipH="1">
            <a:off x="3978275" y="3167063"/>
            <a:ext cx="642938" cy="193675"/>
          </a:xfrm>
          <a:prstGeom prst="straightConnector1">
            <a:avLst/>
          </a:prstGeom>
          <a:ln w="28575">
            <a:solidFill>
              <a:srgbClr val="8D358B"/>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17418" name="Rectangle 14"/>
          <p:cNvSpPr>
            <a:spLocks noChangeArrowheads="1"/>
          </p:cNvSpPr>
          <p:nvPr/>
        </p:nvSpPr>
        <p:spPr bwMode="auto">
          <a:xfrm>
            <a:off x="4572000" y="2938463"/>
            <a:ext cx="9874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8D358B"/>
                </a:solidFill>
              </a:rPr>
              <a:t>minaret</a:t>
            </a:r>
          </a:p>
        </p:txBody>
      </p:sp>
      <p:grpSp>
        <p:nvGrpSpPr>
          <p:cNvPr id="18" name="Group 17"/>
          <p:cNvGrpSpPr>
            <a:grpSpLocks/>
          </p:cNvGrpSpPr>
          <p:nvPr/>
        </p:nvGrpSpPr>
        <p:grpSpPr bwMode="auto">
          <a:xfrm>
            <a:off x="3978275" y="2393950"/>
            <a:ext cx="4410075" cy="3698875"/>
            <a:chOff x="3978876" y="2393895"/>
            <a:chExt cx="4409474" cy="3698930"/>
          </a:xfrm>
        </p:grpSpPr>
        <p:sp>
          <p:nvSpPr>
            <p:cNvPr id="12" name="Rectangle 11"/>
            <p:cNvSpPr/>
            <p:nvPr/>
          </p:nvSpPr>
          <p:spPr>
            <a:xfrm>
              <a:off x="3978876" y="3509925"/>
              <a:ext cx="4409474" cy="2582900"/>
            </a:xfrm>
            <a:prstGeom prst="rect">
              <a:avLst/>
            </a:prstGeom>
            <a:solidFill>
              <a:schemeClr val="bg1"/>
            </a:solid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7421"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19033" y="2393895"/>
              <a:ext cx="971193" cy="3690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2" name="Rectangle 16"/>
            <p:cNvSpPr>
              <a:spLocks noChangeArrowheads="1"/>
            </p:cNvSpPr>
            <p:nvPr/>
          </p:nvSpPr>
          <p:spPr bwMode="auto">
            <a:xfrm>
              <a:off x="4073697" y="3649363"/>
              <a:ext cx="331240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Traditionally, the tall, thin tower called a minaret had a large, open window at the top. This would help to cool down the inside of the mosque in hot countries. Someone would also stand on the balcony on the minaret and call people to prayer. In the UK, the call to prayer is done over radio stations. </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11350" y="2808288"/>
            <a:ext cx="4176713" cy="2776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1730375" y="1606550"/>
            <a:ext cx="6111875" cy="930275"/>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anchor="ctr"/>
          <a:lstStyle/>
          <a:p>
            <a:pPr eaLnBrk="1" fontAlgn="auto" hangingPunct="1">
              <a:spcBef>
                <a:spcPts val="0"/>
              </a:spcBef>
              <a:spcAft>
                <a:spcPts val="0"/>
              </a:spcAft>
              <a:defRPr/>
            </a:pPr>
            <a:r>
              <a:rPr lang="en-GB" dirty="0">
                <a:solidFill>
                  <a:schemeClr val="tx1"/>
                </a:solidFill>
              </a:rPr>
              <a:t>Aisha’s parents have told the imam that she is bringing a friend to visit. The imam warmly welcomes them all at the door.</a:t>
            </a:r>
          </a:p>
        </p:txBody>
      </p:sp>
      <p:sp>
        <p:nvSpPr>
          <p:cNvPr id="18436" name="Title 20"/>
          <p:cNvSpPr>
            <a:spLocks noGrp="1"/>
          </p:cNvSpPr>
          <p:nvPr>
            <p:ph type="title"/>
          </p:nvPr>
        </p:nvSpPr>
        <p:spPr>
          <a:xfrm>
            <a:off x="457200" y="479425"/>
            <a:ext cx="8220075" cy="993775"/>
          </a:xfrm>
        </p:spPr>
        <p:txBody>
          <a:bodyPr/>
          <a:lstStyle/>
          <a:p>
            <a:pPr eaLnBrk="1" hangingPunct="1"/>
            <a:r>
              <a:rPr lang="en-GB" altLang="en-US" sz="3600" smtClean="0"/>
              <a:t>Mosques</a:t>
            </a:r>
          </a:p>
        </p:txBody>
      </p:sp>
      <p:pic>
        <p:nvPicPr>
          <p:cNvPr id="18437"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6263" y="1120775"/>
            <a:ext cx="1770062" cy="497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578100" y="5461000"/>
            <a:ext cx="989013"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6153150" y="3429000"/>
            <a:ext cx="238125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Everyone takes off their shoes after entering the mosque. The shoes are placed on a shoe rack.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55650" y="1384300"/>
            <a:ext cx="7632700" cy="547688"/>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imam shows everyone the ablutions area. </a:t>
            </a:r>
          </a:p>
        </p:txBody>
      </p:sp>
      <p:sp>
        <p:nvSpPr>
          <p:cNvPr id="19459" name="Title 20"/>
          <p:cNvSpPr>
            <a:spLocks noGrp="1"/>
          </p:cNvSpPr>
          <p:nvPr>
            <p:ph type="title"/>
          </p:nvPr>
        </p:nvSpPr>
        <p:spPr>
          <a:xfrm>
            <a:off x="457200" y="479425"/>
            <a:ext cx="8220075" cy="993775"/>
          </a:xfrm>
        </p:spPr>
        <p:txBody>
          <a:bodyPr/>
          <a:lstStyle/>
          <a:p>
            <a:pPr eaLnBrk="1" hangingPunct="1"/>
            <a:r>
              <a:rPr lang="en-GB" altLang="en-US" sz="3600" smtClean="0"/>
              <a:t>Mosques</a:t>
            </a:r>
          </a:p>
        </p:txBody>
      </p:sp>
      <p:pic>
        <p:nvPicPr>
          <p:cNvPr id="19460"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2838" y="2919413"/>
            <a:ext cx="4676775" cy="338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Rectangle 2"/>
          <p:cNvSpPr>
            <a:spLocks noChangeArrowheads="1"/>
          </p:cNvSpPr>
          <p:nvPr/>
        </p:nvSpPr>
        <p:spPr bwMode="auto">
          <a:xfrm>
            <a:off x="808038" y="2105025"/>
            <a:ext cx="75803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The ablutions area is a room or space where people go to thoroughly wash before praying or touching the holy book, the Qur’an. </a:t>
            </a:r>
          </a:p>
        </p:txBody>
      </p:sp>
      <p:sp>
        <p:nvSpPr>
          <p:cNvPr id="5" name="Oval 4"/>
          <p:cNvSpPr/>
          <p:nvPr/>
        </p:nvSpPr>
        <p:spPr>
          <a:xfrm>
            <a:off x="5603875" y="3228975"/>
            <a:ext cx="2495550" cy="2495550"/>
          </a:xfrm>
          <a:prstGeom prst="ellipse">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Large mosques have a fountain in the ablutions area.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55650" y="1384300"/>
            <a:ext cx="7632700" cy="717550"/>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Next, they enter the main prayer room. This is called the </a:t>
            </a:r>
            <a:r>
              <a:rPr lang="en-GB" dirty="0" err="1">
                <a:solidFill>
                  <a:schemeClr val="tx1"/>
                </a:solidFill>
              </a:rPr>
              <a:t>musallah</a:t>
            </a:r>
            <a:r>
              <a:rPr lang="en-GB" dirty="0">
                <a:solidFill>
                  <a:schemeClr val="tx1"/>
                </a:solidFill>
              </a:rPr>
              <a:t>. </a:t>
            </a:r>
          </a:p>
          <a:p>
            <a:pPr algn="ctr" eaLnBrk="1" fontAlgn="auto" hangingPunct="1">
              <a:spcBef>
                <a:spcPts val="0"/>
              </a:spcBef>
              <a:spcAft>
                <a:spcPts val="0"/>
              </a:spcAft>
              <a:defRPr/>
            </a:pPr>
            <a:r>
              <a:rPr lang="en-GB" dirty="0">
                <a:solidFill>
                  <a:schemeClr val="tx1"/>
                </a:solidFill>
              </a:rPr>
              <a:t>Holly notices straight away that there are no chairs. </a:t>
            </a:r>
          </a:p>
        </p:txBody>
      </p:sp>
      <p:sp>
        <p:nvSpPr>
          <p:cNvPr id="20483" name="Title 20"/>
          <p:cNvSpPr>
            <a:spLocks noGrp="1"/>
          </p:cNvSpPr>
          <p:nvPr>
            <p:ph type="title"/>
          </p:nvPr>
        </p:nvSpPr>
        <p:spPr>
          <a:xfrm>
            <a:off x="457200" y="479425"/>
            <a:ext cx="8220075" cy="993775"/>
          </a:xfrm>
        </p:spPr>
        <p:txBody>
          <a:bodyPr/>
          <a:lstStyle/>
          <a:p>
            <a:pPr eaLnBrk="1" hangingPunct="1"/>
            <a:r>
              <a:rPr lang="en-GB" altLang="en-US" sz="3600" smtClean="0"/>
              <a:t>Mosques</a:t>
            </a:r>
          </a:p>
        </p:txBody>
      </p:sp>
      <p:pic>
        <p:nvPicPr>
          <p:cNvPr id="20484"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755650" y="2155825"/>
            <a:ext cx="7632700" cy="717550"/>
          </a:xfrm>
          <a:prstGeom prst="rect">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imam explains that everyone sits on the floor here. Traditionally, men and women pray in different spaces.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 y="3308350"/>
            <a:ext cx="4244975" cy="252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5070475" y="3081338"/>
            <a:ext cx="3317875"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 carpet is made up of a pattern of prayer mats. The imam shows them an individual prayer mat. Muslims can bring their own prayer mat to a mosque but they often use the carpet provided. A Muslim would use a prayer mat when praying at home or somewhere else.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p:cNvPicPr>
            <a:picLocks noChangeAspect="1"/>
          </p:cNvPicPr>
          <p:nvPr/>
        </p:nvPicPr>
        <p:blipFill>
          <a:blip r:embed="rId2">
            <a:extLst>
              <a:ext uri="{28A0092B-C50C-407E-A947-70E740481C1C}">
                <a14:useLocalDpi xmlns:a14="http://schemas.microsoft.com/office/drawing/2010/main" val="0"/>
              </a:ext>
            </a:extLst>
          </a:blip>
          <a:srcRect t="11845" b="16826"/>
          <a:stretch>
            <a:fillRect/>
          </a:stretch>
        </p:blipFill>
        <p:spPr bwMode="auto">
          <a:xfrm>
            <a:off x="755650" y="2244725"/>
            <a:ext cx="7632700" cy="384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755650" y="1384300"/>
            <a:ext cx="7632700" cy="717550"/>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When Muslims pray, they face Mecca. Mecca is in Saudi Arabia and is the most holy place in the world for Muslims. </a:t>
            </a:r>
          </a:p>
        </p:txBody>
      </p:sp>
      <p:sp>
        <p:nvSpPr>
          <p:cNvPr id="21508" name="Title 20"/>
          <p:cNvSpPr>
            <a:spLocks noGrp="1"/>
          </p:cNvSpPr>
          <p:nvPr>
            <p:ph type="title"/>
          </p:nvPr>
        </p:nvSpPr>
        <p:spPr>
          <a:xfrm>
            <a:off x="457200" y="479425"/>
            <a:ext cx="8220075" cy="993775"/>
          </a:xfrm>
        </p:spPr>
        <p:txBody>
          <a:bodyPr/>
          <a:lstStyle/>
          <a:p>
            <a:pPr eaLnBrk="1" hangingPunct="1"/>
            <a:r>
              <a:rPr lang="en-GB" altLang="en-US" sz="3600" smtClean="0"/>
              <a:t>Mosques</a:t>
            </a:r>
          </a:p>
        </p:txBody>
      </p:sp>
      <p:pic>
        <p:nvPicPr>
          <p:cNvPr id="21509"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755650" y="2155825"/>
            <a:ext cx="7632700" cy="717550"/>
          </a:xfrm>
          <a:prstGeom prst="rect">
            <a:avLst/>
          </a:prstGeom>
          <a:solidFill>
            <a:srgbClr val="B8E5F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Muslims will know what direction to face in their own house to pray towards Mecca. They will have worked it out as soon as they moved in.</a:t>
            </a:r>
          </a:p>
        </p:txBody>
      </p:sp>
      <p:sp>
        <p:nvSpPr>
          <p:cNvPr id="7" name="Oval 6"/>
          <p:cNvSpPr/>
          <p:nvPr/>
        </p:nvSpPr>
        <p:spPr>
          <a:xfrm>
            <a:off x="1317625" y="3097213"/>
            <a:ext cx="2900363" cy="2784475"/>
          </a:xfrm>
          <a:prstGeom prst="ellipse">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eaLnBrk="1" fontAlgn="auto" hangingPunct="1">
              <a:spcBef>
                <a:spcPts val="0"/>
              </a:spcBef>
              <a:spcAft>
                <a:spcPts val="0"/>
              </a:spcAft>
              <a:defRPr/>
            </a:pPr>
            <a:r>
              <a:rPr lang="en-GB" dirty="0">
                <a:solidFill>
                  <a:schemeClr val="tx1"/>
                </a:solidFill>
              </a:rPr>
              <a:t>However, when they are somewhere else, they sometimes need to work it out. Some prayer mats even have a compass attached to help.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55650" y="1384300"/>
            <a:ext cx="7632700" cy="668338"/>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wall of the mosque which faces Mecca is called the </a:t>
            </a:r>
            <a:r>
              <a:rPr lang="en-GB" dirty="0" err="1">
                <a:solidFill>
                  <a:schemeClr val="tx1"/>
                </a:solidFill>
              </a:rPr>
              <a:t>qiblah</a:t>
            </a:r>
            <a:r>
              <a:rPr lang="en-GB" dirty="0">
                <a:solidFill>
                  <a:schemeClr val="tx1"/>
                </a:solidFill>
              </a:rPr>
              <a:t> wall.</a:t>
            </a:r>
          </a:p>
          <a:p>
            <a:pPr algn="ctr" eaLnBrk="1" fontAlgn="auto" hangingPunct="1">
              <a:spcBef>
                <a:spcPts val="0"/>
              </a:spcBef>
              <a:spcAft>
                <a:spcPts val="0"/>
              </a:spcAft>
              <a:defRPr/>
            </a:pPr>
            <a:r>
              <a:rPr lang="en-GB" dirty="0">
                <a:solidFill>
                  <a:schemeClr val="tx1"/>
                </a:solidFill>
              </a:rPr>
              <a:t>There is an alcove in this wall called the </a:t>
            </a:r>
            <a:r>
              <a:rPr lang="en-GB" dirty="0" err="1">
                <a:solidFill>
                  <a:schemeClr val="tx1"/>
                </a:solidFill>
              </a:rPr>
              <a:t>mihrab</a:t>
            </a:r>
            <a:r>
              <a:rPr lang="en-GB" dirty="0">
                <a:solidFill>
                  <a:schemeClr val="tx1"/>
                </a:solidFill>
              </a:rPr>
              <a:t>. </a:t>
            </a:r>
          </a:p>
        </p:txBody>
      </p:sp>
      <p:sp>
        <p:nvSpPr>
          <p:cNvPr id="22531" name="Title 20"/>
          <p:cNvSpPr>
            <a:spLocks noGrp="1"/>
          </p:cNvSpPr>
          <p:nvPr>
            <p:ph type="title"/>
          </p:nvPr>
        </p:nvSpPr>
        <p:spPr>
          <a:xfrm>
            <a:off x="457200" y="479425"/>
            <a:ext cx="8220075" cy="993775"/>
          </a:xfrm>
        </p:spPr>
        <p:txBody>
          <a:bodyPr/>
          <a:lstStyle/>
          <a:p>
            <a:pPr eaLnBrk="1" hangingPunct="1"/>
            <a:r>
              <a:rPr lang="en-GB" altLang="en-US" sz="3600" smtClean="0"/>
              <a:t>Mosques</a:t>
            </a:r>
          </a:p>
        </p:txBody>
      </p:sp>
      <p:pic>
        <p:nvPicPr>
          <p:cNvPr id="22532"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 y="2244725"/>
            <a:ext cx="2546350" cy="384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3589338" y="4168775"/>
            <a:ext cx="45720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Holly notices that there are beads hanging up around the mosque.</a:t>
            </a:r>
          </a:p>
          <a:p>
            <a:pPr eaLnBrk="1" hangingPunct="1">
              <a:lnSpc>
                <a:spcPct val="100000"/>
              </a:lnSpc>
              <a:spcBef>
                <a:spcPct val="0"/>
              </a:spcBef>
              <a:buFontTx/>
              <a:buNone/>
            </a:pPr>
            <a:r>
              <a:rPr lang="en-GB" altLang="en-US">
                <a:solidFill>
                  <a:schemeClr val="tx1"/>
                </a:solidFill>
              </a:rPr>
              <a:t>Aisha explains that these are tasbih beads. They help Muslims to focus when they are praying and thinking about Allah. Allah is the name Muslims give to God.</a:t>
            </a: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11638" y="2378075"/>
            <a:ext cx="3211512" cy="170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55650" y="1384300"/>
            <a:ext cx="7632700" cy="777875"/>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imam answers their questions and then they head out of the prayer hall to collect their shoes.</a:t>
            </a:r>
          </a:p>
        </p:txBody>
      </p:sp>
      <p:sp>
        <p:nvSpPr>
          <p:cNvPr id="23555" name="Title 20"/>
          <p:cNvSpPr>
            <a:spLocks noGrp="1"/>
          </p:cNvSpPr>
          <p:nvPr>
            <p:ph type="title"/>
          </p:nvPr>
        </p:nvSpPr>
        <p:spPr>
          <a:xfrm>
            <a:off x="457200" y="479425"/>
            <a:ext cx="8220075" cy="993775"/>
          </a:xfrm>
        </p:spPr>
        <p:txBody>
          <a:bodyPr/>
          <a:lstStyle/>
          <a:p>
            <a:pPr eaLnBrk="1" hangingPunct="1"/>
            <a:r>
              <a:rPr lang="en-GB" altLang="en-US" sz="3600" smtClean="0"/>
              <a:t>Mosques</a:t>
            </a:r>
          </a:p>
        </p:txBody>
      </p:sp>
      <p:pic>
        <p:nvPicPr>
          <p:cNvPr id="23556"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rcRect l="24123"/>
          <a:stretch>
            <a:fillRect/>
          </a:stretch>
        </p:blipFill>
        <p:spPr bwMode="auto">
          <a:xfrm>
            <a:off x="4241800" y="2249488"/>
            <a:ext cx="4146550" cy="384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755650" y="2378075"/>
            <a:ext cx="34861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Holly comments on how pretty the patterns are which decorate the walls of the mosque.</a:t>
            </a:r>
          </a:p>
        </p:txBody>
      </p:sp>
      <p:sp>
        <p:nvSpPr>
          <p:cNvPr id="11" name="Rectangle 10"/>
          <p:cNvSpPr>
            <a:spLocks noChangeArrowheads="1"/>
          </p:cNvSpPr>
          <p:nvPr/>
        </p:nvSpPr>
        <p:spPr bwMode="auto">
          <a:xfrm>
            <a:off x="755650" y="3430588"/>
            <a:ext cx="3395663" cy="202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Aisha tells Holly that pictures of animals and humans are not allowed in a mosque. You will only see patterns on the wall, or perhaps photographs of special mosques from around the world.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55650" y="1384300"/>
            <a:ext cx="7632700" cy="777875"/>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families thank the imam for giving them a tour of the mosque and then they go out to walk in the park together. </a:t>
            </a:r>
          </a:p>
        </p:txBody>
      </p:sp>
      <p:sp>
        <p:nvSpPr>
          <p:cNvPr id="24579" name="Title 20"/>
          <p:cNvSpPr>
            <a:spLocks noGrp="1"/>
          </p:cNvSpPr>
          <p:nvPr>
            <p:ph type="title"/>
          </p:nvPr>
        </p:nvSpPr>
        <p:spPr>
          <a:xfrm>
            <a:off x="457200" y="479425"/>
            <a:ext cx="8220075" cy="993775"/>
          </a:xfrm>
        </p:spPr>
        <p:txBody>
          <a:bodyPr/>
          <a:lstStyle/>
          <a:p>
            <a:pPr eaLnBrk="1" hangingPunct="1"/>
            <a:r>
              <a:rPr lang="en-GB" altLang="en-US" sz="3600" smtClean="0"/>
              <a:t>Mosques</a:t>
            </a:r>
          </a:p>
        </p:txBody>
      </p:sp>
      <p:pic>
        <p:nvPicPr>
          <p:cNvPr id="24580"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2"/>
          <p:cNvPicPr>
            <a:picLocks noChangeAspect="1"/>
          </p:cNvPicPr>
          <p:nvPr/>
        </p:nvPicPr>
        <p:blipFill>
          <a:blip r:embed="rId3">
            <a:extLst>
              <a:ext uri="{28A0092B-C50C-407E-A947-70E740481C1C}">
                <a14:useLocalDpi xmlns:a14="http://schemas.microsoft.com/office/drawing/2010/main" val="0"/>
              </a:ext>
            </a:extLst>
          </a:blip>
          <a:srcRect t="28712"/>
          <a:stretch>
            <a:fillRect/>
          </a:stretch>
        </p:blipFill>
        <p:spPr bwMode="auto">
          <a:xfrm>
            <a:off x="755650" y="2244725"/>
            <a:ext cx="7632700" cy="384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8"/>
          <p:cNvPicPr>
            <a:picLocks noChangeAspect="1"/>
          </p:cNvPicPr>
          <p:nvPr/>
        </p:nvPicPr>
        <p:blipFill>
          <a:blip r:embed="rId4">
            <a:extLst>
              <a:ext uri="{28A0092B-C50C-407E-A947-70E740481C1C}">
                <a14:useLocalDpi xmlns:a14="http://schemas.microsoft.com/office/drawing/2010/main" val="0"/>
              </a:ext>
            </a:extLst>
          </a:blip>
          <a:srcRect b="40552"/>
          <a:stretch>
            <a:fillRect/>
          </a:stretch>
        </p:blipFill>
        <p:spPr bwMode="auto">
          <a:xfrm>
            <a:off x="1793875" y="3130550"/>
            <a:ext cx="3517900" cy="296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Oval 3"/>
          <p:cNvSpPr/>
          <p:nvPr/>
        </p:nvSpPr>
        <p:spPr>
          <a:xfrm>
            <a:off x="5419725" y="3040063"/>
            <a:ext cx="2339975" cy="2339975"/>
          </a:xfrm>
          <a:prstGeom prst="ellipse">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tx1"/>
                </a:solidFill>
              </a:rPr>
              <a:t>Aisha and Holly have lots to talk about.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Watch a clip of inside a mosque</a:t>
            </a:r>
            <a:endParaRPr lang="en-GB" dirty="0"/>
          </a:p>
        </p:txBody>
      </p:sp>
      <p:sp>
        <p:nvSpPr>
          <p:cNvPr id="3" name="Rectangle 2"/>
          <p:cNvSpPr/>
          <p:nvPr/>
        </p:nvSpPr>
        <p:spPr>
          <a:xfrm>
            <a:off x="1920240" y="1877926"/>
            <a:ext cx="4572000" cy="646331"/>
          </a:xfrm>
          <a:prstGeom prst="rect">
            <a:avLst/>
          </a:prstGeom>
        </p:spPr>
        <p:txBody>
          <a:bodyPr>
            <a:spAutoFit/>
          </a:bodyPr>
          <a:lstStyle/>
          <a:p>
            <a:r>
              <a:rPr lang="en-GB" dirty="0" smtClean="0">
                <a:hlinkClick r:id="rId2"/>
              </a:rPr>
              <a:t>https://www.bbc.co.uk/bitesize/clips/z4gkq6f</a:t>
            </a:r>
            <a:endParaRPr lang="en-GB" dirty="0"/>
          </a:p>
        </p:txBody>
      </p:sp>
      <p:pic>
        <p:nvPicPr>
          <p:cNvPr id="4" name="Picture 3"/>
          <p:cNvPicPr>
            <a:picLocks noChangeAspect="1"/>
          </p:cNvPicPr>
          <p:nvPr/>
        </p:nvPicPr>
        <p:blipFill>
          <a:blip r:embed="rId3"/>
          <a:stretch>
            <a:fillRect/>
          </a:stretch>
        </p:blipFill>
        <p:spPr>
          <a:xfrm>
            <a:off x="2062026" y="2779530"/>
            <a:ext cx="6038850" cy="3571875"/>
          </a:xfrm>
          <a:prstGeom prst="rect">
            <a:avLst/>
          </a:prstGeom>
        </p:spPr>
      </p:pic>
    </p:spTree>
    <p:extLst>
      <p:ext uri="{BB962C8B-B14F-4D97-AF65-F5344CB8AC3E}">
        <p14:creationId xmlns:p14="http://schemas.microsoft.com/office/powerpoint/2010/main" val="34452105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55650" y="1382713"/>
            <a:ext cx="7632700" cy="998537"/>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smtClean="0">
                <a:solidFill>
                  <a:schemeClr val="tx1"/>
                </a:solidFill>
              </a:rPr>
              <a:t>Year 2s draw and write about the parts of the mosque. </a:t>
            </a:r>
          </a:p>
          <a:p>
            <a:pPr algn="ctr" eaLnBrk="1" fontAlgn="auto" hangingPunct="1">
              <a:spcBef>
                <a:spcPts val="0"/>
              </a:spcBef>
              <a:spcAft>
                <a:spcPts val="0"/>
              </a:spcAft>
              <a:defRPr/>
            </a:pPr>
            <a:r>
              <a:rPr lang="en-GB" dirty="0" smtClean="0">
                <a:solidFill>
                  <a:schemeClr val="tx1"/>
                </a:solidFill>
              </a:rPr>
              <a:t>Work on the </a:t>
            </a:r>
            <a:r>
              <a:rPr lang="en-GB" b="1" dirty="0" smtClean="0">
                <a:solidFill>
                  <a:schemeClr val="tx1"/>
                </a:solidFill>
              </a:rPr>
              <a:t>Visiting a Mosque Activity Sheet</a:t>
            </a:r>
            <a:r>
              <a:rPr lang="en-GB" dirty="0" smtClean="0">
                <a:solidFill>
                  <a:schemeClr val="tx1"/>
                </a:solidFill>
              </a:rPr>
              <a:t>.</a:t>
            </a:r>
            <a:endParaRPr lang="en-GB" dirty="0">
              <a:solidFill>
                <a:schemeClr val="tx1"/>
              </a:solidFill>
            </a:endParaRPr>
          </a:p>
        </p:txBody>
      </p:sp>
      <p:sp>
        <p:nvSpPr>
          <p:cNvPr id="25603" name="Title 20"/>
          <p:cNvSpPr>
            <a:spLocks noGrp="1"/>
          </p:cNvSpPr>
          <p:nvPr>
            <p:ph type="title"/>
          </p:nvPr>
        </p:nvSpPr>
        <p:spPr>
          <a:xfrm>
            <a:off x="457200" y="479425"/>
            <a:ext cx="8220075" cy="993775"/>
          </a:xfrm>
        </p:spPr>
        <p:txBody>
          <a:bodyPr/>
          <a:lstStyle/>
          <a:p>
            <a:pPr eaLnBrk="1" hangingPunct="1"/>
            <a:r>
              <a:rPr lang="en-GB" altLang="en-US" sz="3600" smtClean="0"/>
              <a:t>Visiting a Mosque Activities</a:t>
            </a:r>
          </a:p>
        </p:txBody>
      </p:sp>
      <p:pic>
        <p:nvPicPr>
          <p:cNvPr id="25604" name="Pair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9213"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755650" y="2471738"/>
            <a:ext cx="7632700" cy="3621087"/>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pic>
        <p:nvPicPr>
          <p:cNvPr id="6" name="Picture 5"/>
          <p:cNvPicPr>
            <a:picLocks noChangeAspect="1"/>
          </p:cNvPicPr>
          <p:nvPr/>
        </p:nvPicPr>
        <p:blipFill>
          <a:blip r:embed="rId3"/>
          <a:stretch>
            <a:fillRect/>
          </a:stretch>
        </p:blipFill>
        <p:spPr>
          <a:xfrm>
            <a:off x="5842000" y="2562225"/>
            <a:ext cx="2409825" cy="3409950"/>
          </a:xfrm>
          <a:prstGeom prst="rect">
            <a:avLst/>
          </a:prstGeom>
          <a:effectLst>
            <a:outerShdw blurRad="63500" sx="102000" sy="102000" algn="ctr" rotWithShape="0">
              <a:prstClr val="black">
                <a:alpha val="40000"/>
              </a:prstClr>
            </a:outerShdw>
          </a:effectLst>
        </p:spPr>
      </p:pic>
      <p:pic>
        <p:nvPicPr>
          <p:cNvPr id="7" name="Picture 6"/>
          <p:cNvPicPr>
            <a:picLocks noChangeAspect="1"/>
          </p:cNvPicPr>
          <p:nvPr/>
        </p:nvPicPr>
        <p:blipFill>
          <a:blip r:embed="rId4"/>
          <a:stretch>
            <a:fillRect/>
          </a:stretch>
        </p:blipFill>
        <p:spPr>
          <a:xfrm>
            <a:off x="3354388" y="2562225"/>
            <a:ext cx="2409825" cy="3409950"/>
          </a:xfrm>
          <a:prstGeom prst="rect">
            <a:avLst/>
          </a:prstGeom>
          <a:effectLst>
            <a:outerShdw blurRad="63500" sx="102000" sy="102000" algn="ctr" rotWithShape="0">
              <a:prstClr val="black">
                <a:alpha val="40000"/>
              </a:prstClr>
            </a:outerShdw>
          </a:effectLst>
        </p:spPr>
      </p:pic>
      <p:pic>
        <p:nvPicPr>
          <p:cNvPr id="5" name="Picture 4"/>
          <p:cNvPicPr>
            <a:picLocks noChangeAspect="1"/>
          </p:cNvPicPr>
          <p:nvPr/>
        </p:nvPicPr>
        <p:blipFill>
          <a:blip r:embed="rId5"/>
          <a:stretch>
            <a:fillRect/>
          </a:stretch>
        </p:blipFill>
        <p:spPr>
          <a:xfrm>
            <a:off x="808038" y="2471738"/>
            <a:ext cx="2409825" cy="3409950"/>
          </a:xfrm>
          <a:prstGeom prst="rect">
            <a:avLst/>
          </a:prstGeom>
          <a:effectLst>
            <a:outerShdw blurRad="63500" sx="102000" sy="102000" algn="ctr" rotWithShape="0">
              <a:prstClr val="black">
                <a:alpha val="40000"/>
              </a:prstClr>
            </a:outerShdw>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1"/>
          <p:cNvPicPr>
            <a:picLocks noChangeAspect="1"/>
          </p:cNvPicPr>
          <p:nvPr/>
        </p:nvPicPr>
        <p:blipFill>
          <a:blip r:embed="rId2">
            <a:extLst>
              <a:ext uri="{28A0092B-C50C-407E-A947-70E740481C1C}">
                <a14:useLocalDpi xmlns:a14="http://schemas.microsoft.com/office/drawing/2010/main" val="0"/>
              </a:ext>
            </a:extLst>
          </a:blip>
          <a:srcRect t="32257" b="644"/>
          <a:stretch>
            <a:fillRect/>
          </a:stretch>
        </p:blipFill>
        <p:spPr bwMode="auto">
          <a:xfrm>
            <a:off x="755650" y="2376488"/>
            <a:ext cx="7632700" cy="362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Rectangle 21"/>
          <p:cNvSpPr/>
          <p:nvPr/>
        </p:nvSpPr>
        <p:spPr>
          <a:xfrm>
            <a:off x="755650" y="1382713"/>
            <a:ext cx="7632700" cy="923925"/>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Now you have made your visitor guide books, what could the blurb on the front say? </a:t>
            </a:r>
            <a:r>
              <a:rPr lang="en-GB" dirty="0" smtClean="0">
                <a:solidFill>
                  <a:schemeClr val="tx1"/>
                </a:solidFill>
              </a:rPr>
              <a:t>Summarise </a:t>
            </a:r>
            <a:r>
              <a:rPr lang="en-GB" dirty="0">
                <a:solidFill>
                  <a:schemeClr val="tx1"/>
                </a:solidFill>
              </a:rPr>
              <a:t>what a mosque is and why people might like to visit.</a:t>
            </a:r>
          </a:p>
        </p:txBody>
      </p:sp>
      <p:sp>
        <p:nvSpPr>
          <p:cNvPr id="27652" name="Title 20"/>
          <p:cNvSpPr>
            <a:spLocks noGrp="1"/>
          </p:cNvSpPr>
          <p:nvPr>
            <p:ph type="title"/>
          </p:nvPr>
        </p:nvSpPr>
        <p:spPr>
          <a:xfrm>
            <a:off x="457200" y="479425"/>
            <a:ext cx="8220075" cy="993775"/>
          </a:xfrm>
        </p:spPr>
        <p:txBody>
          <a:bodyPr/>
          <a:lstStyle/>
          <a:p>
            <a:pPr eaLnBrk="1" hangingPunct="1"/>
            <a:r>
              <a:rPr lang="en-GB" altLang="en-US" sz="3600" dirty="0" smtClean="0"/>
              <a:t>Year 2 Visitors’ Guide</a:t>
            </a:r>
          </a:p>
        </p:txBody>
      </p:sp>
      <p:pic>
        <p:nvPicPr>
          <p:cNvPr id="27654" name="Talking Partner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9213"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5" name="Picture 10"/>
          <p:cNvPicPr>
            <a:picLocks noChangeAspect="1"/>
          </p:cNvPicPr>
          <p:nvPr/>
        </p:nvPicPr>
        <p:blipFill>
          <a:blip r:embed="rId4">
            <a:extLst>
              <a:ext uri="{28A0092B-C50C-407E-A947-70E740481C1C}">
                <a14:useLocalDpi xmlns:a14="http://schemas.microsoft.com/office/drawing/2010/main" val="0"/>
              </a:ext>
            </a:extLst>
          </a:blip>
          <a:srcRect b="40552"/>
          <a:stretch>
            <a:fillRect/>
          </a:stretch>
        </p:blipFill>
        <p:spPr bwMode="auto">
          <a:xfrm>
            <a:off x="2808288" y="2416175"/>
            <a:ext cx="3517900" cy="296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Visiting a Mosque Activities </a:t>
            </a:r>
            <a:endParaRPr lang="en-GB" dirty="0"/>
          </a:p>
        </p:txBody>
      </p:sp>
      <p:sp>
        <p:nvSpPr>
          <p:cNvPr id="3" name="Rectangle 2"/>
          <p:cNvSpPr/>
          <p:nvPr/>
        </p:nvSpPr>
        <p:spPr>
          <a:xfrm>
            <a:off x="755650" y="1382713"/>
            <a:ext cx="7632700" cy="998537"/>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smtClean="0">
                <a:solidFill>
                  <a:schemeClr val="tx1"/>
                </a:solidFill>
              </a:rPr>
              <a:t>Year 1 chose one of the Places of Worship sheets and complete the labels.  </a:t>
            </a:r>
            <a:endParaRPr lang="en-GB" dirty="0">
              <a:solidFill>
                <a:schemeClr val="tx1"/>
              </a:solidFill>
            </a:endParaRPr>
          </a:p>
        </p:txBody>
      </p:sp>
      <p:pic>
        <p:nvPicPr>
          <p:cNvPr id="4" name="Picture 3"/>
          <p:cNvPicPr>
            <a:picLocks noChangeAspect="1"/>
          </p:cNvPicPr>
          <p:nvPr/>
        </p:nvPicPr>
        <p:blipFill>
          <a:blip r:embed="rId2"/>
          <a:stretch>
            <a:fillRect/>
          </a:stretch>
        </p:blipFill>
        <p:spPr>
          <a:xfrm>
            <a:off x="4926072" y="2654471"/>
            <a:ext cx="3462278" cy="2370907"/>
          </a:xfrm>
          <a:prstGeom prst="rect">
            <a:avLst/>
          </a:prstGeom>
        </p:spPr>
      </p:pic>
      <p:pic>
        <p:nvPicPr>
          <p:cNvPr id="5" name="Picture 4"/>
          <p:cNvPicPr>
            <a:picLocks noChangeAspect="1"/>
          </p:cNvPicPr>
          <p:nvPr/>
        </p:nvPicPr>
        <p:blipFill>
          <a:blip r:embed="rId3"/>
          <a:stretch>
            <a:fillRect/>
          </a:stretch>
        </p:blipFill>
        <p:spPr>
          <a:xfrm>
            <a:off x="858075" y="2377019"/>
            <a:ext cx="4067997" cy="2648359"/>
          </a:xfrm>
          <a:prstGeom prst="rect">
            <a:avLst/>
          </a:prstGeom>
        </p:spPr>
      </p:pic>
      <p:pic>
        <p:nvPicPr>
          <p:cNvPr id="6" name="Picture 5"/>
          <p:cNvPicPr>
            <a:picLocks noChangeAspect="1"/>
          </p:cNvPicPr>
          <p:nvPr/>
        </p:nvPicPr>
        <p:blipFill>
          <a:blip r:embed="rId4"/>
          <a:stretch>
            <a:fillRect/>
          </a:stretch>
        </p:blipFill>
        <p:spPr>
          <a:xfrm>
            <a:off x="1527403" y="3856944"/>
            <a:ext cx="4687416" cy="3001056"/>
          </a:xfrm>
          <a:prstGeom prst="rect">
            <a:avLst/>
          </a:prstGeom>
        </p:spPr>
      </p:pic>
    </p:spTree>
    <p:extLst>
      <p:ext uri="{BB962C8B-B14F-4D97-AF65-F5344CB8AC3E}">
        <p14:creationId xmlns:p14="http://schemas.microsoft.com/office/powerpoint/2010/main" val="32547507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 id="{1A02F134-1E0F-46F1-8366-AE0E981ECB8A}" vid="{21996438-2B25-4C91-8451-190E7D1A29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266</TotalTime>
  <Words>1008</Words>
  <Application>Microsoft Office PowerPoint</Application>
  <PresentationFormat>On-screen Show (4:3)</PresentationFormat>
  <Paragraphs>89</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Sassoon Infant Rg</vt:lpstr>
      <vt:lpstr>Calibri</vt:lpstr>
      <vt:lpstr>Arial</vt:lpstr>
      <vt:lpstr>Twinkl SemiBold</vt:lpstr>
      <vt:lpstr>Tuffy</vt:lpstr>
      <vt:lpstr>Twinkl</vt:lpstr>
      <vt:lpstr>Office Theme</vt:lpstr>
      <vt:lpstr>RE lesson 4 </vt:lpstr>
      <vt:lpstr>PowerPoint Presentation</vt:lpstr>
      <vt:lpstr>PowerPoint Presentation</vt:lpstr>
      <vt:lpstr>Places of Worship</vt:lpstr>
      <vt:lpstr>Places of Worship</vt:lpstr>
      <vt:lpstr>Mosques</vt:lpstr>
      <vt:lpstr>Mosques</vt:lpstr>
      <vt:lpstr>Mosques</vt:lpstr>
      <vt:lpstr>Mosques</vt:lpstr>
      <vt:lpstr>Mosques</vt:lpstr>
      <vt:lpstr>Mosques</vt:lpstr>
      <vt:lpstr>Mosques</vt:lpstr>
      <vt:lpstr>Mosques</vt:lpstr>
      <vt:lpstr>Mosques</vt:lpstr>
      <vt:lpstr>Mosques</vt:lpstr>
      <vt:lpstr>Mosques</vt:lpstr>
      <vt:lpstr>Watch a clip of inside a mosque</vt:lpstr>
      <vt:lpstr>Visiting a Mosque Activities</vt:lpstr>
      <vt:lpstr>Year 2 Visitors’ Guide</vt:lpstr>
      <vt:lpstr>Visiting a Mosque Activities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Twinkl PlanIt</dc:title>
  <dc:creator>Rachel Leather</dc:creator>
  <cp:lastModifiedBy>Debbie Leonard</cp:lastModifiedBy>
  <cp:revision>22</cp:revision>
  <dcterms:created xsi:type="dcterms:W3CDTF">2018-03-22T12:34:02Z</dcterms:created>
  <dcterms:modified xsi:type="dcterms:W3CDTF">2020-05-16T16:06:14Z</dcterms:modified>
</cp:coreProperties>
</file>