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87" r:id="rId4"/>
    <p:sldId id="288" r:id="rId5"/>
    <p:sldId id="289" r:id="rId6"/>
    <p:sldId id="290" r:id="rId7"/>
    <p:sldId id="280" r:id="rId8"/>
    <p:sldId id="263" r:id="rId9"/>
    <p:sldId id="291" r:id="rId10"/>
    <p:sldId id="270" r:id="rId11"/>
    <p:sldId id="267" r:id="rId12"/>
    <p:sldId id="268" r:id="rId13"/>
    <p:sldId id="269" r:id="rId14"/>
    <p:sldId id="281" r:id="rId15"/>
    <p:sldId id="26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97" autoAdjust="0"/>
    <p:restoredTop sz="94660"/>
  </p:normalViewPr>
  <p:slideViewPr>
    <p:cSldViewPr>
      <p:cViewPr varScale="1">
        <p:scale>
          <a:sx n="63" d="100"/>
          <a:sy n="63" d="100"/>
        </p:scale>
        <p:origin x="62" y="384"/>
      </p:cViewPr>
      <p:guideLst>
        <p:guide orient="horz" pos="2160"/>
        <p:guide pos="2880"/>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138292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3196515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3004290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569727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1774420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278023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3938926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1170982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3015704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4093921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1720275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478BEE-49AD-4170-BF64-661D241888F3}" type="datetimeFigureOut">
              <a:rPr lang="en-GB" smtClean="0"/>
              <a:t>09/09/2025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725082-9967-4D09-AB34-E2D6E6195B37}" type="slidenum">
              <a:rPr lang="en-GB" smtClean="0"/>
              <a:t>‹#›</a:t>
            </a:fld>
            <a:endParaRPr lang="en-GB" dirty="0"/>
          </a:p>
        </p:txBody>
      </p:sp>
    </p:spTree>
    <p:extLst>
      <p:ext uri="{BB962C8B-B14F-4D97-AF65-F5344CB8AC3E}">
        <p14:creationId xmlns:p14="http://schemas.microsoft.com/office/powerpoint/2010/main" val="1877414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yasmin.ramli@almondsburyprimary.co.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437112"/>
            <a:ext cx="7772400" cy="1470025"/>
          </a:xfrm>
        </p:spPr>
        <p:txBody>
          <a:bodyPr/>
          <a:lstStyle/>
          <a:p>
            <a:r>
              <a:rPr lang="en-GB" dirty="0"/>
              <a:t>Meet the Teacher</a:t>
            </a:r>
          </a:p>
        </p:txBody>
      </p:sp>
      <p:sp>
        <p:nvSpPr>
          <p:cNvPr id="3" name="Subtitle 2"/>
          <p:cNvSpPr>
            <a:spLocks noGrp="1"/>
          </p:cNvSpPr>
          <p:nvPr>
            <p:ph type="subTitle" idx="1"/>
          </p:nvPr>
        </p:nvSpPr>
        <p:spPr>
          <a:xfrm>
            <a:off x="1371600" y="5517232"/>
            <a:ext cx="6400800" cy="1752600"/>
          </a:xfrm>
        </p:spPr>
        <p:txBody>
          <a:bodyPr/>
          <a:lstStyle/>
          <a:p>
            <a:r>
              <a:rPr lang="en-GB" dirty="0">
                <a:solidFill>
                  <a:schemeClr val="tx1"/>
                </a:solidFill>
              </a:rPr>
              <a:t>Welcome to Year 6</a:t>
            </a:r>
          </a:p>
          <a:p>
            <a:r>
              <a:rPr lang="en-GB" dirty="0">
                <a:solidFill>
                  <a:schemeClr val="tx1"/>
                </a:solidFill>
              </a:rPr>
              <a:t>Miss Ramli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872" y="116632"/>
            <a:ext cx="6876256" cy="4060864"/>
          </a:xfrm>
          <a:prstGeom prst="rect">
            <a:avLst/>
          </a:prstGeom>
        </p:spPr>
      </p:pic>
    </p:spTree>
    <p:extLst>
      <p:ext uri="{BB962C8B-B14F-4D97-AF65-F5344CB8AC3E}">
        <p14:creationId xmlns:p14="http://schemas.microsoft.com/office/powerpoint/2010/main" val="1390415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80928"/>
            <a:ext cx="8229600" cy="1143000"/>
          </a:xfrm>
        </p:spPr>
        <p:txBody>
          <a:bodyPr>
            <a:normAutofit fontScale="90000"/>
          </a:bodyPr>
          <a:lstStyle/>
          <a:p>
            <a:r>
              <a:rPr lang="en-GB" sz="4000" dirty="0"/>
              <a:t>Class Teacher – Miss Ramli</a:t>
            </a:r>
            <a:br>
              <a:rPr lang="en-GB" dirty="0"/>
            </a:br>
            <a:br>
              <a:rPr lang="en-GB" dirty="0"/>
            </a:br>
            <a:r>
              <a:rPr lang="en-GB" sz="4000" dirty="0"/>
              <a:t>Teaching Assistants – Ms Jamieson, Mrs Challis and Mrs Davis Jones</a:t>
            </a:r>
            <a:br>
              <a:rPr lang="en-GB" dirty="0"/>
            </a:br>
            <a:br>
              <a:rPr lang="en-GB" dirty="0"/>
            </a:br>
            <a:endParaRPr lang="en-GB" dirty="0"/>
          </a:p>
        </p:txBody>
      </p:sp>
      <p:pic>
        <p:nvPicPr>
          <p:cNvPr id="4" name="Picture 3"/>
          <p:cNvPicPr>
            <a:picLocks noChangeAspect="1"/>
          </p:cNvPicPr>
          <p:nvPr/>
        </p:nvPicPr>
        <p:blipFill>
          <a:blip r:embed="rId2"/>
          <a:stretch>
            <a:fillRect/>
          </a:stretch>
        </p:blipFill>
        <p:spPr>
          <a:xfrm>
            <a:off x="0" y="0"/>
            <a:ext cx="1688738" cy="688908"/>
          </a:xfrm>
          <a:prstGeom prst="rect">
            <a:avLst/>
          </a:prstGeom>
        </p:spPr>
      </p:pic>
    </p:spTree>
    <p:extLst>
      <p:ext uri="{BB962C8B-B14F-4D97-AF65-F5344CB8AC3E}">
        <p14:creationId xmlns:p14="http://schemas.microsoft.com/office/powerpoint/2010/main" val="617101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492896"/>
            <a:ext cx="8712968" cy="1143000"/>
          </a:xfrm>
        </p:spPr>
        <p:txBody>
          <a:bodyPr>
            <a:normAutofit fontScale="90000"/>
          </a:bodyPr>
          <a:lstStyle/>
          <a:p>
            <a:r>
              <a:rPr lang="en-GB" b="1" u="sng" dirty="0"/>
              <a:t>The School Day</a:t>
            </a:r>
            <a:br>
              <a:rPr lang="en-GB" dirty="0"/>
            </a:br>
            <a:r>
              <a:rPr lang="en-GB" sz="3600" dirty="0"/>
              <a:t>Children can enter the Key Stage playground from 8.45 am. </a:t>
            </a:r>
            <a:br>
              <a:rPr lang="en-GB" sz="3600" dirty="0"/>
            </a:br>
            <a:r>
              <a:rPr lang="en-GB" sz="3600" dirty="0"/>
              <a:t>The children will finish at 3.30pm and will be taken to the side of the school.</a:t>
            </a:r>
            <a:br>
              <a:rPr lang="en-GB" sz="3600" dirty="0"/>
            </a:br>
            <a:r>
              <a:rPr lang="en-GB" sz="3600" dirty="0"/>
              <a:t>Please inform the school if the children are walking home.</a:t>
            </a:r>
            <a:br>
              <a:rPr lang="en-GB" dirty="0"/>
            </a:br>
            <a:endParaRPr lang="en-GB" dirty="0"/>
          </a:p>
        </p:txBody>
      </p:sp>
      <p:pic>
        <p:nvPicPr>
          <p:cNvPr id="4" name="Picture 3"/>
          <p:cNvPicPr>
            <a:picLocks noChangeAspect="1"/>
          </p:cNvPicPr>
          <p:nvPr/>
        </p:nvPicPr>
        <p:blipFill>
          <a:blip r:embed="rId2"/>
          <a:stretch>
            <a:fillRect/>
          </a:stretch>
        </p:blipFill>
        <p:spPr>
          <a:xfrm>
            <a:off x="-28046" y="-14246"/>
            <a:ext cx="1688738" cy="688908"/>
          </a:xfrm>
          <a:prstGeom prst="rect">
            <a:avLst/>
          </a:prstGeom>
        </p:spPr>
      </p:pic>
    </p:spTree>
    <p:extLst>
      <p:ext uri="{BB962C8B-B14F-4D97-AF65-F5344CB8AC3E}">
        <p14:creationId xmlns:p14="http://schemas.microsoft.com/office/powerpoint/2010/main" val="3636117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032" y="1196752"/>
            <a:ext cx="8712968" cy="4608512"/>
          </a:xfrm>
        </p:spPr>
        <p:txBody>
          <a:bodyPr>
            <a:normAutofit/>
          </a:bodyPr>
          <a:lstStyle/>
          <a:p>
            <a:pPr algn="l"/>
            <a:r>
              <a:rPr lang="en-GB" sz="4000" b="1" u="sng" dirty="0"/>
              <a:t>Snacks and Water</a:t>
            </a:r>
            <a:br>
              <a:rPr lang="en-GB" sz="4000" dirty="0"/>
            </a:br>
            <a:r>
              <a:rPr lang="en-GB" sz="3200" dirty="0"/>
              <a:t>To ensure hydration, children must bring water bottles to school. These can be refilled in school. The children should bring a healthy snack to eat at break time.</a:t>
            </a:r>
            <a:br>
              <a:rPr lang="en-GB" sz="3200" dirty="0"/>
            </a:br>
            <a:r>
              <a:rPr lang="en-GB" sz="3200" b="1" dirty="0"/>
              <a:t>Please remember we are a nut free school.</a:t>
            </a:r>
            <a:br>
              <a:rPr lang="en-GB" sz="4000" dirty="0"/>
            </a:br>
            <a:br>
              <a:rPr lang="en-GB" dirty="0"/>
            </a:br>
            <a:endParaRPr lang="en-GB" dirty="0"/>
          </a:p>
        </p:txBody>
      </p:sp>
      <p:pic>
        <p:nvPicPr>
          <p:cNvPr id="4" name="Picture 3"/>
          <p:cNvPicPr>
            <a:picLocks noChangeAspect="1"/>
          </p:cNvPicPr>
          <p:nvPr/>
        </p:nvPicPr>
        <p:blipFill>
          <a:blip r:embed="rId2"/>
          <a:stretch>
            <a:fillRect/>
          </a:stretch>
        </p:blipFill>
        <p:spPr>
          <a:xfrm>
            <a:off x="0" y="0"/>
            <a:ext cx="1688738" cy="688908"/>
          </a:xfrm>
          <a:prstGeom prst="rect">
            <a:avLst/>
          </a:prstGeom>
        </p:spPr>
      </p:pic>
    </p:spTree>
    <p:extLst>
      <p:ext uri="{BB962C8B-B14F-4D97-AF65-F5344CB8AC3E}">
        <p14:creationId xmlns:p14="http://schemas.microsoft.com/office/powerpoint/2010/main" val="1604240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96752"/>
            <a:ext cx="8712968" cy="5328592"/>
          </a:xfrm>
        </p:spPr>
        <p:txBody>
          <a:bodyPr>
            <a:normAutofit fontScale="90000"/>
          </a:bodyPr>
          <a:lstStyle/>
          <a:p>
            <a:r>
              <a:rPr lang="en-GB" b="1" u="sng" dirty="0"/>
              <a:t>PE</a:t>
            </a:r>
            <a:br>
              <a:rPr lang="en-GB" b="1" u="sng" dirty="0"/>
            </a:br>
            <a:br>
              <a:rPr lang="en-GB" dirty="0"/>
            </a:br>
            <a:r>
              <a:rPr lang="en-GB" dirty="0"/>
              <a:t>Our PE days are Wednesday and Friday.</a:t>
            </a:r>
            <a:br>
              <a:rPr lang="en-GB" dirty="0"/>
            </a:br>
            <a:br>
              <a:rPr lang="en-GB" dirty="0"/>
            </a:br>
            <a:r>
              <a:rPr lang="en-GB" dirty="0"/>
              <a:t>Forest School will take place on a Wednesday in Terms 2 and 5. Children can wear PE kit. Please ensure they have wellies and appropriate outer wear.</a:t>
            </a:r>
            <a:br>
              <a:rPr lang="en-GB" dirty="0"/>
            </a:br>
            <a:br>
              <a:rPr lang="en-GB" dirty="0"/>
            </a:br>
            <a:endParaRPr lang="en-GB" dirty="0"/>
          </a:p>
        </p:txBody>
      </p:sp>
      <p:pic>
        <p:nvPicPr>
          <p:cNvPr id="4" name="Picture 3"/>
          <p:cNvPicPr>
            <a:picLocks noChangeAspect="1"/>
          </p:cNvPicPr>
          <p:nvPr/>
        </p:nvPicPr>
        <p:blipFill>
          <a:blip r:embed="rId2"/>
          <a:stretch>
            <a:fillRect/>
          </a:stretch>
        </p:blipFill>
        <p:spPr>
          <a:xfrm>
            <a:off x="0" y="-3339"/>
            <a:ext cx="1688738" cy="688908"/>
          </a:xfrm>
          <a:prstGeom prst="rect">
            <a:avLst/>
          </a:prstGeom>
        </p:spPr>
      </p:pic>
    </p:spTree>
    <p:extLst>
      <p:ext uri="{BB962C8B-B14F-4D97-AF65-F5344CB8AC3E}">
        <p14:creationId xmlns:p14="http://schemas.microsoft.com/office/powerpoint/2010/main" val="4187722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2A913-00D4-B4C4-D702-DA80F1F397B0}"/>
              </a:ext>
            </a:extLst>
          </p:cNvPr>
          <p:cNvSpPr>
            <a:spLocks noGrp="1"/>
          </p:cNvSpPr>
          <p:nvPr>
            <p:ph type="title"/>
          </p:nvPr>
        </p:nvSpPr>
        <p:spPr/>
        <p:txBody>
          <a:bodyPr/>
          <a:lstStyle/>
          <a:p>
            <a:r>
              <a:rPr lang="en-GB" dirty="0"/>
              <a:t>Our Year at a Glance</a:t>
            </a:r>
          </a:p>
        </p:txBody>
      </p:sp>
      <p:graphicFrame>
        <p:nvGraphicFramePr>
          <p:cNvPr id="3" name="Table 2">
            <a:extLst>
              <a:ext uri="{FF2B5EF4-FFF2-40B4-BE49-F238E27FC236}">
                <a16:creationId xmlns:a16="http://schemas.microsoft.com/office/drawing/2014/main" id="{0478A506-CCF8-48A8-3037-2EDD73E89192}"/>
              </a:ext>
            </a:extLst>
          </p:cNvPr>
          <p:cNvGraphicFramePr>
            <a:graphicFrameLocks noGrp="1"/>
          </p:cNvGraphicFramePr>
          <p:nvPr>
            <p:extLst>
              <p:ext uri="{D42A27DB-BD31-4B8C-83A1-F6EECF244321}">
                <p14:modId xmlns:p14="http://schemas.microsoft.com/office/powerpoint/2010/main" val="3413335781"/>
              </p:ext>
            </p:extLst>
          </p:nvPr>
        </p:nvGraphicFramePr>
        <p:xfrm>
          <a:off x="323528" y="1772816"/>
          <a:ext cx="8352927" cy="2382520"/>
        </p:xfrm>
        <a:graphic>
          <a:graphicData uri="http://schemas.openxmlformats.org/drawingml/2006/table">
            <a:tbl>
              <a:tblPr firstRow="1" bandRow="1">
                <a:tableStyleId>{5C22544A-7EE6-4342-B048-85BDC9FD1C3A}</a:tableStyleId>
              </a:tblPr>
              <a:tblGrid>
                <a:gridCol w="2784309">
                  <a:extLst>
                    <a:ext uri="{9D8B030D-6E8A-4147-A177-3AD203B41FA5}">
                      <a16:colId xmlns:a16="http://schemas.microsoft.com/office/drawing/2014/main" val="2616833785"/>
                    </a:ext>
                  </a:extLst>
                </a:gridCol>
                <a:gridCol w="2784309">
                  <a:extLst>
                    <a:ext uri="{9D8B030D-6E8A-4147-A177-3AD203B41FA5}">
                      <a16:colId xmlns:a16="http://schemas.microsoft.com/office/drawing/2014/main" val="4211824652"/>
                    </a:ext>
                  </a:extLst>
                </a:gridCol>
                <a:gridCol w="2784309">
                  <a:extLst>
                    <a:ext uri="{9D8B030D-6E8A-4147-A177-3AD203B41FA5}">
                      <a16:colId xmlns:a16="http://schemas.microsoft.com/office/drawing/2014/main" val="2623310749"/>
                    </a:ext>
                  </a:extLst>
                </a:gridCol>
              </a:tblGrid>
              <a:tr h="370840">
                <a:tc>
                  <a:txBody>
                    <a:bodyPr/>
                    <a:lstStyle/>
                    <a:p>
                      <a:pPr algn="ctr"/>
                      <a:r>
                        <a:rPr lang="en-GB" dirty="0"/>
                        <a:t>Autumn</a:t>
                      </a:r>
                    </a:p>
                  </a:txBody>
                  <a:tcPr/>
                </a:tc>
                <a:tc>
                  <a:txBody>
                    <a:bodyPr/>
                    <a:lstStyle/>
                    <a:p>
                      <a:pPr algn="ctr"/>
                      <a:r>
                        <a:rPr lang="en-GB" dirty="0"/>
                        <a:t>Spring</a:t>
                      </a:r>
                    </a:p>
                  </a:txBody>
                  <a:tcPr/>
                </a:tc>
                <a:tc>
                  <a:txBody>
                    <a:bodyPr/>
                    <a:lstStyle/>
                    <a:p>
                      <a:pPr algn="ctr"/>
                      <a:r>
                        <a:rPr lang="en-GB" dirty="0"/>
                        <a:t>Summer</a:t>
                      </a:r>
                    </a:p>
                  </a:txBody>
                  <a:tcPr/>
                </a:tc>
                <a:extLst>
                  <a:ext uri="{0D108BD9-81ED-4DB2-BD59-A6C34878D82A}">
                    <a16:rowId xmlns:a16="http://schemas.microsoft.com/office/drawing/2014/main" val="3076995856"/>
                  </a:ext>
                </a:extLst>
              </a:tr>
              <a:tr h="370840">
                <a:tc>
                  <a:txBody>
                    <a:bodyPr/>
                    <a:lstStyle/>
                    <a:p>
                      <a:r>
                        <a:rPr lang="en-GB" dirty="0"/>
                        <a:t>Greece Yesterday and Today</a:t>
                      </a:r>
                    </a:p>
                    <a:p>
                      <a:endParaRPr lang="en-GB" dirty="0"/>
                    </a:p>
                    <a:p>
                      <a:r>
                        <a:rPr lang="en-GB" dirty="0"/>
                        <a:t>Y6 France Trip</a:t>
                      </a:r>
                    </a:p>
                    <a:p>
                      <a:endParaRPr lang="en-GB" dirty="0"/>
                    </a:p>
                    <a:p>
                      <a:r>
                        <a:rPr lang="en-GB" dirty="0"/>
                        <a:t>Carols by Candlelight</a:t>
                      </a:r>
                    </a:p>
                  </a:txBody>
                  <a:tcPr/>
                </a:tc>
                <a:tc>
                  <a:txBody>
                    <a:bodyPr/>
                    <a:lstStyle/>
                    <a:p>
                      <a:r>
                        <a:rPr lang="en-GB" dirty="0"/>
                        <a:t>Our Changing World</a:t>
                      </a:r>
                    </a:p>
                    <a:p>
                      <a:endParaRPr lang="en-GB" dirty="0"/>
                    </a:p>
                    <a:p>
                      <a:r>
                        <a:rPr lang="en-GB" dirty="0"/>
                        <a:t>Houses of Parliament Trip</a:t>
                      </a:r>
                    </a:p>
                    <a:p>
                      <a:endParaRPr lang="en-GB" dirty="0"/>
                    </a:p>
                    <a:p>
                      <a:r>
                        <a:rPr lang="en-GB" dirty="0"/>
                        <a:t>Young Voices concert</a:t>
                      </a:r>
                    </a:p>
                    <a:p>
                      <a:endParaRPr lang="en-GB" dirty="0"/>
                    </a:p>
                  </a:txBody>
                  <a:tcPr/>
                </a:tc>
                <a:tc>
                  <a:txBody>
                    <a:bodyPr/>
                    <a:lstStyle/>
                    <a:p>
                      <a:r>
                        <a:rPr lang="en-GB" dirty="0"/>
                        <a:t>Space Race</a:t>
                      </a:r>
                    </a:p>
                    <a:p>
                      <a:endParaRPr lang="en-GB" dirty="0"/>
                    </a:p>
                    <a:p>
                      <a:r>
                        <a:rPr lang="en-GB" dirty="0"/>
                        <a:t>Y6 SATs</a:t>
                      </a:r>
                    </a:p>
                    <a:p>
                      <a:endParaRPr lang="en-GB" dirty="0"/>
                    </a:p>
                    <a:p>
                      <a:r>
                        <a:rPr lang="en-GB" dirty="0"/>
                        <a:t>Y6 Legoland</a:t>
                      </a:r>
                    </a:p>
                    <a:p>
                      <a:endParaRPr lang="en-GB" dirty="0"/>
                    </a:p>
                    <a:p>
                      <a:r>
                        <a:rPr lang="en-GB" dirty="0"/>
                        <a:t>Y5/6 Production</a:t>
                      </a:r>
                    </a:p>
                  </a:txBody>
                  <a:tcPr/>
                </a:tc>
                <a:extLst>
                  <a:ext uri="{0D108BD9-81ED-4DB2-BD59-A6C34878D82A}">
                    <a16:rowId xmlns:a16="http://schemas.microsoft.com/office/drawing/2014/main" val="4245649844"/>
                  </a:ext>
                </a:extLst>
              </a:tr>
            </a:tbl>
          </a:graphicData>
        </a:graphic>
      </p:graphicFrame>
    </p:spTree>
    <p:extLst>
      <p:ext uri="{BB962C8B-B14F-4D97-AF65-F5344CB8AC3E}">
        <p14:creationId xmlns:p14="http://schemas.microsoft.com/office/powerpoint/2010/main" val="886099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688738" cy="688908"/>
          </a:xfrm>
          <a:prstGeom prst="rect">
            <a:avLst/>
          </a:prstGeom>
        </p:spPr>
      </p:pic>
      <p:pic>
        <p:nvPicPr>
          <p:cNvPr id="4" name="Picture 3">
            <a:extLst>
              <a:ext uri="{FF2B5EF4-FFF2-40B4-BE49-F238E27FC236}">
                <a16:creationId xmlns:a16="http://schemas.microsoft.com/office/drawing/2014/main" id="{41A01F49-3DAB-0927-CC5B-D84CA19BF8D5}"/>
              </a:ext>
            </a:extLst>
          </p:cNvPr>
          <p:cNvPicPr>
            <a:picLocks noChangeAspect="1"/>
          </p:cNvPicPr>
          <p:nvPr/>
        </p:nvPicPr>
        <p:blipFill>
          <a:blip r:embed="rId3"/>
          <a:stretch>
            <a:fillRect/>
          </a:stretch>
        </p:blipFill>
        <p:spPr>
          <a:xfrm>
            <a:off x="359532" y="836712"/>
            <a:ext cx="8424936" cy="5709561"/>
          </a:xfrm>
          <a:prstGeom prst="rect">
            <a:avLst/>
          </a:prstGeom>
        </p:spPr>
      </p:pic>
    </p:spTree>
    <p:extLst>
      <p:ext uri="{BB962C8B-B14F-4D97-AF65-F5344CB8AC3E}">
        <p14:creationId xmlns:p14="http://schemas.microsoft.com/office/powerpoint/2010/main" val="1562865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836712"/>
            <a:ext cx="8153244" cy="5632311"/>
          </a:xfrm>
          <a:prstGeom prst="rect">
            <a:avLst/>
          </a:prstGeom>
          <a:noFill/>
        </p:spPr>
        <p:txBody>
          <a:bodyPr wrap="square" rtlCol="0">
            <a:spAutoFit/>
          </a:bodyPr>
          <a:lstStyle/>
          <a:p>
            <a:r>
              <a:rPr lang="en-GB" sz="2400" b="1" u="sng" dirty="0">
                <a:latin typeface="+mj-lt"/>
              </a:rPr>
              <a:t>Homework</a:t>
            </a:r>
            <a:br>
              <a:rPr lang="en-GB" sz="2400" dirty="0">
                <a:latin typeface="+mj-lt"/>
              </a:rPr>
            </a:br>
            <a:r>
              <a:rPr lang="en-GB" sz="2400" dirty="0">
                <a:latin typeface="+mj-lt"/>
              </a:rPr>
              <a:t>Homework will be given out every Friday and is expected to be handed in by the following </a:t>
            </a:r>
            <a:r>
              <a:rPr lang="en-GB" sz="2400" u="sng" dirty="0">
                <a:latin typeface="+mj-lt"/>
              </a:rPr>
              <a:t>Friday</a:t>
            </a:r>
            <a:br>
              <a:rPr lang="en-GB" sz="2400" dirty="0">
                <a:latin typeface="+mj-lt"/>
              </a:rPr>
            </a:br>
            <a:r>
              <a:rPr lang="en-GB" sz="2400" dirty="0">
                <a:latin typeface="+mj-lt"/>
              </a:rPr>
              <a:t>The homework given will alternate between English and Maths.</a:t>
            </a:r>
          </a:p>
          <a:p>
            <a:br>
              <a:rPr lang="en-GB" sz="2400" dirty="0">
                <a:latin typeface="+mj-lt"/>
              </a:rPr>
            </a:br>
            <a:r>
              <a:rPr lang="en-GB" sz="2400" dirty="0">
                <a:latin typeface="+mj-lt"/>
              </a:rPr>
              <a:t>The children will also receive a Guided Reading text every other Friday to read over the weekend. They will need to bring this back into school by the following </a:t>
            </a:r>
            <a:r>
              <a:rPr lang="en-GB" sz="2400" u="sng" dirty="0">
                <a:latin typeface="+mj-lt"/>
              </a:rPr>
              <a:t>Tuesday</a:t>
            </a:r>
            <a:r>
              <a:rPr lang="en-GB" sz="2400" dirty="0">
                <a:latin typeface="+mj-lt"/>
              </a:rPr>
              <a:t>. </a:t>
            </a:r>
          </a:p>
          <a:p>
            <a:endParaRPr lang="en-GB" sz="2400" dirty="0">
              <a:latin typeface="+mj-lt"/>
            </a:endParaRPr>
          </a:p>
          <a:p>
            <a:r>
              <a:rPr lang="en-GB" sz="2400" dirty="0">
                <a:latin typeface="+mj-lt"/>
              </a:rPr>
              <a:t>Children are also expected to read regularly and practise their times tables and spellings.</a:t>
            </a:r>
          </a:p>
          <a:p>
            <a:r>
              <a:rPr lang="en-GB" sz="2400" dirty="0">
                <a:latin typeface="+mj-lt"/>
              </a:rPr>
              <a:t>They all have a Times Tables Rockstars login to support their learning. I have a copy of their username and password if you need it.</a:t>
            </a:r>
          </a:p>
          <a:p>
            <a:pPr algn="ctr"/>
            <a:endParaRPr lang="en-GB" sz="2400" dirty="0">
              <a:latin typeface="+mj-lt"/>
            </a:endParaRPr>
          </a:p>
        </p:txBody>
      </p:sp>
      <p:pic>
        <p:nvPicPr>
          <p:cNvPr id="2" name="Picture 1"/>
          <p:cNvPicPr>
            <a:picLocks noChangeAspect="1"/>
          </p:cNvPicPr>
          <p:nvPr/>
        </p:nvPicPr>
        <p:blipFill>
          <a:blip r:embed="rId2"/>
          <a:stretch>
            <a:fillRect/>
          </a:stretch>
        </p:blipFill>
        <p:spPr>
          <a:xfrm>
            <a:off x="0" y="0"/>
            <a:ext cx="1688738" cy="688908"/>
          </a:xfrm>
          <a:prstGeom prst="rect">
            <a:avLst/>
          </a:prstGeom>
        </p:spPr>
      </p:pic>
    </p:spTree>
    <p:extLst>
      <p:ext uri="{BB962C8B-B14F-4D97-AF65-F5344CB8AC3E}">
        <p14:creationId xmlns:p14="http://schemas.microsoft.com/office/powerpoint/2010/main" val="944487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267E0-4179-93A5-E7D9-61F9AEE45595}"/>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01E3480E-E6BC-BA96-10A1-B7EA4B8E062F}"/>
              </a:ext>
            </a:extLst>
          </p:cNvPr>
          <p:cNvSpPr>
            <a:spLocks noGrp="1"/>
          </p:cNvSpPr>
          <p:nvPr>
            <p:ph type="title"/>
          </p:nvPr>
        </p:nvSpPr>
        <p:spPr>
          <a:xfrm>
            <a:off x="1187624" y="4214"/>
            <a:ext cx="8229600" cy="1143000"/>
          </a:xfrm>
        </p:spPr>
        <p:txBody>
          <a:bodyPr/>
          <a:lstStyle/>
          <a:p>
            <a:r>
              <a:rPr lang="en-GB" dirty="0"/>
              <a:t>Reading for Pleasure</a:t>
            </a:r>
          </a:p>
        </p:txBody>
      </p:sp>
      <p:pic>
        <p:nvPicPr>
          <p:cNvPr id="3" name="Picture 2">
            <a:extLst>
              <a:ext uri="{FF2B5EF4-FFF2-40B4-BE49-F238E27FC236}">
                <a16:creationId xmlns:a16="http://schemas.microsoft.com/office/drawing/2014/main" id="{65BDC1FE-2E0F-FB7A-5390-88B073710ECF}"/>
              </a:ext>
            </a:extLst>
          </p:cNvPr>
          <p:cNvPicPr>
            <a:picLocks noChangeAspect="1"/>
          </p:cNvPicPr>
          <p:nvPr/>
        </p:nvPicPr>
        <p:blipFill>
          <a:blip r:embed="rId2"/>
          <a:stretch>
            <a:fillRect/>
          </a:stretch>
        </p:blipFill>
        <p:spPr>
          <a:xfrm>
            <a:off x="2771800" y="1259990"/>
            <a:ext cx="6267956" cy="3621839"/>
          </a:xfrm>
          <a:prstGeom prst="rect">
            <a:avLst/>
          </a:prstGeom>
        </p:spPr>
      </p:pic>
      <p:sp>
        <p:nvSpPr>
          <p:cNvPr id="4" name="TextBox 3">
            <a:extLst>
              <a:ext uri="{FF2B5EF4-FFF2-40B4-BE49-F238E27FC236}">
                <a16:creationId xmlns:a16="http://schemas.microsoft.com/office/drawing/2014/main" id="{01884EB4-7033-21F6-E368-5A6B286C91AF}"/>
              </a:ext>
            </a:extLst>
          </p:cNvPr>
          <p:cNvSpPr txBox="1"/>
          <p:nvPr/>
        </p:nvSpPr>
        <p:spPr>
          <a:xfrm>
            <a:off x="251520" y="1844824"/>
            <a:ext cx="2170112" cy="3970318"/>
          </a:xfrm>
          <a:prstGeom prst="rect">
            <a:avLst/>
          </a:prstGeom>
          <a:noFill/>
        </p:spPr>
        <p:txBody>
          <a:bodyPr wrap="square" rtlCol="0">
            <a:spAutoFit/>
          </a:bodyPr>
          <a:lstStyle/>
          <a:p>
            <a:r>
              <a:rPr lang="en-GB" dirty="0"/>
              <a:t>On the weeks the children do not have guided reading homework, they will be encouraged to engage with our Reading Journal Padlet. This will be an opportunity for them to share and celebrate their reading with the class.</a:t>
            </a:r>
          </a:p>
          <a:p>
            <a:endParaRPr lang="en-GB" dirty="0"/>
          </a:p>
        </p:txBody>
      </p:sp>
      <p:sp>
        <p:nvSpPr>
          <p:cNvPr id="8" name="TextBox 7">
            <a:extLst>
              <a:ext uri="{FF2B5EF4-FFF2-40B4-BE49-F238E27FC236}">
                <a16:creationId xmlns:a16="http://schemas.microsoft.com/office/drawing/2014/main" id="{16BDA8E6-7B02-A01A-EA2D-78D2BB263DDA}"/>
              </a:ext>
            </a:extLst>
          </p:cNvPr>
          <p:cNvSpPr txBox="1"/>
          <p:nvPr/>
        </p:nvSpPr>
        <p:spPr>
          <a:xfrm>
            <a:off x="1444588" y="5630476"/>
            <a:ext cx="8424936" cy="369332"/>
          </a:xfrm>
          <a:prstGeom prst="rect">
            <a:avLst/>
          </a:prstGeom>
          <a:noFill/>
        </p:spPr>
        <p:txBody>
          <a:bodyPr wrap="square" rtlCol="0">
            <a:spAutoFit/>
          </a:bodyPr>
          <a:lstStyle/>
          <a:p>
            <a:r>
              <a:rPr lang="en-GB" dirty="0"/>
              <a:t>More details will follow shortly in an email with a link to the website.</a:t>
            </a:r>
          </a:p>
        </p:txBody>
      </p:sp>
      <p:pic>
        <p:nvPicPr>
          <p:cNvPr id="2" name="Picture 1">
            <a:extLst>
              <a:ext uri="{FF2B5EF4-FFF2-40B4-BE49-F238E27FC236}">
                <a16:creationId xmlns:a16="http://schemas.microsoft.com/office/drawing/2014/main" id="{78F32492-F422-F73B-5A11-042839401A23}"/>
              </a:ext>
            </a:extLst>
          </p:cNvPr>
          <p:cNvPicPr>
            <a:picLocks noChangeAspect="1"/>
          </p:cNvPicPr>
          <p:nvPr/>
        </p:nvPicPr>
        <p:blipFill>
          <a:blip r:embed="rId3"/>
          <a:stretch>
            <a:fillRect/>
          </a:stretch>
        </p:blipFill>
        <p:spPr>
          <a:xfrm>
            <a:off x="0" y="0"/>
            <a:ext cx="1688738" cy="688908"/>
          </a:xfrm>
          <a:prstGeom prst="rect">
            <a:avLst/>
          </a:prstGeom>
        </p:spPr>
      </p:pic>
    </p:spTree>
    <p:extLst>
      <p:ext uri="{BB962C8B-B14F-4D97-AF65-F5344CB8AC3E}">
        <p14:creationId xmlns:p14="http://schemas.microsoft.com/office/powerpoint/2010/main" val="3452944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688738" cy="688908"/>
          </a:xfrm>
          <a:prstGeom prst="rect">
            <a:avLst/>
          </a:prstGeom>
        </p:spPr>
      </p:pic>
      <p:sp>
        <p:nvSpPr>
          <p:cNvPr id="8" name="TextBox 7"/>
          <p:cNvSpPr txBox="1"/>
          <p:nvPr/>
        </p:nvSpPr>
        <p:spPr>
          <a:xfrm>
            <a:off x="467544" y="688908"/>
            <a:ext cx="7776864" cy="4093428"/>
          </a:xfrm>
          <a:prstGeom prst="rect">
            <a:avLst/>
          </a:prstGeom>
          <a:noFill/>
        </p:spPr>
        <p:txBody>
          <a:bodyPr wrap="square" rtlCol="0">
            <a:spAutoFit/>
          </a:bodyPr>
          <a:lstStyle/>
          <a:p>
            <a:r>
              <a:rPr lang="en-GB" sz="2400" u="sng" dirty="0">
                <a:solidFill>
                  <a:prstClr val="black"/>
                </a:solidFill>
                <a:ea typeface="+mj-ea"/>
                <a:cs typeface="+mj-cs"/>
              </a:rPr>
              <a:t>Spelling</a:t>
            </a:r>
          </a:p>
          <a:p>
            <a:r>
              <a:rPr lang="en-GB" sz="2400" dirty="0">
                <a:solidFill>
                  <a:prstClr val="black"/>
                </a:solidFill>
                <a:ea typeface="+mj-ea"/>
                <a:cs typeface="+mj-cs"/>
              </a:rPr>
              <a:t>Spelling patterns will be added to our class page termly. We will be using the Essential Spelling and Word Knowledge scheme to support learning this year, which builds on the spelling strategies and patterns that the children have used for the last two years. </a:t>
            </a:r>
          </a:p>
          <a:p>
            <a:endParaRPr lang="en-GB" sz="2000" dirty="0">
              <a:solidFill>
                <a:prstClr val="black"/>
              </a:solidFill>
              <a:ea typeface="+mj-ea"/>
              <a:cs typeface="+mj-cs"/>
            </a:endParaRPr>
          </a:p>
          <a:p>
            <a:r>
              <a:rPr lang="en-GB" sz="2400" dirty="0">
                <a:solidFill>
                  <a:prstClr val="black"/>
                </a:solidFill>
                <a:ea typeface="+mj-ea"/>
                <a:cs typeface="+mj-cs"/>
              </a:rPr>
              <a:t>We will not have weekly spelling tests but will instead complete regular application tasks that focus on spelling rules and patterns. Please support your children with this at home.</a:t>
            </a:r>
            <a:endParaRPr lang="en-GB" sz="2400" dirty="0"/>
          </a:p>
        </p:txBody>
      </p:sp>
      <p:pic>
        <p:nvPicPr>
          <p:cNvPr id="9" name="Picture 8"/>
          <p:cNvPicPr>
            <a:picLocks noChangeAspect="1"/>
          </p:cNvPicPr>
          <p:nvPr/>
        </p:nvPicPr>
        <p:blipFill>
          <a:blip r:embed="rId3"/>
          <a:stretch>
            <a:fillRect/>
          </a:stretch>
        </p:blipFill>
        <p:spPr>
          <a:xfrm>
            <a:off x="3563888" y="4581128"/>
            <a:ext cx="3158002" cy="2072820"/>
          </a:xfrm>
          <a:prstGeom prst="rect">
            <a:avLst/>
          </a:prstGeom>
        </p:spPr>
      </p:pic>
    </p:spTree>
    <p:extLst>
      <p:ext uri="{BB962C8B-B14F-4D97-AF65-F5344CB8AC3E}">
        <p14:creationId xmlns:p14="http://schemas.microsoft.com/office/powerpoint/2010/main" val="1269296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700" y="1593252"/>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277232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4840" y="3750651"/>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06179" y="3860350"/>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99519" y="806747"/>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96123" y="2921709"/>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781121" y="2529350"/>
            <a:ext cx="2119802" cy="507831"/>
          </a:xfrm>
          <a:prstGeom prst="rect">
            <a:avLst/>
          </a:prstGeom>
          <a:noFill/>
        </p:spPr>
        <p:txBody>
          <a:bodyPr wrap="square" rtlCol="0">
            <a:spAutoFit/>
          </a:bodyPr>
          <a:lstStyle/>
          <a:p>
            <a:pPr algn="ctr"/>
            <a:r>
              <a:rPr lang="en-GB" sz="2700" b="1" dirty="0"/>
              <a:t>Tik Tok</a:t>
            </a:r>
          </a:p>
        </p:txBody>
      </p:sp>
      <p:sp>
        <p:nvSpPr>
          <p:cNvPr id="13" name="TextBox 12"/>
          <p:cNvSpPr txBox="1"/>
          <p:nvPr/>
        </p:nvSpPr>
        <p:spPr>
          <a:xfrm>
            <a:off x="5500492" y="2434704"/>
            <a:ext cx="2119802" cy="507831"/>
          </a:xfrm>
          <a:prstGeom prst="rect">
            <a:avLst/>
          </a:prstGeom>
          <a:noFill/>
        </p:spPr>
        <p:txBody>
          <a:bodyPr wrap="square" rtlCol="0">
            <a:spAutoFit/>
          </a:bodyPr>
          <a:lstStyle/>
          <a:p>
            <a:pPr algn="ctr"/>
            <a:r>
              <a:rPr lang="en-GB" sz="2700" b="1" dirty="0"/>
              <a:t>Snapchat</a:t>
            </a:r>
          </a:p>
        </p:txBody>
      </p:sp>
      <p:sp>
        <p:nvSpPr>
          <p:cNvPr id="15" name="TextBox 14"/>
          <p:cNvSpPr txBox="1"/>
          <p:nvPr/>
        </p:nvSpPr>
        <p:spPr>
          <a:xfrm>
            <a:off x="356749" y="5514678"/>
            <a:ext cx="2119802" cy="507831"/>
          </a:xfrm>
          <a:prstGeom prst="rect">
            <a:avLst/>
          </a:prstGeom>
          <a:noFill/>
        </p:spPr>
        <p:txBody>
          <a:bodyPr wrap="square" rtlCol="0">
            <a:spAutoFit/>
          </a:bodyPr>
          <a:lstStyle/>
          <a:p>
            <a:pPr algn="ctr"/>
            <a:r>
              <a:rPr lang="en-GB" sz="2700" b="1" dirty="0"/>
              <a:t>WhatsApp</a:t>
            </a:r>
          </a:p>
        </p:txBody>
      </p:sp>
      <p:sp>
        <p:nvSpPr>
          <p:cNvPr id="16" name="TextBox 15"/>
          <p:cNvSpPr txBox="1"/>
          <p:nvPr/>
        </p:nvSpPr>
        <p:spPr>
          <a:xfrm>
            <a:off x="3468646" y="5516002"/>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a:t>Fortnite</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83010" y="644796"/>
            <a:ext cx="1485900" cy="1885950"/>
          </a:xfrm>
          <a:prstGeom prst="rect">
            <a:avLst/>
          </a:prstGeom>
        </p:spPr>
      </p:pic>
    </p:spTree>
    <p:extLst>
      <p:ext uri="{BB962C8B-B14F-4D97-AF65-F5344CB8AC3E}">
        <p14:creationId xmlns:p14="http://schemas.microsoft.com/office/powerpoint/2010/main" val="2587672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181F8872-EEC5-9AB2-8F90-3AA9A14C22A0}"/>
              </a:ext>
            </a:extLst>
          </p:cNvPr>
          <p:cNvPicPr>
            <a:picLocks noChangeAspect="1"/>
          </p:cNvPicPr>
          <p:nvPr/>
        </p:nvPicPr>
        <p:blipFill>
          <a:blip r:embed="rId3"/>
          <a:stretch>
            <a:fillRect/>
          </a:stretch>
        </p:blipFill>
        <p:spPr>
          <a:xfrm>
            <a:off x="0" y="0"/>
            <a:ext cx="1688738" cy="688908"/>
          </a:xfrm>
          <a:prstGeom prst="rect">
            <a:avLst/>
          </a:prstGeom>
        </p:spPr>
      </p:pic>
    </p:spTree>
    <p:extLst>
      <p:ext uri="{BB962C8B-B14F-4D97-AF65-F5344CB8AC3E}">
        <p14:creationId xmlns:p14="http://schemas.microsoft.com/office/powerpoint/2010/main" val="3202514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19672" y="1628800"/>
            <a:ext cx="5742704" cy="3230271"/>
          </a:xfrm>
          <a:prstGeom prst="rect">
            <a:avLst/>
          </a:prstGeom>
        </p:spPr>
      </p:pic>
      <p:pic>
        <p:nvPicPr>
          <p:cNvPr id="4" name="Picture 3">
            <a:extLst>
              <a:ext uri="{FF2B5EF4-FFF2-40B4-BE49-F238E27FC236}">
                <a16:creationId xmlns:a16="http://schemas.microsoft.com/office/drawing/2014/main" id="{5CBA31DB-8DF6-961E-07F7-B05F5D4C4A21}"/>
              </a:ext>
            </a:extLst>
          </p:cNvPr>
          <p:cNvPicPr>
            <a:picLocks noChangeAspect="1"/>
          </p:cNvPicPr>
          <p:nvPr/>
        </p:nvPicPr>
        <p:blipFill>
          <a:blip r:embed="rId3"/>
          <a:stretch>
            <a:fillRect/>
          </a:stretch>
        </p:blipFill>
        <p:spPr>
          <a:xfrm>
            <a:off x="0" y="0"/>
            <a:ext cx="1688738" cy="688908"/>
          </a:xfrm>
          <a:prstGeom prst="rect">
            <a:avLst/>
          </a:prstGeom>
        </p:spPr>
      </p:pic>
    </p:spTree>
    <p:extLst>
      <p:ext uri="{BB962C8B-B14F-4D97-AF65-F5344CB8AC3E}">
        <p14:creationId xmlns:p14="http://schemas.microsoft.com/office/powerpoint/2010/main" val="2770517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916832"/>
            <a:ext cx="7920880" cy="3724096"/>
          </a:xfrm>
          <a:prstGeom prst="rect">
            <a:avLst/>
          </a:prstGeom>
        </p:spPr>
        <p:txBody>
          <a:bodyPr wrap="square">
            <a:spAutoFit/>
          </a:bodyPr>
          <a:lstStyle/>
          <a:p>
            <a:pPr algn="ctr"/>
            <a:r>
              <a:rPr lang="en-GB" sz="3200" dirty="0"/>
              <a:t>Questions?</a:t>
            </a:r>
          </a:p>
          <a:p>
            <a:pPr algn="ctr"/>
            <a:endParaRPr lang="en-GB" sz="3200" dirty="0">
              <a:hlinkClick r:id="rId2"/>
            </a:endParaRPr>
          </a:p>
          <a:p>
            <a:pPr algn="ctr"/>
            <a:r>
              <a:rPr lang="en-GB" sz="3200" dirty="0">
                <a:hlinkClick r:id="rId2"/>
              </a:rPr>
              <a:t>yasmin.ramli@almondsburyprimary.co.uk</a:t>
            </a:r>
            <a:endParaRPr lang="en-GB" sz="3200" dirty="0"/>
          </a:p>
          <a:p>
            <a:pPr algn="ctr"/>
            <a:endParaRPr lang="en-GB" sz="2800" dirty="0"/>
          </a:p>
          <a:p>
            <a:pPr algn="ctr"/>
            <a:endParaRPr lang="en-GB" sz="2800" dirty="0"/>
          </a:p>
          <a:p>
            <a:pPr algn="ctr"/>
            <a:endParaRPr lang="en-GB" sz="2800" dirty="0"/>
          </a:p>
          <a:p>
            <a:pPr algn="ctr"/>
            <a:endParaRPr lang="en-GB" sz="2800" dirty="0"/>
          </a:p>
          <a:p>
            <a:pPr algn="ctr"/>
            <a:endParaRPr lang="en-GB" sz="2800" dirty="0"/>
          </a:p>
        </p:txBody>
      </p:sp>
      <p:pic>
        <p:nvPicPr>
          <p:cNvPr id="4" name="Picture 3">
            <a:extLst>
              <a:ext uri="{FF2B5EF4-FFF2-40B4-BE49-F238E27FC236}">
                <a16:creationId xmlns:a16="http://schemas.microsoft.com/office/drawing/2014/main" id="{6295C98A-E2C9-696D-34ED-EC4F7762157F}"/>
              </a:ext>
            </a:extLst>
          </p:cNvPr>
          <p:cNvPicPr>
            <a:picLocks noChangeAspect="1"/>
          </p:cNvPicPr>
          <p:nvPr/>
        </p:nvPicPr>
        <p:blipFill>
          <a:blip r:embed="rId3"/>
          <a:stretch>
            <a:fillRect/>
          </a:stretch>
        </p:blipFill>
        <p:spPr>
          <a:xfrm>
            <a:off x="0" y="0"/>
            <a:ext cx="1688738" cy="688908"/>
          </a:xfrm>
          <a:prstGeom prst="rect">
            <a:avLst/>
          </a:prstGeom>
        </p:spPr>
      </p:pic>
    </p:spTree>
    <p:extLst>
      <p:ext uri="{BB962C8B-B14F-4D97-AF65-F5344CB8AC3E}">
        <p14:creationId xmlns:p14="http://schemas.microsoft.com/office/powerpoint/2010/main" val="739596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499</TotalTime>
  <Words>566</Words>
  <Application>Microsoft Office PowerPoint</Application>
  <PresentationFormat>On-screen Show (4:3)</PresentationFormat>
  <Paragraphs>61</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Meet the Teacher</vt:lpstr>
      <vt:lpstr>Class Teacher – Miss Ramli  Teaching Assistants – Ms Jamieson, Mrs Challis and Mrs Davis Jones  </vt:lpstr>
      <vt:lpstr>The School Day Children can enter the Key Stage playground from 8.45 am.  The children will finish at 3.30pm and will be taken to the side of the school. Please inform the school if the children are walking home. </vt:lpstr>
      <vt:lpstr>Snacks and Water To ensure hydration, children must bring water bottles to school. These can be refilled in school. The children should bring a healthy snack to eat at break time. Please remember we are a nut free school.  </vt:lpstr>
      <vt:lpstr>PE  Our PE days are Wednesday and Friday.  Forest School will take place on a Wednesday in Terms 2 and 5. Children can wear PE kit. Please ensure they have wellies and appropriate outer wear.  </vt:lpstr>
      <vt:lpstr>Our Year at a Glance</vt:lpstr>
      <vt:lpstr>PowerPoint Presentation</vt:lpstr>
      <vt:lpstr>PowerPoint Presentation</vt:lpstr>
      <vt:lpstr>Reading for Pleasure</vt:lpstr>
      <vt:lpstr>PowerPoint Presentation</vt:lpstr>
      <vt:lpstr>Online safety is a shared responsibility!</vt:lpstr>
      <vt:lpstr>PowerPoint Presentation</vt:lpstr>
      <vt:lpstr>PowerPoint Presentation</vt:lpstr>
      <vt:lpstr>PowerPoint Presentation</vt:lpstr>
      <vt:lpstr>PowerPoint Presentation</vt:lpstr>
    </vt:vector>
  </TitlesOfParts>
  <Company>South Gloucestershire CYP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Nic Baykaa-Murray</dc:creator>
  <cp:lastModifiedBy>Yasmin Ramli</cp:lastModifiedBy>
  <cp:revision>49</cp:revision>
  <dcterms:created xsi:type="dcterms:W3CDTF">2015-09-07T18:27:44Z</dcterms:created>
  <dcterms:modified xsi:type="dcterms:W3CDTF">2025-09-09T07:19:11Z</dcterms:modified>
</cp:coreProperties>
</file>