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80" r:id="rId14"/>
    <p:sldId id="281" r:id="rId15"/>
    <p:sldId id="282" r:id="rId16"/>
    <p:sldId id="283" r:id="rId17"/>
    <p:sldId id="284" r:id="rId18"/>
    <p:sldId id="285" r:id="rId19"/>
    <p:sldId id="286" r:id="rId20"/>
    <p:sldId id="287" r:id="rId21"/>
    <p:sldId id="288"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E4812-D96A-17C7-C8B7-5BE3AD5CD8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B60C99-DC15-0B0F-147D-90006CAB17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7B24B4-1EBA-B838-00DA-6F277CDE955B}"/>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19E22C0F-E819-5998-F942-D1C1D1861D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D64BA-11CB-1CF9-BCDE-47B91F6C92A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148688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63653-4B27-0216-0B8E-D4EDAD5F41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A1DFCB-53EE-6FB4-6859-16A0B8CF12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B689A-F908-C40B-2087-244473F0CC97}"/>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DDCE310D-0B96-FA81-3FE4-00CD698403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BB88F-2BAF-4A47-AE5E-B22CD1FC25AE}"/>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576940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66659-F6DE-B46F-525D-CC14524B3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D27E3B-6550-7B2A-BC7E-C25E10AF34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E2553B-7C5C-F1AF-E3EE-57C32CBF8376}"/>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75220140-F9B2-B635-D73E-DEA6937B4F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19B23B-9890-C1F9-A244-DB7A6E5FE2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51998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219DD-A2DD-72E5-3413-77963F53E4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9AAA45-07EC-C7C3-1ADC-ED73A73295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381FCE-E702-0096-FB16-F673BB755C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BDD235-DD25-FF8F-911F-FDEC7A9D3C5F}"/>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6" name="Footer Placeholder 5">
            <a:extLst>
              <a:ext uri="{FF2B5EF4-FFF2-40B4-BE49-F238E27FC236}">
                <a16:creationId xmlns:a16="http://schemas.microsoft.com/office/drawing/2014/main" id="{A85872CD-AED9-4338-C0E0-CD1DA4C2A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655077-9004-92E1-A1B8-D20104490EE3}"/>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370317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5F6AA-1B57-32FD-0C57-C4EBE05BAD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1E1743-E763-CB0D-4F35-2381A820EB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1F0A01-9C26-AFD7-C9F5-C9AD6279AC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18026-BB8E-817D-6770-7A9170AFE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5F5FBC-55BE-301B-9749-F54B03A7B0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7EC880-05D2-BA48-CDAD-D4E2DCD40D72}"/>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8" name="Footer Placeholder 7">
            <a:extLst>
              <a:ext uri="{FF2B5EF4-FFF2-40B4-BE49-F238E27FC236}">
                <a16:creationId xmlns:a16="http://schemas.microsoft.com/office/drawing/2014/main" id="{98DAC90E-5A53-A7CA-DCEB-2AC1C9F913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2A72F9-B1EA-1C59-6E6A-D3018FC05AD2}"/>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686952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7B1A8-5EF8-DA23-3395-D40CCF94D8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26748E-4B01-C049-5F66-869883F41008}"/>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4" name="Footer Placeholder 3">
            <a:extLst>
              <a:ext uri="{FF2B5EF4-FFF2-40B4-BE49-F238E27FC236}">
                <a16:creationId xmlns:a16="http://schemas.microsoft.com/office/drawing/2014/main" id="{5E832B6E-6102-6D4B-7C3E-DE9D017C29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EC6F0-A5BE-1618-1F9D-E72C32EB868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690969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D475FF-3B5B-BDA7-C032-15EB2674246C}"/>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3" name="Footer Placeholder 2">
            <a:extLst>
              <a:ext uri="{FF2B5EF4-FFF2-40B4-BE49-F238E27FC236}">
                <a16:creationId xmlns:a16="http://schemas.microsoft.com/office/drawing/2014/main" id="{F6E366E0-980B-A92C-3889-5C4E7A32CC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BC01AE-889A-C61D-DE2B-E7C6A62AF538}"/>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7606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4555-7CFF-B2CB-A7D9-418203B766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31C16F-2EC9-5F6D-B90C-1C152E58D5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160AE3-AC8A-713F-501A-FB1B4339AF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2DF64F-22BE-76D4-068E-92E9A8F338EB}"/>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6" name="Footer Placeholder 5">
            <a:extLst>
              <a:ext uri="{FF2B5EF4-FFF2-40B4-BE49-F238E27FC236}">
                <a16:creationId xmlns:a16="http://schemas.microsoft.com/office/drawing/2014/main" id="{47856A60-2B45-FC70-4ACD-1CB3C90FB4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EF364D-940C-42D6-64DE-67BD05F48BCC}"/>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408243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FC821-6DDE-CCBC-E0AE-BE5A7537FA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B660D6-C923-EECA-2CB9-412450577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CCC78-7F0E-2614-D643-4F23913B0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EA02B3-D6D9-A089-C799-67AA9A8AF5C6}"/>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6" name="Footer Placeholder 5">
            <a:extLst>
              <a:ext uri="{FF2B5EF4-FFF2-40B4-BE49-F238E27FC236}">
                <a16:creationId xmlns:a16="http://schemas.microsoft.com/office/drawing/2014/main" id="{9F3041C4-3988-165A-2DA7-714A837FA0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DFAFE4-FAC5-5E49-A7AF-D720B30F696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865368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1FF61-0BB4-3420-0417-DD15BF625D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23C85-7B59-809C-98B9-81CB1BFC71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0CB4FF-7E6C-B7DA-90DF-C6319A5A506A}"/>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567FE07B-B8E9-E58B-3CAA-C4EAC13128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F3655-EEE7-CC54-5C8C-78B2290D381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4088961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49F5C1-C9FF-9AD5-B6D7-480935B366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E86BB9-CFF0-8902-338A-15453CB1F6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6D436D-A6A5-AD1C-8820-5F6893472F99}"/>
              </a:ext>
            </a:extLst>
          </p:cNvPr>
          <p:cNvSpPr>
            <a:spLocks noGrp="1"/>
          </p:cNvSpPr>
          <p:nvPr>
            <p:ph type="dt" sz="half" idx="10"/>
          </p:nvPr>
        </p:nvSpPr>
        <p:spPr/>
        <p:txBody>
          <a:body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AC00610E-8F5A-D5EF-051A-76B7558D11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FD9CE-A448-333C-AD78-972BEC54474D}"/>
              </a:ext>
            </a:extLst>
          </p:cNvPr>
          <p:cNvSpPr>
            <a:spLocks noGrp="1"/>
          </p:cNvSpPr>
          <p:nvPr>
            <p:ph type="sldNum" sz="quarter" idx="12"/>
          </p:nvPr>
        </p:nvSpPr>
        <p:spPr/>
        <p:txBody>
          <a:bodyPr/>
          <a:lstStyle/>
          <a:p>
            <a:fld id="{451EDBD5-CE78-44F4-BFB6-6EAACF595948}" type="slidenum">
              <a:rPr lang="en-GB" smtClean="0"/>
              <a:t>‹#›</a:t>
            </a:fld>
            <a:endParaRPr lang="en-GB"/>
          </a:p>
        </p:txBody>
      </p:sp>
    </p:spTree>
    <p:extLst>
      <p:ext uri="{BB962C8B-B14F-4D97-AF65-F5344CB8AC3E}">
        <p14:creationId xmlns:p14="http://schemas.microsoft.com/office/powerpoint/2010/main" val="2021743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alpha val="88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6B975-9964-47A3-D32E-9A129A2B03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28102E-B844-8B8E-E2D1-7A0E8D882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8DAD89-76A2-CBE5-1AEE-20ADA053E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43B7F8A-D057-4677-9F40-982312EB8B23}" type="datetimeFigureOut">
              <a:rPr lang="en-GB" smtClean="0"/>
              <a:t>05/09/2025</a:t>
            </a:fld>
            <a:endParaRPr lang="en-GB"/>
          </a:p>
        </p:txBody>
      </p:sp>
      <p:sp>
        <p:nvSpPr>
          <p:cNvPr id="5" name="Footer Placeholder 4">
            <a:extLst>
              <a:ext uri="{FF2B5EF4-FFF2-40B4-BE49-F238E27FC236}">
                <a16:creationId xmlns:a16="http://schemas.microsoft.com/office/drawing/2014/main" id="{08F157B2-E3C7-EE7D-3A3E-1861CBA005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1401127-3E9E-CF90-D5E7-3A116D72B5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1EDBD5-CE78-44F4-BFB6-6EAACF595948}" type="slidenum">
              <a:rPr lang="en-GB" smtClean="0"/>
              <a:t>‹#›</a:t>
            </a:fld>
            <a:endParaRPr lang="en-GB"/>
          </a:p>
        </p:txBody>
      </p:sp>
    </p:spTree>
    <p:extLst>
      <p:ext uri="{BB962C8B-B14F-4D97-AF65-F5344CB8AC3E}">
        <p14:creationId xmlns:p14="http://schemas.microsoft.com/office/powerpoint/2010/main" val="312737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mailto:Molly.Whittingham@almondsburyprimary.co.uk"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DFA77F1-7137-B80F-E962-C22E9B4A28B7}"/>
              </a:ext>
            </a:extLst>
          </p:cNvPr>
          <p:cNvSpPr>
            <a:spLocks noGrp="1"/>
          </p:cNvSpPr>
          <p:nvPr>
            <p:ph type="subTitle" idx="1"/>
          </p:nvPr>
        </p:nvSpPr>
        <p:spPr>
          <a:xfrm>
            <a:off x="1524000" y="4396902"/>
            <a:ext cx="9144000" cy="2144949"/>
          </a:xfrm>
        </p:spPr>
        <p:txBody>
          <a:bodyPr>
            <a:normAutofit/>
          </a:bodyPr>
          <a:lstStyle/>
          <a:p>
            <a:pPr>
              <a:lnSpc>
                <a:spcPct val="100000"/>
              </a:lnSpc>
            </a:pPr>
            <a:r>
              <a:rPr lang="en-GB" sz="3600" dirty="0"/>
              <a:t>Meet the Teacher</a:t>
            </a:r>
          </a:p>
          <a:p>
            <a:pPr>
              <a:lnSpc>
                <a:spcPct val="100000"/>
              </a:lnSpc>
            </a:pPr>
            <a:r>
              <a:rPr lang="en-GB" sz="3600" dirty="0"/>
              <a:t>Welcome to Year 5</a:t>
            </a:r>
          </a:p>
          <a:p>
            <a:pPr>
              <a:lnSpc>
                <a:spcPct val="100000"/>
              </a:lnSpc>
            </a:pPr>
            <a:r>
              <a:rPr lang="en-GB" sz="3600" dirty="0"/>
              <a:t>Miss Whittingham</a:t>
            </a:r>
          </a:p>
        </p:txBody>
      </p:sp>
      <p:pic>
        <p:nvPicPr>
          <p:cNvPr id="4" name="Picture 3">
            <a:extLst>
              <a:ext uri="{FF2B5EF4-FFF2-40B4-BE49-F238E27FC236}">
                <a16:creationId xmlns:a16="http://schemas.microsoft.com/office/drawing/2014/main" id="{55786CEE-FBEE-9D61-00BA-889381A685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7575" y="116632"/>
            <a:ext cx="6876256" cy="4060864"/>
          </a:xfrm>
          <a:prstGeom prst="rect">
            <a:avLst/>
          </a:prstGeom>
        </p:spPr>
      </p:pic>
    </p:spTree>
    <p:extLst>
      <p:ext uri="{BB962C8B-B14F-4D97-AF65-F5344CB8AC3E}">
        <p14:creationId xmlns:p14="http://schemas.microsoft.com/office/powerpoint/2010/main" val="4160425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9FB814-3FED-D03B-CB4F-9683794EF219}"/>
              </a:ext>
            </a:extLst>
          </p:cNvPr>
          <p:cNvSpPr>
            <a:spLocks noGrp="1"/>
          </p:cNvSpPr>
          <p:nvPr>
            <p:ph idx="1"/>
          </p:nvPr>
        </p:nvSpPr>
        <p:spPr>
          <a:xfrm>
            <a:off x="1023025" y="130901"/>
            <a:ext cx="10515600" cy="607136"/>
          </a:xfrm>
        </p:spPr>
        <p:txBody>
          <a:bodyPr/>
          <a:lstStyle/>
          <a:p>
            <a:pPr marL="0" indent="0" algn="ctr">
              <a:buNone/>
            </a:pPr>
            <a:r>
              <a:rPr lang="en-GB" dirty="0"/>
              <a:t>Miss Whittingham’s class!</a:t>
            </a:r>
          </a:p>
        </p:txBody>
      </p:sp>
    </p:spTree>
    <p:extLst>
      <p:ext uri="{BB962C8B-B14F-4D97-AF65-F5344CB8AC3E}">
        <p14:creationId xmlns:p14="http://schemas.microsoft.com/office/powerpoint/2010/main" val="44544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FA4F1-5BB8-78A9-4DEF-9F5FB695F084}"/>
              </a:ext>
            </a:extLst>
          </p:cNvPr>
          <p:cNvSpPr>
            <a:spLocks noGrp="1"/>
          </p:cNvSpPr>
          <p:nvPr>
            <p:ph type="title"/>
          </p:nvPr>
        </p:nvSpPr>
        <p:spPr>
          <a:xfrm>
            <a:off x="838199" y="0"/>
            <a:ext cx="10515600" cy="689563"/>
          </a:xfrm>
        </p:spPr>
        <p:txBody>
          <a:bodyPr>
            <a:normAutofit fontScale="90000"/>
          </a:bodyPr>
          <a:lstStyle/>
          <a:p>
            <a:pPr algn="ctr"/>
            <a:r>
              <a:rPr lang="en-GB" dirty="0"/>
              <a:t>Year 5 Timetable</a:t>
            </a:r>
          </a:p>
        </p:txBody>
      </p:sp>
      <p:sp>
        <p:nvSpPr>
          <p:cNvPr id="6" name="TextBox 5">
            <a:extLst>
              <a:ext uri="{FF2B5EF4-FFF2-40B4-BE49-F238E27FC236}">
                <a16:creationId xmlns:a16="http://schemas.microsoft.com/office/drawing/2014/main" id="{D0336EC6-E82F-8466-EE33-AC11FB9A80F1}"/>
              </a:ext>
            </a:extLst>
          </p:cNvPr>
          <p:cNvSpPr txBox="1"/>
          <p:nvPr/>
        </p:nvSpPr>
        <p:spPr>
          <a:xfrm>
            <a:off x="2376421" y="6060332"/>
            <a:ext cx="8576923" cy="369332"/>
          </a:xfrm>
          <a:prstGeom prst="rect">
            <a:avLst/>
          </a:prstGeom>
          <a:noFill/>
        </p:spPr>
        <p:txBody>
          <a:bodyPr wrap="square" rtlCol="0">
            <a:spAutoFit/>
          </a:bodyPr>
          <a:lstStyle/>
          <a:p>
            <a:r>
              <a:rPr lang="en-GB" dirty="0"/>
              <a:t>Subject to change over terms 3 &amp; 5. Check our class webpage for more details.</a:t>
            </a:r>
          </a:p>
        </p:txBody>
      </p:sp>
      <p:pic>
        <p:nvPicPr>
          <p:cNvPr id="4" name="Picture 3" descr="A white sheet with black text&#10;&#10;AI-generated content may be incorrect.">
            <a:extLst>
              <a:ext uri="{FF2B5EF4-FFF2-40B4-BE49-F238E27FC236}">
                <a16:creationId xmlns:a16="http://schemas.microsoft.com/office/drawing/2014/main" id="{7013E352-E0A3-0BBA-2513-1F469F8FE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7216" y="757250"/>
            <a:ext cx="9121930" cy="5235394"/>
          </a:xfrm>
          <a:prstGeom prst="rect">
            <a:avLst/>
          </a:prstGeom>
        </p:spPr>
      </p:pic>
    </p:spTree>
    <p:extLst>
      <p:ext uri="{BB962C8B-B14F-4D97-AF65-F5344CB8AC3E}">
        <p14:creationId xmlns:p14="http://schemas.microsoft.com/office/powerpoint/2010/main" val="2516134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B6CF6-7412-50B0-5478-C3C8B3D35293}"/>
              </a:ext>
            </a:extLst>
          </p:cNvPr>
          <p:cNvSpPr>
            <a:spLocks noGrp="1"/>
          </p:cNvSpPr>
          <p:nvPr>
            <p:ph type="title"/>
          </p:nvPr>
        </p:nvSpPr>
        <p:spPr/>
        <p:txBody>
          <a:bodyPr/>
          <a:lstStyle/>
          <a:p>
            <a:r>
              <a:rPr lang="en-GB" dirty="0"/>
              <a:t>Class teacher and support staff:</a:t>
            </a:r>
          </a:p>
        </p:txBody>
      </p:sp>
      <p:sp>
        <p:nvSpPr>
          <p:cNvPr id="3" name="Content Placeholder 2">
            <a:extLst>
              <a:ext uri="{FF2B5EF4-FFF2-40B4-BE49-F238E27FC236}">
                <a16:creationId xmlns:a16="http://schemas.microsoft.com/office/drawing/2014/main" id="{6B0EE14E-79FF-6FEC-AC47-F0A5F02DE48C}"/>
              </a:ext>
            </a:extLst>
          </p:cNvPr>
          <p:cNvSpPr>
            <a:spLocks noGrp="1"/>
          </p:cNvSpPr>
          <p:nvPr>
            <p:ph idx="1"/>
          </p:nvPr>
        </p:nvSpPr>
        <p:spPr/>
        <p:txBody>
          <a:bodyPr>
            <a:normAutofit/>
          </a:bodyPr>
          <a:lstStyle/>
          <a:p>
            <a:pPr marL="0" indent="0">
              <a:lnSpc>
                <a:spcPct val="200000"/>
              </a:lnSpc>
              <a:buNone/>
            </a:pPr>
            <a:r>
              <a:rPr lang="en-GB" dirty="0"/>
              <a:t>Miss Whittingham – class teacher</a:t>
            </a:r>
          </a:p>
          <a:p>
            <a:pPr marL="0" indent="0">
              <a:lnSpc>
                <a:spcPct val="200000"/>
              </a:lnSpc>
              <a:buNone/>
            </a:pPr>
            <a:r>
              <a:rPr lang="en-GB" dirty="0"/>
              <a:t>Mrs McAulay, Mrs Swann, Ms Ivory &amp; Miss Byrne – support staff</a:t>
            </a:r>
            <a:endParaRPr lang="en-GB" sz="2100" i="1" dirty="0"/>
          </a:p>
        </p:txBody>
      </p:sp>
    </p:spTree>
    <p:extLst>
      <p:ext uri="{BB962C8B-B14F-4D97-AF65-F5344CB8AC3E}">
        <p14:creationId xmlns:p14="http://schemas.microsoft.com/office/powerpoint/2010/main" val="1235891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0F4A9-5649-C797-2742-56726BBC75A8}"/>
              </a:ext>
            </a:extLst>
          </p:cNvPr>
          <p:cNvSpPr>
            <a:spLocks noGrp="1"/>
          </p:cNvSpPr>
          <p:nvPr>
            <p:ph idx="1"/>
          </p:nvPr>
        </p:nvSpPr>
        <p:spPr/>
        <p:txBody>
          <a:bodyPr/>
          <a:lstStyle/>
          <a:p>
            <a:pPr marL="0" indent="0" algn="ctr">
              <a:buNone/>
            </a:pPr>
            <a:r>
              <a:rPr lang="en-GB" b="1" u="sng" dirty="0"/>
              <a:t>PE &amp; Forest School</a:t>
            </a:r>
            <a:br>
              <a:rPr lang="en-GB" dirty="0"/>
            </a:br>
            <a:r>
              <a:rPr lang="en-GB" dirty="0"/>
              <a:t>Wednesday &amp; Thursday.</a:t>
            </a:r>
          </a:p>
          <a:p>
            <a:pPr marL="0" indent="0" algn="ctr">
              <a:buNone/>
            </a:pPr>
            <a:br>
              <a:rPr lang="en-GB" dirty="0"/>
            </a:br>
            <a:r>
              <a:rPr lang="en-GB" dirty="0"/>
              <a:t>Children must wear their PE kits to school on PE and Forest School days. It is recommended that children also wear wellie boots and waterproof clothing for Forest School.</a:t>
            </a:r>
          </a:p>
        </p:txBody>
      </p:sp>
      <p:pic>
        <p:nvPicPr>
          <p:cNvPr id="4" name="Picture 3">
            <a:extLst>
              <a:ext uri="{FF2B5EF4-FFF2-40B4-BE49-F238E27FC236}">
                <a16:creationId xmlns:a16="http://schemas.microsoft.com/office/drawing/2014/main" id="{3AA1A9BC-202C-6329-3844-BC4D1AB1F2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1820208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68C9A8-2DC7-F806-8145-29C4F4179C0C}"/>
              </a:ext>
            </a:extLst>
          </p:cNvPr>
          <p:cNvSpPr>
            <a:spLocks noGrp="1"/>
          </p:cNvSpPr>
          <p:nvPr>
            <p:ph idx="1"/>
          </p:nvPr>
        </p:nvSpPr>
        <p:spPr>
          <a:xfrm>
            <a:off x="838200" y="1639957"/>
            <a:ext cx="10515600" cy="4351338"/>
          </a:xfrm>
        </p:spPr>
        <p:txBody>
          <a:bodyPr/>
          <a:lstStyle/>
          <a:p>
            <a:pPr marL="0" indent="0" algn="ctr">
              <a:buNone/>
            </a:pPr>
            <a:r>
              <a:rPr lang="en-GB" b="1" u="sng" dirty="0"/>
              <a:t>The School Day</a:t>
            </a:r>
            <a:br>
              <a:rPr lang="en-GB" dirty="0"/>
            </a:br>
            <a:r>
              <a:rPr lang="en-GB" sz="2800" dirty="0"/>
              <a:t>Children can enter the Key Stage playground from 8.45 am. </a:t>
            </a:r>
          </a:p>
          <a:p>
            <a:pPr marL="0" indent="0" algn="ctr">
              <a:buNone/>
            </a:pPr>
            <a:br>
              <a:rPr lang="en-GB" sz="2800" dirty="0"/>
            </a:br>
            <a:r>
              <a:rPr lang="en-GB" sz="2800" dirty="0"/>
              <a:t>The children will finish at 3.30pm and will be taken to the side of the school.</a:t>
            </a:r>
          </a:p>
          <a:p>
            <a:pPr marL="0" indent="0" algn="ctr">
              <a:buNone/>
            </a:pPr>
            <a:br>
              <a:rPr lang="en-GB" sz="2800" dirty="0"/>
            </a:br>
            <a:r>
              <a:rPr lang="en-GB" sz="2800" dirty="0"/>
              <a:t>Children cannot walk home alone until they are in year 6.</a:t>
            </a:r>
            <a:endParaRPr lang="en-GB" dirty="0"/>
          </a:p>
        </p:txBody>
      </p:sp>
      <p:pic>
        <p:nvPicPr>
          <p:cNvPr id="4" name="Picture 3">
            <a:extLst>
              <a:ext uri="{FF2B5EF4-FFF2-40B4-BE49-F238E27FC236}">
                <a16:creationId xmlns:a16="http://schemas.microsoft.com/office/drawing/2014/main" id="{C44A7226-CEE4-CA12-7F7C-367455F51B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364891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F6BFBD-EEEF-2314-E961-E4D7F03B1BEA}"/>
              </a:ext>
            </a:extLst>
          </p:cNvPr>
          <p:cNvSpPr>
            <a:spLocks noGrp="1"/>
          </p:cNvSpPr>
          <p:nvPr>
            <p:ph idx="1"/>
          </p:nvPr>
        </p:nvSpPr>
        <p:spPr>
          <a:xfrm>
            <a:off x="838200" y="1474162"/>
            <a:ext cx="10515600" cy="4351338"/>
          </a:xfrm>
        </p:spPr>
        <p:txBody>
          <a:bodyPr/>
          <a:lstStyle/>
          <a:p>
            <a:pPr marL="0" indent="0" algn="ctr">
              <a:buNone/>
            </a:pPr>
            <a:r>
              <a:rPr lang="en-GB" sz="2800" b="1" u="sng" dirty="0"/>
              <a:t>Snacks and Water</a:t>
            </a:r>
            <a:br>
              <a:rPr lang="en-GB" sz="2800" dirty="0"/>
            </a:br>
            <a:r>
              <a:rPr lang="en-GB" sz="2800" dirty="0"/>
              <a:t>To ensure hydration, children must bring water bottles to school.</a:t>
            </a:r>
          </a:p>
          <a:p>
            <a:pPr marL="0" indent="0" algn="ctr">
              <a:buNone/>
            </a:pPr>
            <a:r>
              <a:rPr lang="en-GB" sz="2800" dirty="0"/>
              <a:t> These can be refilled in school. The children should bring a healthy snack to eat at break time.</a:t>
            </a:r>
          </a:p>
          <a:p>
            <a:pPr marL="0" indent="0" algn="ctr">
              <a:buNone/>
            </a:pPr>
            <a:br>
              <a:rPr lang="en-GB" sz="2800" dirty="0"/>
            </a:br>
            <a:r>
              <a:rPr lang="en-GB" sz="2800" b="1" dirty="0"/>
              <a:t>Remember we are a nut free school.</a:t>
            </a:r>
            <a:endParaRPr lang="en-GB" b="1" dirty="0"/>
          </a:p>
        </p:txBody>
      </p:sp>
      <p:pic>
        <p:nvPicPr>
          <p:cNvPr id="4" name="Picture 3">
            <a:extLst>
              <a:ext uri="{FF2B5EF4-FFF2-40B4-BE49-F238E27FC236}">
                <a16:creationId xmlns:a16="http://schemas.microsoft.com/office/drawing/2014/main" id="{1BA7616F-B3D4-8225-9486-724CC06EC0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30" y="98367"/>
            <a:ext cx="2610373" cy="1541590"/>
          </a:xfrm>
          <a:prstGeom prst="rect">
            <a:avLst/>
          </a:prstGeom>
        </p:spPr>
      </p:pic>
    </p:spTree>
    <p:extLst>
      <p:ext uri="{BB962C8B-B14F-4D97-AF65-F5344CB8AC3E}">
        <p14:creationId xmlns:p14="http://schemas.microsoft.com/office/powerpoint/2010/main" val="4194222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1C171-357A-D4FC-80C9-9E7E59FB2148}"/>
              </a:ext>
            </a:extLst>
          </p:cNvPr>
          <p:cNvSpPr>
            <a:spLocks noGrp="1"/>
          </p:cNvSpPr>
          <p:nvPr>
            <p:ph idx="1"/>
          </p:nvPr>
        </p:nvSpPr>
        <p:spPr>
          <a:xfrm>
            <a:off x="838200" y="327143"/>
            <a:ext cx="10515600" cy="5976380"/>
          </a:xfrm>
        </p:spPr>
        <p:txBody>
          <a:bodyPr>
            <a:normAutofit/>
          </a:bodyPr>
          <a:lstStyle/>
          <a:p>
            <a:pPr marL="0" indent="0" algn="ctr">
              <a:buNone/>
            </a:pPr>
            <a:r>
              <a:rPr lang="en-GB" sz="2800" b="1" u="sng" dirty="0"/>
              <a:t>Homework</a:t>
            </a:r>
          </a:p>
          <a:p>
            <a:pPr marL="0" indent="0" algn="ctr">
              <a:buNone/>
            </a:pPr>
            <a:br>
              <a:rPr lang="en-GB" sz="2800" dirty="0"/>
            </a:br>
            <a:r>
              <a:rPr lang="en-GB" sz="2800" dirty="0"/>
              <a:t>Homework will be given out every Friday and is expected to be handed in the following </a:t>
            </a:r>
            <a:r>
              <a:rPr lang="en-GB" sz="2800" b="1" u="sng" dirty="0"/>
              <a:t>Tuesday.</a:t>
            </a:r>
            <a:r>
              <a:rPr lang="en-GB" sz="2800" dirty="0"/>
              <a:t> </a:t>
            </a:r>
          </a:p>
          <a:p>
            <a:pPr marL="0" indent="0" algn="ctr">
              <a:buNone/>
            </a:pPr>
            <a:br>
              <a:rPr lang="en-GB" sz="2800" dirty="0"/>
            </a:br>
            <a:r>
              <a:rPr lang="en-GB" sz="2800" dirty="0"/>
              <a:t>The homework given will alternate</a:t>
            </a:r>
            <a:r>
              <a:rPr lang="en-GB" dirty="0"/>
              <a:t> </a:t>
            </a:r>
            <a:r>
              <a:rPr lang="en-GB" sz="2800" dirty="0"/>
              <a:t>between an English or Maths task, along with a Guided Reading text. </a:t>
            </a:r>
          </a:p>
          <a:p>
            <a:pPr marL="0" indent="0" algn="ctr">
              <a:buNone/>
            </a:pPr>
            <a:endParaRPr lang="en-GB" dirty="0"/>
          </a:p>
          <a:p>
            <a:pPr marL="0" indent="0" algn="ctr">
              <a:buNone/>
            </a:pPr>
            <a:r>
              <a:rPr lang="en-GB" dirty="0"/>
              <a:t>We have a library slot scheduled weekly, during our visit the children will have the opportunity to ‘borrow’ books which they can take home to read or keep in their drawer to read during reading time.</a:t>
            </a:r>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341781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182BF0-1E71-1E91-7C55-6E288E32903B}"/>
              </a:ext>
            </a:extLst>
          </p:cNvPr>
          <p:cNvSpPr>
            <a:spLocks noGrp="1"/>
          </p:cNvSpPr>
          <p:nvPr>
            <p:ph idx="1"/>
          </p:nvPr>
        </p:nvSpPr>
        <p:spPr>
          <a:xfrm>
            <a:off x="945204" y="395659"/>
            <a:ext cx="10515600" cy="4351338"/>
          </a:xfrm>
        </p:spPr>
        <p:txBody>
          <a:bodyPr>
            <a:normAutofit fontScale="85000" lnSpcReduction="20000"/>
          </a:bodyPr>
          <a:lstStyle/>
          <a:p>
            <a:pPr marL="0" indent="0" algn="ctr">
              <a:lnSpc>
                <a:spcPct val="100000"/>
              </a:lnSpc>
              <a:buNone/>
            </a:pPr>
            <a:r>
              <a:rPr lang="en-GB" sz="2800" b="1" u="sng" dirty="0"/>
              <a:t>Spelling</a:t>
            </a:r>
          </a:p>
          <a:p>
            <a:pPr marL="0" indent="0" algn="ctr">
              <a:lnSpc>
                <a:spcPct val="100000"/>
              </a:lnSpc>
              <a:buNone/>
            </a:pPr>
            <a:br>
              <a:rPr lang="en-GB" sz="2800" dirty="0"/>
            </a:br>
            <a:r>
              <a:rPr lang="en-GB" sz="2800" dirty="0"/>
              <a:t>We will have a </a:t>
            </a:r>
            <a:r>
              <a:rPr lang="en-GB" sz="2800" b="1" u="sng" dirty="0"/>
              <a:t>weekly</a:t>
            </a:r>
            <a:r>
              <a:rPr lang="en-GB" sz="2800" dirty="0"/>
              <a:t> spelling focus.</a:t>
            </a:r>
          </a:p>
          <a:p>
            <a:pPr marL="0" indent="0" algn="ctr">
              <a:lnSpc>
                <a:spcPct val="100000"/>
              </a:lnSpc>
              <a:buNone/>
            </a:pPr>
            <a:br>
              <a:rPr lang="en-GB" sz="2800" dirty="0"/>
            </a:br>
            <a:r>
              <a:rPr lang="en-GB" sz="2800" dirty="0"/>
              <a:t>We will be using the Oxford Owl spelling scheme of work, which builds on the spelling strategies and patterns. We will progress with this scheme throughout the year.</a:t>
            </a:r>
          </a:p>
          <a:p>
            <a:pPr marL="0" indent="0" algn="ctr">
              <a:lnSpc>
                <a:spcPct val="100000"/>
              </a:lnSpc>
              <a:buNone/>
            </a:pPr>
            <a:br>
              <a:rPr lang="en-GB" sz="2800" dirty="0"/>
            </a:br>
            <a:r>
              <a:rPr lang="en-GB" sz="2800" dirty="0"/>
              <a:t>We will </a:t>
            </a:r>
            <a:r>
              <a:rPr lang="en-GB" sz="2800" b="1" u="sng" dirty="0"/>
              <a:t>not</a:t>
            </a:r>
            <a:r>
              <a:rPr lang="en-GB" sz="2800" dirty="0"/>
              <a:t> have weekly spelling tests but will instead complete regular application tasks that focus on spelling rules and patterns.</a:t>
            </a:r>
          </a:p>
          <a:p>
            <a:pPr marL="0" indent="0" algn="ctr">
              <a:lnSpc>
                <a:spcPct val="100000"/>
              </a:lnSpc>
              <a:buNone/>
            </a:pPr>
            <a:endParaRPr lang="en-GB" sz="2800" dirty="0"/>
          </a:p>
          <a:p>
            <a:pPr marL="0" indent="0" algn="ctr">
              <a:lnSpc>
                <a:spcPct val="100000"/>
              </a:lnSpc>
              <a:buNone/>
            </a:pPr>
            <a:r>
              <a:rPr lang="en-GB" sz="2800" dirty="0"/>
              <a:t> Please support your children with this at home.</a:t>
            </a:r>
          </a:p>
          <a:p>
            <a:pPr marL="0" indent="0" algn="ctr">
              <a:lnSpc>
                <a:spcPct val="100000"/>
              </a:lnSpc>
              <a:buNone/>
            </a:pPr>
            <a:endParaRPr lang="en-GB" dirty="0"/>
          </a:p>
        </p:txBody>
      </p:sp>
      <p:pic>
        <p:nvPicPr>
          <p:cNvPr id="4" name="Picture 3">
            <a:extLst>
              <a:ext uri="{FF2B5EF4-FFF2-40B4-BE49-F238E27FC236}">
                <a16:creationId xmlns:a16="http://schemas.microsoft.com/office/drawing/2014/main" id="{4680EB9F-CC91-F80D-D02A-29EC25F9BA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615" y="5127567"/>
            <a:ext cx="2610373" cy="1541590"/>
          </a:xfrm>
          <a:prstGeom prst="rect">
            <a:avLst/>
          </a:prstGeom>
        </p:spPr>
      </p:pic>
    </p:spTree>
    <p:extLst>
      <p:ext uri="{BB962C8B-B14F-4D97-AF65-F5344CB8AC3E}">
        <p14:creationId xmlns:p14="http://schemas.microsoft.com/office/powerpoint/2010/main" val="172754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81300" y="964121"/>
            <a:ext cx="6858000" cy="834845"/>
          </a:xfrm>
        </p:spPr>
        <p:txBody>
          <a:bodyPr>
            <a:normAutofit fontScale="90000"/>
          </a:bodyPr>
          <a:lstStyle/>
          <a:p>
            <a:r>
              <a:rPr lang="en-GB" b="1" dirty="0"/>
              <a:t>Online safety is a shared responsibility!</a:t>
            </a:r>
          </a:p>
        </p:txBody>
      </p:sp>
      <p:sp>
        <p:nvSpPr>
          <p:cNvPr id="4" name="TextBox 3"/>
          <p:cNvSpPr txBox="1"/>
          <p:nvPr/>
        </p:nvSpPr>
        <p:spPr>
          <a:xfrm>
            <a:off x="1253836" y="2367506"/>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711037" y="3058977"/>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7498772" y="2308208"/>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6501245" y="2852254"/>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068" y="71306"/>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8841"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8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7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48840" y="3750652"/>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30180" y="3860351"/>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25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20124"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1585750" y="2455531"/>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3705553" y="2488912"/>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6206777" y="2447934"/>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8430482" y="2455531"/>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1880749" y="5514679"/>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4992646" y="5516003"/>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8104543" y="5509731"/>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87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648690" y="1054677"/>
            <a:ext cx="7182621" cy="4213062"/>
          </a:xfrm>
          <a:prstGeom prst="rect">
            <a:avLst/>
          </a:prstGeom>
        </p:spPr>
      </p:pic>
      <p:sp>
        <p:nvSpPr>
          <p:cNvPr id="4" name="TextBox 3"/>
          <p:cNvSpPr txBox="1"/>
          <p:nvPr/>
        </p:nvSpPr>
        <p:spPr>
          <a:xfrm>
            <a:off x="9212677" y="4903893"/>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9212677" y="4896347"/>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648689" y="2167410"/>
            <a:ext cx="7182621" cy="86402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a:cxnSpLocks/>
          </p:cNvCxnSpPr>
          <p:nvPr/>
        </p:nvCxnSpPr>
        <p:spPr>
          <a:xfrm flipH="1" flipV="1">
            <a:off x="9035580" y="2781828"/>
            <a:ext cx="2116124" cy="190944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7801" y="138021"/>
            <a:ext cx="2788485" cy="1646777"/>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99331"/>
            <a:ext cx="2362920" cy="1385453"/>
          </a:xfrm>
          <a:prstGeom prst="rect">
            <a:avLst/>
          </a:prstGeom>
        </p:spPr>
      </p:pic>
      <p:pic>
        <p:nvPicPr>
          <p:cNvPr id="3" name="Picture 2"/>
          <p:cNvPicPr>
            <a:picLocks noChangeAspect="1"/>
          </p:cNvPicPr>
          <p:nvPr/>
        </p:nvPicPr>
        <p:blipFill>
          <a:blip r:embed="rId3"/>
          <a:stretch>
            <a:fillRect/>
          </a:stretch>
        </p:blipFill>
        <p:spPr>
          <a:xfrm>
            <a:off x="2697019" y="1275485"/>
            <a:ext cx="8528573" cy="4797323"/>
          </a:xfrm>
          <a:prstGeom prst="rect">
            <a:avLst/>
          </a:prstGeom>
        </p:spPr>
      </p:pic>
    </p:spTree>
    <p:extLst>
      <p:ext uri="{BB962C8B-B14F-4D97-AF65-F5344CB8AC3E}">
        <p14:creationId xmlns:p14="http://schemas.microsoft.com/office/powerpoint/2010/main" val="3447114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045" y="98758"/>
            <a:ext cx="1984393" cy="1163511"/>
          </a:xfrm>
          <a:prstGeom prst="rect">
            <a:avLst/>
          </a:prstGeom>
        </p:spPr>
      </p:pic>
      <p:pic>
        <p:nvPicPr>
          <p:cNvPr id="4" name="Picture 3"/>
          <p:cNvPicPr>
            <a:picLocks noChangeAspect="1"/>
          </p:cNvPicPr>
          <p:nvPr/>
        </p:nvPicPr>
        <p:blipFill>
          <a:blip r:embed="rId3"/>
          <a:stretch>
            <a:fillRect/>
          </a:stretch>
        </p:blipFill>
        <p:spPr>
          <a:xfrm>
            <a:off x="2282011" y="913385"/>
            <a:ext cx="9013283" cy="5069972"/>
          </a:xfrm>
          <a:prstGeom prst="rect">
            <a:avLst/>
          </a:prstGeom>
        </p:spPr>
      </p:pic>
    </p:spTree>
    <p:extLst>
      <p:ext uri="{BB962C8B-B14F-4D97-AF65-F5344CB8AC3E}">
        <p14:creationId xmlns:p14="http://schemas.microsoft.com/office/powerpoint/2010/main" val="3376480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106" y="88819"/>
            <a:ext cx="1865733" cy="1093937"/>
          </a:xfrm>
          <a:prstGeom prst="rect">
            <a:avLst/>
          </a:prstGeom>
        </p:spPr>
      </p:pic>
      <p:pic>
        <p:nvPicPr>
          <p:cNvPr id="4" name="Picture 3"/>
          <p:cNvPicPr>
            <a:picLocks noChangeAspect="1"/>
          </p:cNvPicPr>
          <p:nvPr/>
        </p:nvPicPr>
        <p:blipFill>
          <a:blip r:embed="rId3"/>
          <a:stretch>
            <a:fillRect/>
          </a:stretch>
        </p:blipFill>
        <p:spPr>
          <a:xfrm>
            <a:off x="2222579" y="1258821"/>
            <a:ext cx="8919186" cy="5017042"/>
          </a:xfrm>
          <a:prstGeom prst="rect">
            <a:avLst/>
          </a:prstGeom>
        </p:spPr>
      </p:pic>
    </p:spTree>
    <p:extLst>
      <p:ext uri="{BB962C8B-B14F-4D97-AF65-F5344CB8AC3E}">
        <p14:creationId xmlns:p14="http://schemas.microsoft.com/office/powerpoint/2010/main" val="1140876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84" y="118635"/>
            <a:ext cx="1889560" cy="1107907"/>
          </a:xfrm>
          <a:prstGeom prst="rect">
            <a:avLst/>
          </a:prstGeom>
        </p:spPr>
      </p:pic>
      <p:pic>
        <p:nvPicPr>
          <p:cNvPr id="4" name="Picture 3"/>
          <p:cNvPicPr>
            <a:picLocks noChangeAspect="1"/>
          </p:cNvPicPr>
          <p:nvPr/>
        </p:nvPicPr>
        <p:blipFill>
          <a:blip r:embed="rId3"/>
          <a:stretch>
            <a:fillRect/>
          </a:stretch>
        </p:blipFill>
        <p:spPr>
          <a:xfrm>
            <a:off x="2274708" y="968151"/>
            <a:ext cx="9354074" cy="5261667"/>
          </a:xfrm>
          <a:prstGeom prst="rect">
            <a:avLst/>
          </a:prstGeom>
        </p:spPr>
      </p:pic>
    </p:spTree>
    <p:extLst>
      <p:ext uri="{BB962C8B-B14F-4D97-AF65-F5344CB8AC3E}">
        <p14:creationId xmlns:p14="http://schemas.microsoft.com/office/powerpoint/2010/main" val="3651857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118636"/>
            <a:ext cx="1694835" cy="993734"/>
          </a:xfrm>
          <a:prstGeom prst="rect">
            <a:avLst/>
          </a:prstGeom>
        </p:spPr>
      </p:pic>
      <p:pic>
        <p:nvPicPr>
          <p:cNvPr id="3" name="Picture 2"/>
          <p:cNvPicPr>
            <a:picLocks noChangeAspect="1"/>
          </p:cNvPicPr>
          <p:nvPr/>
        </p:nvPicPr>
        <p:blipFill>
          <a:blip r:embed="rId3"/>
          <a:stretch>
            <a:fillRect/>
          </a:stretch>
        </p:blipFill>
        <p:spPr>
          <a:xfrm>
            <a:off x="1939212" y="1167474"/>
            <a:ext cx="9510666" cy="5349750"/>
          </a:xfrm>
          <a:prstGeom prst="rect">
            <a:avLst/>
          </a:prstGeom>
        </p:spPr>
      </p:pic>
    </p:spTree>
    <p:extLst>
      <p:ext uri="{BB962C8B-B14F-4D97-AF65-F5344CB8AC3E}">
        <p14:creationId xmlns:p14="http://schemas.microsoft.com/office/powerpoint/2010/main" val="62609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02" y="88819"/>
            <a:ext cx="1694835" cy="993734"/>
          </a:xfrm>
          <a:prstGeom prst="rect">
            <a:avLst/>
          </a:prstGeom>
        </p:spPr>
      </p:pic>
      <p:pic>
        <p:nvPicPr>
          <p:cNvPr id="3" name="Picture 2"/>
          <p:cNvPicPr>
            <a:picLocks noChangeAspect="1"/>
          </p:cNvPicPr>
          <p:nvPr/>
        </p:nvPicPr>
        <p:blipFill>
          <a:blip r:embed="rId3"/>
          <a:stretch>
            <a:fillRect/>
          </a:stretch>
        </p:blipFill>
        <p:spPr>
          <a:xfrm>
            <a:off x="1896482" y="456388"/>
            <a:ext cx="10020536" cy="5636552"/>
          </a:xfrm>
          <a:prstGeom prst="rect">
            <a:avLst/>
          </a:prstGeom>
        </p:spPr>
      </p:pic>
    </p:spTree>
    <p:extLst>
      <p:ext uri="{BB962C8B-B14F-4D97-AF65-F5344CB8AC3E}">
        <p14:creationId xmlns:p14="http://schemas.microsoft.com/office/powerpoint/2010/main" val="3928508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522" y="88185"/>
            <a:ext cx="1694835" cy="993734"/>
          </a:xfrm>
          <a:prstGeom prst="rect">
            <a:avLst/>
          </a:prstGeom>
        </p:spPr>
      </p:pic>
      <p:pic>
        <p:nvPicPr>
          <p:cNvPr id="4" name="Picture 3"/>
          <p:cNvPicPr>
            <a:picLocks noChangeAspect="1"/>
          </p:cNvPicPr>
          <p:nvPr/>
        </p:nvPicPr>
        <p:blipFill>
          <a:blip r:embed="rId3"/>
          <a:stretch>
            <a:fillRect/>
          </a:stretch>
        </p:blipFill>
        <p:spPr>
          <a:xfrm>
            <a:off x="1900081" y="1155941"/>
            <a:ext cx="9491008" cy="5338693"/>
          </a:xfrm>
          <a:prstGeom prst="rect">
            <a:avLst/>
          </a:prstGeom>
        </p:spPr>
      </p:pic>
    </p:spTree>
    <p:extLst>
      <p:ext uri="{BB962C8B-B14F-4D97-AF65-F5344CB8AC3E}">
        <p14:creationId xmlns:p14="http://schemas.microsoft.com/office/powerpoint/2010/main" val="2826164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693" y="131010"/>
            <a:ext cx="1694835" cy="993734"/>
          </a:xfrm>
          <a:prstGeom prst="rect">
            <a:avLst/>
          </a:prstGeom>
        </p:spPr>
      </p:pic>
      <p:pic>
        <p:nvPicPr>
          <p:cNvPr id="3" name="Picture 2"/>
          <p:cNvPicPr>
            <a:picLocks noChangeAspect="1"/>
          </p:cNvPicPr>
          <p:nvPr/>
        </p:nvPicPr>
        <p:blipFill>
          <a:blip r:embed="rId3"/>
          <a:stretch>
            <a:fillRect/>
          </a:stretch>
        </p:blipFill>
        <p:spPr>
          <a:xfrm>
            <a:off x="1847527" y="1124744"/>
            <a:ext cx="9563017" cy="5379198"/>
          </a:xfrm>
          <a:prstGeom prst="rect">
            <a:avLst/>
          </a:prstGeom>
        </p:spPr>
      </p:pic>
    </p:spTree>
    <p:extLst>
      <p:ext uri="{BB962C8B-B14F-4D97-AF65-F5344CB8AC3E}">
        <p14:creationId xmlns:p14="http://schemas.microsoft.com/office/powerpoint/2010/main" val="19186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855" y="108803"/>
            <a:ext cx="2421632" cy="1430127"/>
          </a:xfrm>
          <a:prstGeom prst="rect">
            <a:avLst/>
          </a:prstGeom>
        </p:spPr>
      </p:pic>
      <p:sp>
        <p:nvSpPr>
          <p:cNvPr id="5" name="Rectangle 4"/>
          <p:cNvSpPr/>
          <p:nvPr/>
        </p:nvSpPr>
        <p:spPr>
          <a:xfrm>
            <a:off x="1688096" y="2259427"/>
            <a:ext cx="10241821" cy="1569660"/>
          </a:xfrm>
          <a:prstGeom prst="rect">
            <a:avLst/>
          </a:prstGeom>
        </p:spPr>
        <p:txBody>
          <a:bodyPr wrap="square">
            <a:spAutoFit/>
          </a:bodyPr>
          <a:lstStyle/>
          <a:p>
            <a:r>
              <a:rPr lang="en-GB" sz="3200" dirty="0"/>
              <a:t>Please feel free to email me directly:</a:t>
            </a:r>
          </a:p>
          <a:p>
            <a:endParaRPr lang="en-GB" sz="3200" dirty="0"/>
          </a:p>
          <a:p>
            <a:r>
              <a:rPr lang="en-GB" sz="3200" dirty="0">
                <a:hlinkClick r:id="rId3"/>
              </a:rPr>
              <a:t>Molly.Whittingham@almondsburyprimary.co.uk</a:t>
            </a:r>
            <a:r>
              <a:rPr lang="en-GB" sz="3200" dirty="0"/>
              <a:t> </a:t>
            </a:r>
          </a:p>
        </p:txBody>
      </p:sp>
    </p:spTree>
    <p:extLst>
      <p:ext uri="{BB962C8B-B14F-4D97-AF65-F5344CB8AC3E}">
        <p14:creationId xmlns:p14="http://schemas.microsoft.com/office/powerpoint/2010/main" val="739596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6" y="3105835"/>
            <a:ext cx="7920880" cy="523220"/>
          </a:xfrm>
          <a:prstGeom prst="rect">
            <a:avLst/>
          </a:prstGeom>
        </p:spPr>
        <p:txBody>
          <a:bodyPr wrap="square">
            <a:spAutoFit/>
          </a:bodyPr>
          <a:lstStyle/>
          <a:p>
            <a:pPr algn="ctr"/>
            <a:r>
              <a:rPr lang="en-GB" sz="2800" dirty="0"/>
              <a:t>Questions?</a:t>
            </a:r>
          </a:p>
        </p:txBody>
      </p:sp>
    </p:spTree>
    <p:extLst>
      <p:ext uri="{BB962C8B-B14F-4D97-AF65-F5344CB8AC3E}">
        <p14:creationId xmlns:p14="http://schemas.microsoft.com/office/powerpoint/2010/main" val="1007208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289</TotalTime>
  <Words>474</Words>
  <Application>Microsoft Office PowerPoint</Application>
  <PresentationFormat>Widescreen</PresentationFormat>
  <Paragraphs>48</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Aptos</vt:lpstr>
      <vt:lpstr>Aptos Display</vt:lpstr>
      <vt:lpstr>Arial</vt:lpstr>
      <vt:lpstr>Office Theme</vt:lpstr>
      <vt:lpstr>PowerPoint Presentation</vt:lpstr>
      <vt:lpstr>PowerPoint Presentation</vt:lpstr>
      <vt:lpstr>Year 5 Timetable</vt:lpstr>
      <vt:lpstr>Class teacher and support staff:</vt:lpstr>
      <vt:lpstr>PowerPoint Presentation</vt:lpstr>
      <vt:lpstr>PowerPoint Presentation</vt:lpstr>
      <vt:lpstr>PowerPoint Presentation</vt:lpstr>
      <vt:lpstr>PowerPoint Presentation</vt:lpstr>
      <vt:lpstr>PowerPoint Presentation</vt:lpstr>
      <vt:lpstr>Online safety is a shared 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Molly Whittingham</dc:creator>
  <cp:lastModifiedBy>Molly Whittingham</cp:lastModifiedBy>
  <cp:revision>6</cp:revision>
  <dcterms:created xsi:type="dcterms:W3CDTF">2024-09-09T18:56:43Z</dcterms:created>
  <dcterms:modified xsi:type="dcterms:W3CDTF">2025-09-05T16:38:42Z</dcterms:modified>
</cp:coreProperties>
</file>