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33"/>
  </p:notesMasterIdLst>
  <p:handoutMasterIdLst>
    <p:handoutMasterId r:id="rId34"/>
  </p:handoutMasterIdLst>
  <p:sldIdLst>
    <p:sldId id="258" r:id="rId2"/>
    <p:sldId id="264" r:id="rId3"/>
    <p:sldId id="271" r:id="rId4"/>
    <p:sldId id="272" r:id="rId5"/>
    <p:sldId id="276" r:id="rId6"/>
    <p:sldId id="277" r:id="rId7"/>
    <p:sldId id="278" r:id="rId8"/>
    <p:sldId id="279" r:id="rId9"/>
    <p:sldId id="280" r:id="rId10"/>
    <p:sldId id="281" r:id="rId11"/>
    <p:sldId id="282" r:id="rId12"/>
    <p:sldId id="273" r:id="rId13"/>
    <p:sldId id="274" r:id="rId14"/>
    <p:sldId id="275" r:id="rId15"/>
    <p:sldId id="283" r:id="rId16"/>
    <p:sldId id="284" r:id="rId17"/>
    <p:sldId id="285" r:id="rId18"/>
    <p:sldId id="286" r:id="rId19"/>
    <p:sldId id="287" r:id="rId20"/>
    <p:sldId id="288" r:id="rId21"/>
    <p:sldId id="289" r:id="rId22"/>
    <p:sldId id="290" r:id="rId23"/>
    <p:sldId id="291" r:id="rId24"/>
    <p:sldId id="292" r:id="rId25"/>
    <p:sldId id="293" r:id="rId26"/>
    <p:sldId id="294" r:id="rId27"/>
    <p:sldId id="295" r:id="rId28"/>
    <p:sldId id="296" r:id="rId29"/>
    <p:sldId id="297" r:id="rId30"/>
    <p:sldId id="298" r:id="rId31"/>
    <p:sldId id="267" r:id="rId32"/>
  </p:sldIdLst>
  <p:sldSz cx="9144000" cy="6858000" type="screen4x3"/>
  <p:notesSz cx="6858000" cy="9144000"/>
  <p:embeddedFontLst>
    <p:embeddedFont>
      <p:font typeface="Sassoon Infant Rg" panose="02000503030000020003" charset="0"/>
      <p:regular r:id="rId35"/>
      <p:bold r:id="rId36"/>
    </p:embeddedFont>
    <p:embeddedFont>
      <p:font typeface="Twinkl SemiBold" charset="0"/>
      <p:bold r:id="rId37"/>
    </p:embeddedFont>
    <p:embeddedFont>
      <p:font typeface="Calibri" panose="020F0502020204030204" pitchFamily="34" charset="0"/>
      <p:regular r:id="rId38"/>
      <p:bold r:id="rId39"/>
      <p:italic r:id="rId40"/>
      <p:boldItalic r:id="rId41"/>
    </p:embeddedFont>
    <p:embeddedFont>
      <p:font typeface="Twinkl" panose="020B0604020202020204" charset="0"/>
      <p:regular r:id="rId42"/>
      <p:bold r:id="rId43"/>
    </p:embeddedFont>
  </p:embeddedFontLst>
  <p:custShowLst>
    <p:custShow name="Custom Show 1" id="0">
      <p:sldLst>
        <p:sld r:id="rId13"/>
      </p:sldLst>
    </p:custShow>
    <p:custShow name="Custom Show 2" id="1">
      <p:sldLst>
        <p:sld r:id="rId14"/>
      </p:sldLst>
    </p:custShow>
    <p:custShow name="Custom Show 3" id="2">
      <p:sldLst>
        <p:sld r:id="rId15"/>
      </p:sldLst>
    </p:custShow>
  </p:custShow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Jen Warren" initials="JW" lastIdx="1" clrIdx="0">
    <p:extLst>
      <p:ext uri="{19B8F6BF-5375-455C-9EA6-DF929625EA0E}">
        <p15:presenceInfo xmlns:p15="http://schemas.microsoft.com/office/powerpoint/2012/main" userId="S-1-5-21-1651119330-1013474095-91958013-1292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2D050"/>
    <a:srgbClr val="D0EBB3"/>
    <a:srgbClr val="DE1E5A"/>
    <a:srgbClr val="1B1C1C"/>
    <a:srgbClr val="C31B1D"/>
    <a:srgbClr val="E63C3E"/>
    <a:srgbClr val="FFFF00"/>
    <a:srgbClr val="E6C734"/>
    <a:srgbClr val="CFE09A"/>
    <a:srgbClr val="FAFC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6" d="100"/>
          <a:sy n="116" d="100"/>
        </p:scale>
        <p:origin x="1446" y="10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handoutMaster" Target="handoutMasters/handoutMaster1.xml"/><Relationship Id="rId42" Type="http://schemas.openxmlformats.org/officeDocument/2006/relationships/font" Target="fonts/font8.fntdata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font" Target="fonts/font4.fntdata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font" Target="fonts/font3.fntdata"/><Relationship Id="rId40" Type="http://schemas.openxmlformats.org/officeDocument/2006/relationships/font" Target="fonts/font6.fntdata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2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1.fntdata"/><Relationship Id="rId43" Type="http://schemas.openxmlformats.org/officeDocument/2006/relationships/font" Target="fonts/font9.fntdata"/><Relationship Id="rId48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12/05/2019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12/05/2019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slide" Target="slide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6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altLang="en-US" sz="3600" dirty="0"/>
              <a:t>What Is Plural Possession?</a:t>
            </a:r>
            <a:endParaRPr lang="en-GB" altLang="en-US" sz="3600" dirty="0">
              <a:latin typeface="Twinkl" pitchFamily="50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334310"/>
            <a:ext cx="7632700" cy="976403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Apostrophes can be used to show that something belongs to someone or something. This is called </a:t>
            </a:r>
            <a:r>
              <a:rPr lang="en-GB" altLang="en-US" b="1" dirty="0"/>
              <a:t>possession</a:t>
            </a:r>
            <a:r>
              <a:rPr lang="en-GB" altLang="en-US" dirty="0"/>
              <a:t>. When we are talking about more than one thing, we call this </a:t>
            </a:r>
            <a:r>
              <a:rPr lang="en-GB" altLang="en-US" b="1" dirty="0"/>
              <a:t>plural</a:t>
            </a:r>
            <a:r>
              <a:rPr lang="en-GB" altLang="en-US" dirty="0"/>
              <a:t>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9330" y="2537508"/>
            <a:ext cx="1514714" cy="175648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7987" y="2974040"/>
            <a:ext cx="3352801" cy="131677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755650" y="4351423"/>
            <a:ext cx="3157323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defRPr/>
            </a:pPr>
            <a:r>
              <a:rPr lang="en-GB" dirty="0">
                <a:latin typeface="Twinkl" pitchFamily="50" charset="0"/>
              </a:rPr>
              <a:t>The 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  <a:latin typeface="Twinkl" pitchFamily="50" charset="0"/>
              </a:rPr>
              <a:t>dogs’ </a:t>
            </a:r>
            <a:r>
              <a:rPr lang="en-GB" dirty="0">
                <a:latin typeface="Twinkl" pitchFamily="50" charset="0"/>
              </a:rPr>
              <a:t>leads were too long.</a:t>
            </a:r>
            <a:endParaRPr lang="en-GB" b="1" dirty="0">
              <a:latin typeface="Twinkl" pitchFamily="50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718050" y="4351423"/>
            <a:ext cx="3742209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The </a:t>
            </a:r>
            <a:r>
              <a:rPr lang="en-GB" altLang="en-US" b="1" dirty="0">
                <a:solidFill>
                  <a:srgbClr val="00B050"/>
                </a:solidFill>
              </a:rPr>
              <a:t>children’s</a:t>
            </a:r>
            <a:r>
              <a:rPr lang="en-GB" altLang="en-US" dirty="0"/>
              <a:t> lunch was delayed.</a:t>
            </a:r>
            <a:endParaRPr lang="en-GB" altLang="en-US" b="1" dirty="0"/>
          </a:p>
        </p:txBody>
      </p:sp>
      <p:sp>
        <p:nvSpPr>
          <p:cNvPr id="10" name="Rectangle 9"/>
          <p:cNvSpPr/>
          <p:nvPr/>
        </p:nvSpPr>
        <p:spPr>
          <a:xfrm>
            <a:off x="755650" y="5128331"/>
            <a:ext cx="7632700" cy="976403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defRPr/>
            </a:pPr>
            <a:r>
              <a:rPr lang="en-GB" dirty="0">
                <a:solidFill>
                  <a:schemeClr val="accent1">
                    <a:lumMod val="75000"/>
                  </a:schemeClr>
                </a:solidFill>
                <a:latin typeface="Twinkl" pitchFamily="50" charset="0"/>
              </a:rPr>
              <a:t>If the noun is plural and ends with an s, we just attach the apostrophe to it without an additional s.</a:t>
            </a:r>
          </a:p>
          <a:p>
            <a:pPr algn="ctr">
              <a:defRPr/>
            </a:pPr>
            <a:r>
              <a:rPr lang="en-GB" dirty="0">
                <a:solidFill>
                  <a:srgbClr val="00B050"/>
                </a:solidFill>
                <a:latin typeface="Twinkl" pitchFamily="50" charset="0"/>
              </a:rPr>
              <a:t>If the noun is plural and does not end with s, we add ’s to the end.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en-GB" altLang="en-US" sz="3600" dirty="0"/>
              <a:t>Plural Possession</a:t>
            </a:r>
            <a:endParaRPr lang="en-GB" altLang="en-US" sz="3600" dirty="0">
              <a:latin typeface="Twinkl" pitchFamily="50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334310"/>
            <a:ext cx="7632700" cy="976403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Now it is your turn. Read the singular form of the noun, make the noun </a:t>
            </a:r>
            <a:r>
              <a:rPr lang="en-GB" altLang="en-US" b="1" dirty="0"/>
              <a:t>plural </a:t>
            </a:r>
            <a:r>
              <a:rPr lang="en-GB" altLang="en-US" dirty="0"/>
              <a:t>and then show where the apostrophe would need to be to show </a:t>
            </a:r>
            <a:r>
              <a:rPr lang="en-GB" altLang="en-US" b="1" dirty="0"/>
              <a:t>plural possession</a:t>
            </a:r>
            <a:r>
              <a:rPr lang="en-GB" altLang="en-US" dirty="0"/>
              <a:t>.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0084017"/>
              </p:ext>
            </p:extLst>
          </p:nvPr>
        </p:nvGraphicFramePr>
        <p:xfrm>
          <a:off x="815546" y="2388974"/>
          <a:ext cx="7572804" cy="3731742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524268"/>
                <a:gridCol w="2524268"/>
                <a:gridCol w="2524268"/>
              </a:tblGrid>
              <a:tr h="533106">
                <a:tc>
                  <a:txBody>
                    <a:bodyPr/>
                    <a:lstStyle/>
                    <a:p>
                      <a:r>
                        <a:rPr lang="en-GB" dirty="0" smtClean="0"/>
                        <a:t>Singular</a:t>
                      </a:r>
                      <a:endParaRPr lang="en-GB" dirty="0"/>
                    </a:p>
                  </a:txBody>
                  <a:tcPr marL="144000" marR="0" marT="0" marB="0"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Plural</a:t>
                      </a:r>
                      <a:endParaRPr lang="en-GB" dirty="0"/>
                    </a:p>
                  </a:txBody>
                  <a:tcPr marL="144000" marR="0" marT="0" marB="0"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Plural Possession</a:t>
                      </a:r>
                      <a:endParaRPr lang="en-GB" dirty="0"/>
                    </a:p>
                  </a:txBody>
                  <a:tcPr marL="144000" marR="0" marT="0" marB="0"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3106">
                <a:tc>
                  <a:txBody>
                    <a:bodyPr/>
                    <a:lstStyle/>
                    <a:p>
                      <a:r>
                        <a:rPr lang="en-GB" dirty="0" smtClean="0"/>
                        <a:t>kitten</a:t>
                      </a:r>
                      <a:endParaRPr lang="en-GB" dirty="0"/>
                    </a:p>
                  </a:txBody>
                  <a:tcPr marL="144000" marR="0" marT="0" marB="0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144000" marR="0" marT="0" marB="0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144000" marR="0" marT="0" marB="0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533106">
                <a:tc>
                  <a:txBody>
                    <a:bodyPr/>
                    <a:lstStyle/>
                    <a:p>
                      <a:r>
                        <a:rPr lang="en-GB" dirty="0" smtClean="0"/>
                        <a:t>actress</a:t>
                      </a:r>
                      <a:endParaRPr lang="en-GB" dirty="0"/>
                    </a:p>
                  </a:txBody>
                  <a:tcPr marL="144000" marR="0" marT="0" marB="0" anchor="ctr"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144000" marR="0" marT="0" marB="0" anchor="ctr"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 marL="144000" marR="0" marT="0" marB="0" anchor="ctr"/>
                </a:tc>
              </a:tr>
              <a:tr h="533106">
                <a:tc>
                  <a:txBody>
                    <a:bodyPr/>
                    <a:lstStyle/>
                    <a:p>
                      <a:r>
                        <a:rPr lang="en-GB" dirty="0" smtClean="0"/>
                        <a:t>baby</a:t>
                      </a:r>
                      <a:endParaRPr lang="en-GB" dirty="0"/>
                    </a:p>
                  </a:txBody>
                  <a:tcPr marL="144000" marR="0" marT="0" marB="0" anchor="ctr"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144000" marR="0" marT="0" marB="0" anchor="ctr"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144000" marR="0" marT="0" marB="0" anchor="ctr"/>
                </a:tc>
              </a:tr>
              <a:tr h="533106">
                <a:tc>
                  <a:txBody>
                    <a:bodyPr/>
                    <a:lstStyle/>
                    <a:p>
                      <a:r>
                        <a:rPr lang="en-GB" dirty="0" smtClean="0"/>
                        <a:t>knife</a:t>
                      </a:r>
                      <a:endParaRPr lang="en-GB" dirty="0"/>
                    </a:p>
                  </a:txBody>
                  <a:tcPr marL="144000" marR="0" marT="0" marB="0" anchor="ctr"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 marL="144000" marR="0" marT="0" marB="0" anchor="ctr"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144000" marR="0" marT="0" marB="0" anchor="ctr"/>
                </a:tc>
              </a:tr>
              <a:tr h="533106">
                <a:tc>
                  <a:txBody>
                    <a:bodyPr/>
                    <a:lstStyle/>
                    <a:p>
                      <a:r>
                        <a:rPr lang="en-GB" dirty="0" smtClean="0"/>
                        <a:t>child</a:t>
                      </a:r>
                      <a:endParaRPr lang="en-GB" dirty="0"/>
                    </a:p>
                  </a:txBody>
                  <a:tcPr marL="144000" marR="0" marT="0" marB="0" anchor="ctr"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 marL="144000" marR="0" marT="0" marB="0" anchor="ctr"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144000" marR="0" marT="0" marB="0" anchor="ctr"/>
                </a:tc>
              </a:tr>
              <a:tr h="533106">
                <a:tc>
                  <a:txBody>
                    <a:bodyPr/>
                    <a:lstStyle/>
                    <a:p>
                      <a:r>
                        <a:rPr lang="en-GB" dirty="0" smtClean="0"/>
                        <a:t>volcano</a:t>
                      </a:r>
                      <a:endParaRPr lang="en-GB" dirty="0"/>
                    </a:p>
                  </a:txBody>
                  <a:tcPr marL="144000" marR="0" marT="0" marB="0" anchor="ctr"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 marL="144000" marR="0" marT="0" marB="0" anchor="ctr"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144000" marR="0" marT="0" marB="0" anchor="ctr"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392273" y="2985153"/>
            <a:ext cx="238125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kitten</a:t>
            </a:r>
            <a:r>
              <a:rPr lang="en-GB" b="1" dirty="0" smtClean="0"/>
              <a:t>s</a:t>
            </a:r>
            <a:endParaRPr lang="en-GB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3392273" y="3526069"/>
            <a:ext cx="238125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actress</a:t>
            </a:r>
            <a:r>
              <a:rPr lang="en-GB" b="1" dirty="0" smtClean="0"/>
              <a:t>es</a:t>
            </a:r>
            <a:endParaRPr lang="en-GB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3392273" y="4068804"/>
            <a:ext cx="238125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bab</a:t>
            </a:r>
            <a:r>
              <a:rPr lang="en-GB" b="1" dirty="0" smtClean="0"/>
              <a:t>ies</a:t>
            </a:r>
            <a:endParaRPr lang="en-GB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3392273" y="4592489"/>
            <a:ext cx="238125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kni</a:t>
            </a:r>
            <a:r>
              <a:rPr lang="en-GB" b="1" dirty="0" smtClean="0"/>
              <a:t>ves</a:t>
            </a:r>
            <a:endParaRPr lang="en-GB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3392273" y="5116174"/>
            <a:ext cx="238125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child</a:t>
            </a:r>
            <a:r>
              <a:rPr lang="en-GB" b="1" dirty="0" smtClean="0"/>
              <a:t>ren</a:t>
            </a:r>
            <a:endParaRPr lang="en-GB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3392273" y="5641108"/>
            <a:ext cx="238125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volcano</a:t>
            </a:r>
            <a:r>
              <a:rPr lang="en-GB" b="1" dirty="0" smtClean="0"/>
              <a:t>es</a:t>
            </a:r>
            <a:endParaRPr lang="en-GB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5930900" y="2985153"/>
            <a:ext cx="238125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kittens</a:t>
            </a:r>
            <a:r>
              <a:rPr lang="en-GB" b="1" dirty="0" smtClean="0"/>
              <a:t>’</a:t>
            </a:r>
            <a:endParaRPr lang="en-GB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5930900" y="3526069"/>
            <a:ext cx="238125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actresses</a:t>
            </a:r>
            <a:r>
              <a:rPr lang="en-GB" b="1" dirty="0" smtClean="0"/>
              <a:t>’</a:t>
            </a:r>
            <a:endParaRPr lang="en-GB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5930900" y="4068804"/>
            <a:ext cx="238125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babies</a:t>
            </a:r>
            <a:r>
              <a:rPr lang="en-GB" b="1" dirty="0" smtClean="0"/>
              <a:t>’</a:t>
            </a:r>
            <a:endParaRPr lang="en-GB" b="1" dirty="0"/>
          </a:p>
        </p:txBody>
      </p:sp>
      <p:sp>
        <p:nvSpPr>
          <p:cNvPr id="19" name="TextBox 18"/>
          <p:cNvSpPr txBox="1"/>
          <p:nvPr/>
        </p:nvSpPr>
        <p:spPr>
          <a:xfrm>
            <a:off x="5930900" y="4592489"/>
            <a:ext cx="238125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knives</a:t>
            </a:r>
            <a:r>
              <a:rPr lang="en-GB" b="1" dirty="0" smtClean="0"/>
              <a:t>’</a:t>
            </a:r>
            <a:endParaRPr lang="en-GB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5930900" y="5116174"/>
            <a:ext cx="238125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children</a:t>
            </a:r>
            <a:r>
              <a:rPr lang="en-GB" b="1" dirty="0" smtClean="0"/>
              <a:t>’s</a:t>
            </a:r>
            <a:endParaRPr lang="en-GB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5930900" y="5641108"/>
            <a:ext cx="238125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volcanoes</a:t>
            </a:r>
            <a:r>
              <a:rPr lang="en-GB" b="1" dirty="0" smtClean="0"/>
              <a:t>’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42534872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932" r="71899" b="23304"/>
          <a:stretch/>
        </p:blipFill>
        <p:spPr>
          <a:xfrm rot="11847356" flipH="1">
            <a:off x="2692190" y="6068773"/>
            <a:ext cx="755115" cy="647700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932" r="71899" b="23304"/>
          <a:stretch/>
        </p:blipFill>
        <p:spPr>
          <a:xfrm rot="9752644">
            <a:off x="5522151" y="6024224"/>
            <a:ext cx="755115" cy="647700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en-GB" altLang="en-US" sz="3600" dirty="0"/>
              <a:t>s or ’s ?</a:t>
            </a:r>
            <a:endParaRPr lang="en-GB" altLang="en-US" sz="3600" dirty="0">
              <a:latin typeface="Twinkl" pitchFamily="50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334310"/>
            <a:ext cx="7632700" cy="976403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defRPr/>
            </a:pPr>
            <a:r>
              <a:rPr lang="en-GB" dirty="0">
                <a:latin typeface="Twinkl" pitchFamily="50" charset="0"/>
              </a:rPr>
              <a:t>Read the words below and decide whether they would need just </a:t>
            </a:r>
            <a:r>
              <a:rPr lang="en-GB" dirty="0" smtClean="0">
                <a:latin typeface="Twinkl" pitchFamily="50" charset="0"/>
              </a:rPr>
              <a:t>an apostrophe </a:t>
            </a:r>
            <a:r>
              <a:rPr lang="en-GB" dirty="0">
                <a:latin typeface="Twinkl" pitchFamily="50" charset="0"/>
              </a:rPr>
              <a:t>(’), or an apostrophe followed by an s (’s) to show </a:t>
            </a:r>
            <a:r>
              <a:rPr lang="en-GB" b="1" dirty="0">
                <a:latin typeface="Twinkl" pitchFamily="50" charset="0"/>
              </a:rPr>
              <a:t>plural possession</a:t>
            </a:r>
            <a:r>
              <a:rPr lang="en-GB" dirty="0">
                <a:latin typeface="Twinkl" pitchFamily="50" charset="0"/>
              </a:rPr>
              <a:t>.</a:t>
            </a:r>
          </a:p>
        </p:txBody>
      </p:sp>
      <p:grpSp>
        <p:nvGrpSpPr>
          <p:cNvPr id="33" name="Group 32"/>
          <p:cNvGrpSpPr/>
          <p:nvPr/>
        </p:nvGrpSpPr>
        <p:grpSpPr>
          <a:xfrm>
            <a:off x="1162050" y="2466975"/>
            <a:ext cx="1866900" cy="1823590"/>
            <a:chOff x="1162050" y="2466975"/>
            <a:chExt cx="1866900" cy="1823590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7083" t="35163" r="31875" b="47857"/>
            <a:stretch/>
          </p:blipFill>
          <p:spPr>
            <a:xfrm>
              <a:off x="1162050" y="2466975"/>
              <a:ext cx="1866900" cy="1814065"/>
            </a:xfrm>
            <a:prstGeom prst="rect">
              <a:avLst/>
            </a:prstGeom>
          </p:spPr>
        </p:pic>
        <p:sp>
          <p:nvSpPr>
            <p:cNvPr id="24" name="Rectangle 23"/>
            <p:cNvSpPr/>
            <p:nvPr/>
          </p:nvSpPr>
          <p:spPr>
            <a:xfrm>
              <a:off x="1306512" y="2667831"/>
              <a:ext cx="1577975" cy="1622734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>
                <a:defRPr/>
              </a:pPr>
              <a:r>
                <a:rPr lang="en-GB" sz="9600" b="1" dirty="0" smtClean="0">
                  <a:latin typeface="Twinkl" pitchFamily="50" charset="0"/>
                </a:rPr>
                <a:t>’</a:t>
              </a:r>
              <a:endParaRPr lang="en-GB" sz="9600" b="1" dirty="0">
                <a:latin typeface="Twinkl" pitchFamily="50" charset="0"/>
              </a:endParaRPr>
            </a:p>
          </p:txBody>
        </p:sp>
      </p:grpSp>
      <p:grpSp>
        <p:nvGrpSpPr>
          <p:cNvPr id="34" name="Group 33"/>
          <p:cNvGrpSpPr/>
          <p:nvPr/>
        </p:nvGrpSpPr>
        <p:grpSpPr>
          <a:xfrm>
            <a:off x="5764736" y="2309566"/>
            <a:ext cx="2390250" cy="2300873"/>
            <a:chOff x="5764736" y="2309566"/>
            <a:chExt cx="2390250" cy="2300873"/>
          </a:xfrm>
        </p:grpSpPr>
        <p:grpSp>
          <p:nvGrpSpPr>
            <p:cNvPr id="7" name="Group 6"/>
            <p:cNvGrpSpPr/>
            <p:nvPr/>
          </p:nvGrpSpPr>
          <p:grpSpPr>
            <a:xfrm>
              <a:off x="6134098" y="2309566"/>
              <a:ext cx="1838326" cy="2300873"/>
              <a:chOff x="5991223" y="2278563"/>
              <a:chExt cx="1838326" cy="2300873"/>
            </a:xfrm>
          </p:grpSpPr>
          <p:pic>
            <p:nvPicPr>
              <p:cNvPr id="23" name="Picture 22"/>
              <p:cNvPicPr>
                <a:picLocks noChangeAspect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83693" t="26001" r="8074" b="57692"/>
              <a:stretch/>
            </p:blipFill>
            <p:spPr>
              <a:xfrm rot="1488787">
                <a:off x="5991223" y="2278563"/>
                <a:ext cx="1838326" cy="2300873"/>
              </a:xfrm>
              <a:prstGeom prst="rect">
                <a:avLst/>
              </a:prstGeom>
            </p:spPr>
          </p:pic>
          <p:sp>
            <p:nvSpPr>
              <p:cNvPr id="4" name="Oval 3"/>
              <p:cNvSpPr/>
              <p:nvPr/>
            </p:nvSpPr>
            <p:spPr>
              <a:xfrm>
                <a:off x="5991225" y="2609850"/>
                <a:ext cx="228600" cy="390525"/>
              </a:xfrm>
              <a:prstGeom prst="ellipse">
                <a:avLst/>
              </a:prstGeom>
              <a:solidFill>
                <a:srgbClr val="FAFCF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5" name="Rectangle 24"/>
            <p:cNvSpPr/>
            <p:nvPr/>
          </p:nvSpPr>
          <p:spPr>
            <a:xfrm>
              <a:off x="5764736" y="2601156"/>
              <a:ext cx="2390250" cy="1622734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>
                <a:defRPr/>
              </a:pPr>
              <a:r>
                <a:rPr lang="en-GB" sz="9600" b="1" dirty="0" smtClean="0">
                  <a:latin typeface="Twinkl" pitchFamily="50" charset="0"/>
                </a:rPr>
                <a:t>’s</a:t>
              </a:r>
              <a:endParaRPr lang="en-GB" sz="9600" b="1" dirty="0">
                <a:latin typeface="Twinkl" pitchFamily="50" charset="0"/>
              </a:endParaRPr>
            </a:p>
          </p:txBody>
        </p:sp>
      </p:grp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7490"/>
          <a:stretch/>
        </p:blipFill>
        <p:spPr>
          <a:xfrm>
            <a:off x="3150660" y="4050804"/>
            <a:ext cx="2687104" cy="2471004"/>
          </a:xfrm>
          <a:prstGeom prst="rect">
            <a:avLst/>
          </a:prstGeom>
        </p:spPr>
      </p:pic>
      <p:sp>
        <p:nvSpPr>
          <p:cNvPr id="26" name="Rectangle 25"/>
          <p:cNvSpPr/>
          <p:nvPr/>
        </p:nvSpPr>
        <p:spPr>
          <a:xfrm>
            <a:off x="2466974" y="5463228"/>
            <a:ext cx="4029076" cy="822515"/>
          </a:xfrm>
          <a:prstGeom prst="rect">
            <a:avLst/>
          </a:prstGeom>
          <a:solidFill>
            <a:srgbClr val="FAFCF5"/>
          </a:solidFill>
          <a:ln w="38100">
            <a:solidFill>
              <a:srgbClr val="92D050"/>
            </a:solidFill>
          </a:ln>
        </p:spPr>
        <p:txBody>
          <a:bodyPr wrap="square" lIns="0" tIns="72000" rIns="0" bIns="72000">
            <a:spAutoFit/>
          </a:bodyPr>
          <a:lstStyle/>
          <a:p>
            <a:pPr algn="ctr">
              <a:defRPr/>
            </a:pPr>
            <a:r>
              <a:rPr lang="en-GB" sz="4400" b="1" dirty="0" smtClean="0">
                <a:latin typeface="Twinkl" pitchFamily="50" charset="0"/>
              </a:rPr>
              <a:t>churches</a:t>
            </a:r>
            <a:endParaRPr lang="en-GB" sz="4400" b="1" dirty="0">
              <a:latin typeface="Twinkl" pitchFamily="50" charset="0"/>
            </a:endParaRP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95" t="68498" r="71899" b="23304"/>
          <a:stretch/>
        </p:blipFill>
        <p:spPr>
          <a:xfrm rot="11847356" flipH="1">
            <a:off x="6077404" y="6091843"/>
            <a:ext cx="379037" cy="385771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95" t="68498" r="71899" b="23304"/>
          <a:stretch/>
        </p:blipFill>
        <p:spPr>
          <a:xfrm rot="9752644">
            <a:off x="2470610" y="6091843"/>
            <a:ext cx="379037" cy="385771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704034" y="6419849"/>
            <a:ext cx="4349227" cy="447676"/>
          </a:xfrm>
          <a:prstGeom prst="rect">
            <a:avLst/>
          </a:prstGeom>
          <a:solidFill>
            <a:srgbClr val="CFE09A"/>
          </a:solidFill>
          <a:ln>
            <a:solidFill>
              <a:srgbClr val="CFE0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hlinkClick r:id="" action="ppaction://customshow?id=1&amp;return=true"/>
          </p:cNvPr>
          <p:cNvSpPr/>
          <p:nvPr/>
        </p:nvSpPr>
        <p:spPr>
          <a:xfrm>
            <a:off x="1162050" y="2445735"/>
            <a:ext cx="1969560" cy="1933575"/>
          </a:xfrm>
          <a:prstGeom prst="ellipse">
            <a:avLst/>
          </a:prstGeom>
          <a:solidFill>
            <a:srgbClr val="DE1E5A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ectangle 35">
            <a:hlinkClick r:id="" action="ppaction://hlinkshowjump?jump=nextslide"/>
          </p:cNvPr>
          <p:cNvSpPr/>
          <p:nvPr/>
        </p:nvSpPr>
        <p:spPr>
          <a:xfrm>
            <a:off x="6939875" y="5465121"/>
            <a:ext cx="1429571" cy="819607"/>
          </a:xfrm>
          <a:prstGeom prst="rect">
            <a:avLst/>
          </a:prstGeom>
          <a:solidFill>
            <a:srgbClr val="D0EBB3"/>
          </a:solidFill>
          <a:ln w="38100">
            <a:solidFill>
              <a:srgbClr val="92D050"/>
            </a:solidFill>
          </a:ln>
        </p:spPr>
        <p:txBody>
          <a:bodyPr wrap="square" lIns="0" tIns="144000" rIns="0" bIns="180000">
            <a:spAutoFit/>
          </a:bodyPr>
          <a:lstStyle/>
          <a:p>
            <a:pPr algn="ctr">
              <a:defRPr/>
            </a:pPr>
            <a:r>
              <a:rPr lang="en-GB" sz="3200" b="1" dirty="0" smtClean="0">
                <a:latin typeface="Twinkl" pitchFamily="50" charset="0"/>
              </a:rPr>
              <a:t>next</a:t>
            </a:r>
            <a:endParaRPr lang="en-GB" sz="3200" b="1" dirty="0">
              <a:latin typeface="Twinkl" pitchFamily="50" charset="0"/>
            </a:endParaRPr>
          </a:p>
        </p:txBody>
      </p:sp>
      <p:sp>
        <p:nvSpPr>
          <p:cNvPr id="38" name="Oval 37">
            <a:hlinkClick r:id="" action="ppaction://customshow?id=2&amp;return=true"/>
          </p:cNvPr>
          <p:cNvSpPr/>
          <p:nvPr/>
        </p:nvSpPr>
        <p:spPr>
          <a:xfrm>
            <a:off x="5968461" y="2328616"/>
            <a:ext cx="2143660" cy="2179981"/>
          </a:xfrm>
          <a:prstGeom prst="ellipse">
            <a:avLst/>
          </a:prstGeom>
          <a:solidFill>
            <a:srgbClr val="DE1E5A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4468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932" r="71899" b="23304"/>
          <a:stretch/>
        </p:blipFill>
        <p:spPr>
          <a:xfrm rot="11847356" flipH="1">
            <a:off x="2692190" y="6068773"/>
            <a:ext cx="755115" cy="647700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932" r="71899" b="23304"/>
          <a:stretch/>
        </p:blipFill>
        <p:spPr>
          <a:xfrm rot="9752644">
            <a:off x="5522151" y="6024224"/>
            <a:ext cx="755115" cy="647700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en-GB" altLang="en-US" sz="3600" dirty="0"/>
              <a:t>s or ’s ?</a:t>
            </a:r>
            <a:endParaRPr lang="en-GB" altLang="en-US" sz="3600" dirty="0">
              <a:latin typeface="Twinkl" pitchFamily="50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334310"/>
            <a:ext cx="7632700" cy="976403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defRPr/>
            </a:pPr>
            <a:r>
              <a:rPr lang="en-GB" dirty="0">
                <a:latin typeface="Twinkl" pitchFamily="50" charset="0"/>
              </a:rPr>
              <a:t>Read the words below and decide whether they would need just </a:t>
            </a:r>
            <a:r>
              <a:rPr lang="en-GB" dirty="0" smtClean="0">
                <a:latin typeface="Twinkl" pitchFamily="50" charset="0"/>
              </a:rPr>
              <a:t>an apostrophe </a:t>
            </a:r>
            <a:r>
              <a:rPr lang="en-GB" dirty="0">
                <a:latin typeface="Twinkl" pitchFamily="50" charset="0"/>
              </a:rPr>
              <a:t>(’), or an apostrophe followed by an s (’s) to show </a:t>
            </a:r>
            <a:r>
              <a:rPr lang="en-GB" b="1" dirty="0">
                <a:latin typeface="Twinkl" pitchFamily="50" charset="0"/>
              </a:rPr>
              <a:t>plural possession</a:t>
            </a:r>
            <a:r>
              <a:rPr lang="en-GB" dirty="0">
                <a:latin typeface="Twinkl" pitchFamily="50" charset="0"/>
              </a:rPr>
              <a:t>.</a:t>
            </a:r>
          </a:p>
        </p:txBody>
      </p:sp>
      <p:grpSp>
        <p:nvGrpSpPr>
          <p:cNvPr id="33" name="Group 32"/>
          <p:cNvGrpSpPr/>
          <p:nvPr/>
        </p:nvGrpSpPr>
        <p:grpSpPr>
          <a:xfrm>
            <a:off x="1162050" y="2466975"/>
            <a:ext cx="1866900" cy="1823590"/>
            <a:chOff x="1162050" y="2466975"/>
            <a:chExt cx="1866900" cy="1823590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7083" t="35163" r="31875" b="47857"/>
            <a:stretch/>
          </p:blipFill>
          <p:spPr>
            <a:xfrm>
              <a:off x="1162050" y="2466975"/>
              <a:ext cx="1866900" cy="1814065"/>
            </a:xfrm>
            <a:prstGeom prst="rect">
              <a:avLst/>
            </a:prstGeom>
          </p:spPr>
        </p:pic>
        <p:sp>
          <p:nvSpPr>
            <p:cNvPr id="24" name="Rectangle 23"/>
            <p:cNvSpPr/>
            <p:nvPr/>
          </p:nvSpPr>
          <p:spPr>
            <a:xfrm>
              <a:off x="1306512" y="2667831"/>
              <a:ext cx="1577975" cy="1622734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>
                <a:defRPr/>
              </a:pPr>
              <a:r>
                <a:rPr lang="en-GB" sz="9600" b="1" dirty="0" smtClean="0">
                  <a:latin typeface="Twinkl" pitchFamily="50" charset="0"/>
                </a:rPr>
                <a:t>’</a:t>
              </a:r>
              <a:endParaRPr lang="en-GB" sz="9600" b="1" dirty="0">
                <a:latin typeface="Twinkl" pitchFamily="50" charset="0"/>
              </a:endParaRPr>
            </a:p>
          </p:txBody>
        </p:sp>
      </p:grpSp>
      <p:grpSp>
        <p:nvGrpSpPr>
          <p:cNvPr id="34" name="Group 33"/>
          <p:cNvGrpSpPr/>
          <p:nvPr/>
        </p:nvGrpSpPr>
        <p:grpSpPr>
          <a:xfrm>
            <a:off x="5764736" y="2309566"/>
            <a:ext cx="2390250" cy="2300873"/>
            <a:chOff x="5764736" y="2309566"/>
            <a:chExt cx="2390250" cy="2300873"/>
          </a:xfrm>
        </p:grpSpPr>
        <p:grpSp>
          <p:nvGrpSpPr>
            <p:cNvPr id="7" name="Group 6"/>
            <p:cNvGrpSpPr/>
            <p:nvPr/>
          </p:nvGrpSpPr>
          <p:grpSpPr>
            <a:xfrm>
              <a:off x="6134098" y="2309566"/>
              <a:ext cx="1838326" cy="2300873"/>
              <a:chOff x="5991223" y="2278563"/>
              <a:chExt cx="1838326" cy="2300873"/>
            </a:xfrm>
          </p:grpSpPr>
          <p:pic>
            <p:nvPicPr>
              <p:cNvPr id="23" name="Picture 22"/>
              <p:cNvPicPr>
                <a:picLocks noChangeAspect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83693" t="26001" r="8074" b="57692"/>
              <a:stretch/>
            </p:blipFill>
            <p:spPr>
              <a:xfrm rot="1488787">
                <a:off x="5991223" y="2278563"/>
                <a:ext cx="1838326" cy="2300873"/>
              </a:xfrm>
              <a:prstGeom prst="rect">
                <a:avLst/>
              </a:prstGeom>
            </p:spPr>
          </p:pic>
          <p:sp>
            <p:nvSpPr>
              <p:cNvPr id="4" name="Oval 3"/>
              <p:cNvSpPr/>
              <p:nvPr/>
            </p:nvSpPr>
            <p:spPr>
              <a:xfrm>
                <a:off x="5991225" y="2609850"/>
                <a:ext cx="228600" cy="390525"/>
              </a:xfrm>
              <a:prstGeom prst="ellipse">
                <a:avLst/>
              </a:prstGeom>
              <a:solidFill>
                <a:srgbClr val="FAFCF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5" name="Rectangle 24"/>
            <p:cNvSpPr/>
            <p:nvPr/>
          </p:nvSpPr>
          <p:spPr>
            <a:xfrm>
              <a:off x="5764736" y="2601156"/>
              <a:ext cx="2390250" cy="1622734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>
                <a:defRPr/>
              </a:pPr>
              <a:r>
                <a:rPr lang="en-GB" sz="9600" b="1" dirty="0" smtClean="0">
                  <a:latin typeface="Twinkl" pitchFamily="50" charset="0"/>
                </a:rPr>
                <a:t>’s</a:t>
              </a:r>
              <a:endParaRPr lang="en-GB" sz="9600" b="1" dirty="0">
                <a:latin typeface="Twinkl" pitchFamily="50" charset="0"/>
              </a:endParaRPr>
            </a:p>
          </p:txBody>
        </p:sp>
      </p:grp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7490"/>
          <a:stretch/>
        </p:blipFill>
        <p:spPr>
          <a:xfrm>
            <a:off x="3150660" y="4050804"/>
            <a:ext cx="2687104" cy="2471004"/>
          </a:xfrm>
          <a:prstGeom prst="rect">
            <a:avLst/>
          </a:prstGeom>
        </p:spPr>
      </p:pic>
      <p:sp>
        <p:nvSpPr>
          <p:cNvPr id="26" name="Rectangle 25"/>
          <p:cNvSpPr/>
          <p:nvPr/>
        </p:nvSpPr>
        <p:spPr>
          <a:xfrm>
            <a:off x="2466974" y="5463228"/>
            <a:ext cx="4029076" cy="822515"/>
          </a:xfrm>
          <a:prstGeom prst="rect">
            <a:avLst/>
          </a:prstGeom>
          <a:solidFill>
            <a:srgbClr val="FAFCF5"/>
          </a:solidFill>
          <a:ln w="38100">
            <a:solidFill>
              <a:srgbClr val="92D050"/>
            </a:solidFill>
          </a:ln>
        </p:spPr>
        <p:txBody>
          <a:bodyPr wrap="square" lIns="0" tIns="72000" rIns="0" bIns="72000">
            <a:spAutoFit/>
          </a:bodyPr>
          <a:lstStyle/>
          <a:p>
            <a:pPr algn="ctr">
              <a:defRPr/>
            </a:pPr>
            <a:r>
              <a:rPr lang="en-GB" sz="4400" b="1" dirty="0" smtClean="0">
                <a:latin typeface="Twinkl" pitchFamily="50" charset="0"/>
              </a:rPr>
              <a:t>men</a:t>
            </a:r>
            <a:endParaRPr lang="en-GB" sz="4400" b="1" dirty="0">
              <a:latin typeface="Twinkl" pitchFamily="50" charset="0"/>
            </a:endParaRP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95" t="68498" r="71899" b="23304"/>
          <a:stretch/>
        </p:blipFill>
        <p:spPr>
          <a:xfrm rot="11847356" flipH="1">
            <a:off x="6077404" y="6091843"/>
            <a:ext cx="379037" cy="385771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95" t="68498" r="71899" b="23304"/>
          <a:stretch/>
        </p:blipFill>
        <p:spPr>
          <a:xfrm rot="9752644">
            <a:off x="2470610" y="6091843"/>
            <a:ext cx="379037" cy="385771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704034" y="6419849"/>
            <a:ext cx="4349227" cy="447676"/>
          </a:xfrm>
          <a:prstGeom prst="rect">
            <a:avLst/>
          </a:prstGeom>
          <a:solidFill>
            <a:srgbClr val="CFE09A"/>
          </a:solidFill>
          <a:ln>
            <a:solidFill>
              <a:srgbClr val="CFE0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hlinkClick r:id="" action="ppaction://customshow?id=2&amp;return=true"/>
          </p:cNvPr>
          <p:cNvSpPr/>
          <p:nvPr/>
        </p:nvSpPr>
        <p:spPr>
          <a:xfrm>
            <a:off x="1162050" y="2445735"/>
            <a:ext cx="1969560" cy="1933575"/>
          </a:xfrm>
          <a:prstGeom prst="ellipse">
            <a:avLst/>
          </a:prstGeom>
          <a:solidFill>
            <a:srgbClr val="DE1E5A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ectangle 35">
            <a:hlinkClick r:id="" action="ppaction://hlinkshowjump?jump=nextslide"/>
          </p:cNvPr>
          <p:cNvSpPr/>
          <p:nvPr/>
        </p:nvSpPr>
        <p:spPr>
          <a:xfrm>
            <a:off x="6939875" y="5465121"/>
            <a:ext cx="1429571" cy="819607"/>
          </a:xfrm>
          <a:prstGeom prst="rect">
            <a:avLst/>
          </a:prstGeom>
          <a:solidFill>
            <a:srgbClr val="D0EBB3"/>
          </a:solidFill>
          <a:ln w="38100">
            <a:solidFill>
              <a:srgbClr val="92D050"/>
            </a:solidFill>
          </a:ln>
        </p:spPr>
        <p:txBody>
          <a:bodyPr wrap="square" lIns="0" tIns="144000" rIns="0" bIns="180000">
            <a:spAutoFit/>
          </a:bodyPr>
          <a:lstStyle/>
          <a:p>
            <a:pPr algn="ctr">
              <a:defRPr/>
            </a:pPr>
            <a:r>
              <a:rPr lang="en-GB" sz="3200" b="1" dirty="0" smtClean="0">
                <a:latin typeface="Twinkl" pitchFamily="50" charset="0"/>
              </a:rPr>
              <a:t>next</a:t>
            </a:r>
            <a:endParaRPr lang="en-GB" sz="3200" b="1" dirty="0">
              <a:latin typeface="Twinkl" pitchFamily="50" charset="0"/>
            </a:endParaRPr>
          </a:p>
        </p:txBody>
      </p:sp>
      <p:sp>
        <p:nvSpPr>
          <p:cNvPr id="37" name="Rectangle 36">
            <a:hlinkClick r:id="" action="ppaction://hlinkshowjump?jump=previousslide"/>
          </p:cNvPr>
          <p:cNvSpPr/>
          <p:nvPr/>
        </p:nvSpPr>
        <p:spPr>
          <a:xfrm>
            <a:off x="748559" y="5465121"/>
            <a:ext cx="1429571" cy="819607"/>
          </a:xfrm>
          <a:prstGeom prst="rect">
            <a:avLst/>
          </a:prstGeom>
          <a:solidFill>
            <a:srgbClr val="D0EBB3"/>
          </a:solidFill>
          <a:ln w="38100">
            <a:solidFill>
              <a:srgbClr val="92D050"/>
            </a:solidFill>
          </a:ln>
        </p:spPr>
        <p:txBody>
          <a:bodyPr wrap="square" lIns="0" tIns="144000" rIns="0" bIns="180000">
            <a:spAutoFit/>
          </a:bodyPr>
          <a:lstStyle/>
          <a:p>
            <a:pPr algn="ctr">
              <a:defRPr/>
            </a:pPr>
            <a:r>
              <a:rPr lang="en-GB" sz="3200" b="1" dirty="0" smtClean="0">
                <a:latin typeface="Twinkl" pitchFamily="50" charset="0"/>
              </a:rPr>
              <a:t>back</a:t>
            </a:r>
            <a:endParaRPr lang="en-GB" sz="3200" b="1" dirty="0">
              <a:latin typeface="Twinkl" pitchFamily="50" charset="0"/>
            </a:endParaRPr>
          </a:p>
        </p:txBody>
      </p:sp>
      <p:sp>
        <p:nvSpPr>
          <p:cNvPr id="38" name="Oval 37">
            <a:hlinkClick r:id="" action="ppaction://customshow?id=0&amp;return=true"/>
          </p:cNvPr>
          <p:cNvSpPr/>
          <p:nvPr/>
        </p:nvSpPr>
        <p:spPr>
          <a:xfrm>
            <a:off x="5968461" y="2328616"/>
            <a:ext cx="2143660" cy="2179981"/>
          </a:xfrm>
          <a:prstGeom prst="ellipse">
            <a:avLst/>
          </a:prstGeom>
          <a:solidFill>
            <a:srgbClr val="DE1E5A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8424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932" r="71899" b="23304"/>
          <a:stretch/>
        </p:blipFill>
        <p:spPr>
          <a:xfrm rot="11847356" flipH="1">
            <a:off x="2692190" y="6068773"/>
            <a:ext cx="755115" cy="647700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932" r="71899" b="23304"/>
          <a:stretch/>
        </p:blipFill>
        <p:spPr>
          <a:xfrm rot="9752644">
            <a:off x="5522151" y="6024224"/>
            <a:ext cx="755115" cy="647700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en-GB" altLang="en-US" sz="3600" dirty="0"/>
              <a:t>s or ’s ?</a:t>
            </a:r>
            <a:endParaRPr lang="en-GB" altLang="en-US" sz="3600" dirty="0">
              <a:latin typeface="Twinkl" pitchFamily="50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334310"/>
            <a:ext cx="7632700" cy="976403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defRPr/>
            </a:pPr>
            <a:r>
              <a:rPr lang="en-GB" dirty="0">
                <a:latin typeface="Twinkl" pitchFamily="50" charset="0"/>
              </a:rPr>
              <a:t>Read the words below and decide whether they would need just </a:t>
            </a:r>
            <a:r>
              <a:rPr lang="en-GB" dirty="0" smtClean="0">
                <a:latin typeface="Twinkl" pitchFamily="50" charset="0"/>
              </a:rPr>
              <a:t>an apostrophe </a:t>
            </a:r>
            <a:r>
              <a:rPr lang="en-GB" dirty="0">
                <a:latin typeface="Twinkl" pitchFamily="50" charset="0"/>
              </a:rPr>
              <a:t>(’), or an apostrophe followed by an s (’s) to show </a:t>
            </a:r>
            <a:r>
              <a:rPr lang="en-GB" b="1" dirty="0">
                <a:latin typeface="Twinkl" pitchFamily="50" charset="0"/>
              </a:rPr>
              <a:t>plural possession</a:t>
            </a:r>
            <a:r>
              <a:rPr lang="en-GB" dirty="0">
                <a:latin typeface="Twinkl" pitchFamily="50" charset="0"/>
              </a:rPr>
              <a:t>.</a:t>
            </a:r>
          </a:p>
        </p:txBody>
      </p:sp>
      <p:grpSp>
        <p:nvGrpSpPr>
          <p:cNvPr id="33" name="Group 32"/>
          <p:cNvGrpSpPr/>
          <p:nvPr/>
        </p:nvGrpSpPr>
        <p:grpSpPr>
          <a:xfrm>
            <a:off x="1162050" y="2466975"/>
            <a:ext cx="1866900" cy="1823590"/>
            <a:chOff x="1162050" y="2466975"/>
            <a:chExt cx="1866900" cy="1823590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7083" t="35163" r="31875" b="47857"/>
            <a:stretch/>
          </p:blipFill>
          <p:spPr>
            <a:xfrm>
              <a:off x="1162050" y="2466975"/>
              <a:ext cx="1866900" cy="1814065"/>
            </a:xfrm>
            <a:prstGeom prst="rect">
              <a:avLst/>
            </a:prstGeom>
          </p:spPr>
        </p:pic>
        <p:sp>
          <p:nvSpPr>
            <p:cNvPr id="24" name="Rectangle 23"/>
            <p:cNvSpPr/>
            <p:nvPr/>
          </p:nvSpPr>
          <p:spPr>
            <a:xfrm>
              <a:off x="1306512" y="2667831"/>
              <a:ext cx="1577975" cy="1622734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>
                <a:defRPr/>
              </a:pPr>
              <a:r>
                <a:rPr lang="en-GB" sz="9600" b="1" dirty="0" smtClean="0">
                  <a:latin typeface="Twinkl" pitchFamily="50" charset="0"/>
                </a:rPr>
                <a:t>’</a:t>
              </a:r>
              <a:endParaRPr lang="en-GB" sz="9600" b="1" dirty="0">
                <a:latin typeface="Twinkl" pitchFamily="50" charset="0"/>
              </a:endParaRPr>
            </a:p>
          </p:txBody>
        </p:sp>
      </p:grpSp>
      <p:grpSp>
        <p:nvGrpSpPr>
          <p:cNvPr id="34" name="Group 33"/>
          <p:cNvGrpSpPr/>
          <p:nvPr/>
        </p:nvGrpSpPr>
        <p:grpSpPr>
          <a:xfrm>
            <a:off x="5764736" y="2309566"/>
            <a:ext cx="2390250" cy="2300873"/>
            <a:chOff x="5764736" y="2309566"/>
            <a:chExt cx="2390250" cy="2300873"/>
          </a:xfrm>
        </p:grpSpPr>
        <p:grpSp>
          <p:nvGrpSpPr>
            <p:cNvPr id="7" name="Group 6"/>
            <p:cNvGrpSpPr/>
            <p:nvPr/>
          </p:nvGrpSpPr>
          <p:grpSpPr>
            <a:xfrm>
              <a:off x="6134098" y="2309566"/>
              <a:ext cx="1838326" cy="2300873"/>
              <a:chOff x="5991223" y="2278563"/>
              <a:chExt cx="1838326" cy="2300873"/>
            </a:xfrm>
          </p:grpSpPr>
          <p:pic>
            <p:nvPicPr>
              <p:cNvPr id="23" name="Picture 22"/>
              <p:cNvPicPr>
                <a:picLocks noChangeAspect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83693" t="26001" r="8074" b="57692"/>
              <a:stretch/>
            </p:blipFill>
            <p:spPr>
              <a:xfrm rot="1488787">
                <a:off x="5991223" y="2278563"/>
                <a:ext cx="1838326" cy="2300873"/>
              </a:xfrm>
              <a:prstGeom prst="rect">
                <a:avLst/>
              </a:prstGeom>
            </p:spPr>
          </p:pic>
          <p:sp>
            <p:nvSpPr>
              <p:cNvPr id="4" name="Oval 3"/>
              <p:cNvSpPr/>
              <p:nvPr/>
            </p:nvSpPr>
            <p:spPr>
              <a:xfrm>
                <a:off x="5991225" y="2609850"/>
                <a:ext cx="228600" cy="390525"/>
              </a:xfrm>
              <a:prstGeom prst="ellipse">
                <a:avLst/>
              </a:prstGeom>
              <a:solidFill>
                <a:srgbClr val="FAFCF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5" name="Rectangle 24"/>
            <p:cNvSpPr/>
            <p:nvPr/>
          </p:nvSpPr>
          <p:spPr>
            <a:xfrm>
              <a:off x="5764736" y="2601156"/>
              <a:ext cx="2390250" cy="1622734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>
                <a:defRPr/>
              </a:pPr>
              <a:r>
                <a:rPr lang="en-GB" sz="9600" b="1" dirty="0" smtClean="0">
                  <a:latin typeface="Twinkl" pitchFamily="50" charset="0"/>
                </a:rPr>
                <a:t>’s</a:t>
              </a:r>
              <a:endParaRPr lang="en-GB" sz="9600" b="1" dirty="0">
                <a:latin typeface="Twinkl" pitchFamily="50" charset="0"/>
              </a:endParaRPr>
            </a:p>
          </p:txBody>
        </p:sp>
      </p:grp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7490"/>
          <a:stretch/>
        </p:blipFill>
        <p:spPr>
          <a:xfrm>
            <a:off x="3150660" y="4050804"/>
            <a:ext cx="2687104" cy="2471004"/>
          </a:xfrm>
          <a:prstGeom prst="rect">
            <a:avLst/>
          </a:prstGeom>
        </p:spPr>
      </p:pic>
      <p:sp>
        <p:nvSpPr>
          <p:cNvPr id="26" name="Rectangle 25"/>
          <p:cNvSpPr/>
          <p:nvPr/>
        </p:nvSpPr>
        <p:spPr>
          <a:xfrm>
            <a:off x="2466974" y="5463228"/>
            <a:ext cx="4029076" cy="822515"/>
          </a:xfrm>
          <a:prstGeom prst="rect">
            <a:avLst/>
          </a:prstGeom>
          <a:solidFill>
            <a:srgbClr val="FAFCF5"/>
          </a:solidFill>
          <a:ln w="38100">
            <a:solidFill>
              <a:srgbClr val="92D050"/>
            </a:solidFill>
          </a:ln>
        </p:spPr>
        <p:txBody>
          <a:bodyPr wrap="square" lIns="0" tIns="72000" rIns="0" bIns="72000">
            <a:spAutoFit/>
          </a:bodyPr>
          <a:lstStyle/>
          <a:p>
            <a:pPr algn="ctr">
              <a:defRPr/>
            </a:pPr>
            <a:r>
              <a:rPr lang="en-GB" sz="4400" b="1" dirty="0" smtClean="0">
                <a:latin typeface="Twinkl" pitchFamily="50" charset="0"/>
              </a:rPr>
              <a:t>mice</a:t>
            </a:r>
            <a:endParaRPr lang="en-GB" sz="4400" b="1" dirty="0">
              <a:latin typeface="Twinkl" pitchFamily="50" charset="0"/>
            </a:endParaRP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95" t="68498" r="71899" b="23304"/>
          <a:stretch/>
        </p:blipFill>
        <p:spPr>
          <a:xfrm rot="11847356" flipH="1">
            <a:off x="6077404" y="6091843"/>
            <a:ext cx="379037" cy="385771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95" t="68498" r="71899" b="23304"/>
          <a:stretch/>
        </p:blipFill>
        <p:spPr>
          <a:xfrm rot="9752644">
            <a:off x="2470610" y="6091843"/>
            <a:ext cx="379037" cy="385771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704034" y="6419849"/>
            <a:ext cx="4349227" cy="447676"/>
          </a:xfrm>
          <a:prstGeom prst="rect">
            <a:avLst/>
          </a:prstGeom>
          <a:solidFill>
            <a:srgbClr val="CFE09A"/>
          </a:solidFill>
          <a:ln>
            <a:solidFill>
              <a:srgbClr val="CFE0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hlinkClick r:id="" action="ppaction://customshow?id=2&amp;return=true"/>
          </p:cNvPr>
          <p:cNvSpPr/>
          <p:nvPr/>
        </p:nvSpPr>
        <p:spPr>
          <a:xfrm>
            <a:off x="1162050" y="2445735"/>
            <a:ext cx="1969560" cy="1933575"/>
          </a:xfrm>
          <a:prstGeom prst="ellipse">
            <a:avLst/>
          </a:prstGeom>
          <a:solidFill>
            <a:srgbClr val="DE1E5A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ectangle 35">
            <a:hlinkClick r:id="" action="ppaction://hlinkshowjump?jump=nextslide"/>
          </p:cNvPr>
          <p:cNvSpPr/>
          <p:nvPr/>
        </p:nvSpPr>
        <p:spPr>
          <a:xfrm>
            <a:off x="6939875" y="5465121"/>
            <a:ext cx="1429571" cy="819607"/>
          </a:xfrm>
          <a:prstGeom prst="rect">
            <a:avLst/>
          </a:prstGeom>
          <a:solidFill>
            <a:srgbClr val="D0EBB3"/>
          </a:solidFill>
          <a:ln w="38100">
            <a:solidFill>
              <a:srgbClr val="92D050"/>
            </a:solidFill>
          </a:ln>
        </p:spPr>
        <p:txBody>
          <a:bodyPr wrap="square" lIns="0" tIns="144000" rIns="0" bIns="180000">
            <a:spAutoFit/>
          </a:bodyPr>
          <a:lstStyle/>
          <a:p>
            <a:pPr algn="ctr">
              <a:defRPr/>
            </a:pPr>
            <a:r>
              <a:rPr lang="en-GB" sz="3200" b="1" dirty="0" smtClean="0">
                <a:latin typeface="Twinkl" pitchFamily="50" charset="0"/>
              </a:rPr>
              <a:t>next</a:t>
            </a:r>
            <a:endParaRPr lang="en-GB" sz="3200" b="1" dirty="0">
              <a:latin typeface="Twinkl" pitchFamily="50" charset="0"/>
            </a:endParaRPr>
          </a:p>
        </p:txBody>
      </p:sp>
      <p:sp>
        <p:nvSpPr>
          <p:cNvPr id="37" name="Rectangle 36">
            <a:hlinkClick r:id="" action="ppaction://hlinkshowjump?jump=previousslide"/>
          </p:cNvPr>
          <p:cNvSpPr/>
          <p:nvPr/>
        </p:nvSpPr>
        <p:spPr>
          <a:xfrm>
            <a:off x="748559" y="5465121"/>
            <a:ext cx="1429571" cy="819607"/>
          </a:xfrm>
          <a:prstGeom prst="rect">
            <a:avLst/>
          </a:prstGeom>
          <a:solidFill>
            <a:srgbClr val="D0EBB3"/>
          </a:solidFill>
          <a:ln w="38100">
            <a:solidFill>
              <a:srgbClr val="92D050"/>
            </a:solidFill>
          </a:ln>
        </p:spPr>
        <p:txBody>
          <a:bodyPr wrap="square" lIns="0" tIns="144000" rIns="0" bIns="180000">
            <a:spAutoFit/>
          </a:bodyPr>
          <a:lstStyle/>
          <a:p>
            <a:pPr algn="ctr">
              <a:defRPr/>
            </a:pPr>
            <a:r>
              <a:rPr lang="en-GB" sz="3200" b="1" dirty="0" smtClean="0">
                <a:latin typeface="Twinkl" pitchFamily="50" charset="0"/>
              </a:rPr>
              <a:t>back</a:t>
            </a:r>
            <a:endParaRPr lang="en-GB" sz="3200" b="1" dirty="0">
              <a:latin typeface="Twinkl" pitchFamily="50" charset="0"/>
            </a:endParaRPr>
          </a:p>
        </p:txBody>
      </p:sp>
      <p:sp>
        <p:nvSpPr>
          <p:cNvPr id="38" name="Oval 37">
            <a:hlinkClick r:id="" action="ppaction://customshow?id=0&amp;return=true"/>
          </p:cNvPr>
          <p:cNvSpPr/>
          <p:nvPr/>
        </p:nvSpPr>
        <p:spPr>
          <a:xfrm>
            <a:off x="5968461" y="2328616"/>
            <a:ext cx="2143660" cy="2179981"/>
          </a:xfrm>
          <a:prstGeom prst="ellipse">
            <a:avLst/>
          </a:prstGeom>
          <a:solidFill>
            <a:srgbClr val="DE1E5A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2031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932" r="71899" b="23304"/>
          <a:stretch/>
        </p:blipFill>
        <p:spPr>
          <a:xfrm rot="11847356" flipH="1">
            <a:off x="2692190" y="6068773"/>
            <a:ext cx="755115" cy="647700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932" r="71899" b="23304"/>
          <a:stretch/>
        </p:blipFill>
        <p:spPr>
          <a:xfrm rot="9752644">
            <a:off x="5522151" y="6024224"/>
            <a:ext cx="755115" cy="647700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en-GB" altLang="en-US" sz="3600" dirty="0"/>
              <a:t>s or ’s ?</a:t>
            </a:r>
            <a:endParaRPr lang="en-GB" altLang="en-US" sz="3600" dirty="0">
              <a:latin typeface="Twinkl" pitchFamily="50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334310"/>
            <a:ext cx="7632700" cy="976403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defRPr/>
            </a:pPr>
            <a:r>
              <a:rPr lang="en-GB" dirty="0">
                <a:latin typeface="Twinkl" pitchFamily="50" charset="0"/>
              </a:rPr>
              <a:t>Read the words below and decide whether they would need just </a:t>
            </a:r>
            <a:r>
              <a:rPr lang="en-GB" dirty="0" smtClean="0">
                <a:latin typeface="Twinkl" pitchFamily="50" charset="0"/>
              </a:rPr>
              <a:t>an apostrophe </a:t>
            </a:r>
            <a:r>
              <a:rPr lang="en-GB" dirty="0">
                <a:latin typeface="Twinkl" pitchFamily="50" charset="0"/>
              </a:rPr>
              <a:t>(’), or an apostrophe followed by an s (’s) to show </a:t>
            </a:r>
            <a:r>
              <a:rPr lang="en-GB" b="1" dirty="0">
                <a:latin typeface="Twinkl" pitchFamily="50" charset="0"/>
              </a:rPr>
              <a:t>plural possession</a:t>
            </a:r>
            <a:r>
              <a:rPr lang="en-GB" dirty="0">
                <a:latin typeface="Twinkl" pitchFamily="50" charset="0"/>
              </a:rPr>
              <a:t>.</a:t>
            </a:r>
          </a:p>
        </p:txBody>
      </p:sp>
      <p:grpSp>
        <p:nvGrpSpPr>
          <p:cNvPr id="33" name="Group 32"/>
          <p:cNvGrpSpPr/>
          <p:nvPr/>
        </p:nvGrpSpPr>
        <p:grpSpPr>
          <a:xfrm>
            <a:off x="1162050" y="2466975"/>
            <a:ext cx="1866900" cy="1823590"/>
            <a:chOff x="1162050" y="2466975"/>
            <a:chExt cx="1866900" cy="1823590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7083" t="35163" r="31875" b="47857"/>
            <a:stretch/>
          </p:blipFill>
          <p:spPr>
            <a:xfrm>
              <a:off x="1162050" y="2466975"/>
              <a:ext cx="1866900" cy="1814065"/>
            </a:xfrm>
            <a:prstGeom prst="rect">
              <a:avLst/>
            </a:prstGeom>
          </p:spPr>
        </p:pic>
        <p:sp>
          <p:nvSpPr>
            <p:cNvPr id="24" name="Rectangle 23"/>
            <p:cNvSpPr/>
            <p:nvPr/>
          </p:nvSpPr>
          <p:spPr>
            <a:xfrm>
              <a:off x="1306512" y="2667831"/>
              <a:ext cx="1577975" cy="1622734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>
                <a:defRPr/>
              </a:pPr>
              <a:r>
                <a:rPr lang="en-GB" sz="9600" b="1" dirty="0" smtClean="0">
                  <a:latin typeface="Twinkl" pitchFamily="50" charset="0"/>
                </a:rPr>
                <a:t>’</a:t>
              </a:r>
              <a:endParaRPr lang="en-GB" sz="9600" b="1" dirty="0">
                <a:latin typeface="Twinkl" pitchFamily="50" charset="0"/>
              </a:endParaRPr>
            </a:p>
          </p:txBody>
        </p:sp>
      </p:grpSp>
      <p:grpSp>
        <p:nvGrpSpPr>
          <p:cNvPr id="34" name="Group 33"/>
          <p:cNvGrpSpPr/>
          <p:nvPr/>
        </p:nvGrpSpPr>
        <p:grpSpPr>
          <a:xfrm>
            <a:off x="5764736" y="2309566"/>
            <a:ext cx="2390250" cy="2300873"/>
            <a:chOff x="5764736" y="2309566"/>
            <a:chExt cx="2390250" cy="2300873"/>
          </a:xfrm>
        </p:grpSpPr>
        <p:grpSp>
          <p:nvGrpSpPr>
            <p:cNvPr id="7" name="Group 6"/>
            <p:cNvGrpSpPr/>
            <p:nvPr/>
          </p:nvGrpSpPr>
          <p:grpSpPr>
            <a:xfrm>
              <a:off x="6134098" y="2309566"/>
              <a:ext cx="1838326" cy="2300873"/>
              <a:chOff x="5991223" y="2278563"/>
              <a:chExt cx="1838326" cy="2300873"/>
            </a:xfrm>
          </p:grpSpPr>
          <p:pic>
            <p:nvPicPr>
              <p:cNvPr id="23" name="Picture 22"/>
              <p:cNvPicPr>
                <a:picLocks noChangeAspect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83693" t="26001" r="8074" b="57692"/>
              <a:stretch/>
            </p:blipFill>
            <p:spPr>
              <a:xfrm rot="1488787">
                <a:off x="5991223" y="2278563"/>
                <a:ext cx="1838326" cy="2300873"/>
              </a:xfrm>
              <a:prstGeom prst="rect">
                <a:avLst/>
              </a:prstGeom>
            </p:spPr>
          </p:pic>
          <p:sp>
            <p:nvSpPr>
              <p:cNvPr id="4" name="Oval 3"/>
              <p:cNvSpPr/>
              <p:nvPr/>
            </p:nvSpPr>
            <p:spPr>
              <a:xfrm>
                <a:off x="5991225" y="2609850"/>
                <a:ext cx="228600" cy="390525"/>
              </a:xfrm>
              <a:prstGeom prst="ellipse">
                <a:avLst/>
              </a:prstGeom>
              <a:solidFill>
                <a:srgbClr val="FAFCF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5" name="Rectangle 24"/>
            <p:cNvSpPr/>
            <p:nvPr/>
          </p:nvSpPr>
          <p:spPr>
            <a:xfrm>
              <a:off x="5764736" y="2601156"/>
              <a:ext cx="2390250" cy="1622734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>
                <a:defRPr/>
              </a:pPr>
              <a:r>
                <a:rPr lang="en-GB" sz="9600" b="1" dirty="0" smtClean="0">
                  <a:latin typeface="Twinkl" pitchFamily="50" charset="0"/>
                </a:rPr>
                <a:t>’s</a:t>
              </a:r>
              <a:endParaRPr lang="en-GB" sz="9600" b="1" dirty="0">
                <a:latin typeface="Twinkl" pitchFamily="50" charset="0"/>
              </a:endParaRPr>
            </a:p>
          </p:txBody>
        </p:sp>
      </p:grp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7490"/>
          <a:stretch/>
        </p:blipFill>
        <p:spPr>
          <a:xfrm>
            <a:off x="3150660" y="4050804"/>
            <a:ext cx="2687104" cy="2471004"/>
          </a:xfrm>
          <a:prstGeom prst="rect">
            <a:avLst/>
          </a:prstGeom>
        </p:spPr>
      </p:pic>
      <p:sp>
        <p:nvSpPr>
          <p:cNvPr id="26" name="Rectangle 25"/>
          <p:cNvSpPr/>
          <p:nvPr/>
        </p:nvSpPr>
        <p:spPr>
          <a:xfrm>
            <a:off x="2466974" y="5463228"/>
            <a:ext cx="4029076" cy="822515"/>
          </a:xfrm>
          <a:prstGeom prst="rect">
            <a:avLst/>
          </a:prstGeom>
          <a:solidFill>
            <a:srgbClr val="FAFCF5"/>
          </a:solidFill>
          <a:ln w="38100">
            <a:solidFill>
              <a:srgbClr val="92D050"/>
            </a:solidFill>
          </a:ln>
        </p:spPr>
        <p:txBody>
          <a:bodyPr wrap="square" lIns="0" tIns="72000" rIns="0" bIns="72000">
            <a:spAutoFit/>
          </a:bodyPr>
          <a:lstStyle/>
          <a:p>
            <a:pPr algn="ctr">
              <a:defRPr/>
            </a:pPr>
            <a:r>
              <a:rPr lang="en-GB" sz="4400" b="1" dirty="0" smtClean="0">
                <a:latin typeface="Twinkl" pitchFamily="50" charset="0"/>
              </a:rPr>
              <a:t>babies</a:t>
            </a:r>
            <a:endParaRPr lang="en-GB" sz="4400" b="1" dirty="0">
              <a:latin typeface="Twinkl" pitchFamily="50" charset="0"/>
            </a:endParaRP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95" t="68498" r="71899" b="23304"/>
          <a:stretch/>
        </p:blipFill>
        <p:spPr>
          <a:xfrm rot="11847356" flipH="1">
            <a:off x="6077404" y="6091843"/>
            <a:ext cx="379037" cy="385771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95" t="68498" r="71899" b="23304"/>
          <a:stretch/>
        </p:blipFill>
        <p:spPr>
          <a:xfrm rot="9752644">
            <a:off x="2470610" y="6091843"/>
            <a:ext cx="379037" cy="385771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704034" y="6419849"/>
            <a:ext cx="4349227" cy="447676"/>
          </a:xfrm>
          <a:prstGeom prst="rect">
            <a:avLst/>
          </a:prstGeom>
          <a:solidFill>
            <a:srgbClr val="CFE09A"/>
          </a:solidFill>
          <a:ln>
            <a:solidFill>
              <a:srgbClr val="CFE0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hlinkClick r:id="" action="ppaction://customshow?id=1&amp;return=true"/>
          </p:cNvPr>
          <p:cNvSpPr/>
          <p:nvPr/>
        </p:nvSpPr>
        <p:spPr>
          <a:xfrm>
            <a:off x="1162050" y="2445735"/>
            <a:ext cx="1969560" cy="1933575"/>
          </a:xfrm>
          <a:prstGeom prst="ellipse">
            <a:avLst/>
          </a:prstGeom>
          <a:solidFill>
            <a:srgbClr val="DE1E5A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ectangle 35">
            <a:hlinkClick r:id="" action="ppaction://hlinkshowjump?jump=nextslide"/>
          </p:cNvPr>
          <p:cNvSpPr/>
          <p:nvPr/>
        </p:nvSpPr>
        <p:spPr>
          <a:xfrm>
            <a:off x="6939875" y="5465121"/>
            <a:ext cx="1429571" cy="819607"/>
          </a:xfrm>
          <a:prstGeom prst="rect">
            <a:avLst/>
          </a:prstGeom>
          <a:solidFill>
            <a:srgbClr val="D0EBB3"/>
          </a:solidFill>
          <a:ln w="38100">
            <a:solidFill>
              <a:srgbClr val="92D050"/>
            </a:solidFill>
          </a:ln>
        </p:spPr>
        <p:txBody>
          <a:bodyPr wrap="square" lIns="0" tIns="144000" rIns="0" bIns="180000">
            <a:spAutoFit/>
          </a:bodyPr>
          <a:lstStyle/>
          <a:p>
            <a:pPr algn="ctr">
              <a:defRPr/>
            </a:pPr>
            <a:r>
              <a:rPr lang="en-GB" sz="3200" b="1" dirty="0" smtClean="0">
                <a:latin typeface="Twinkl" pitchFamily="50" charset="0"/>
              </a:rPr>
              <a:t>next</a:t>
            </a:r>
            <a:endParaRPr lang="en-GB" sz="3200" b="1" dirty="0">
              <a:latin typeface="Twinkl" pitchFamily="50" charset="0"/>
            </a:endParaRPr>
          </a:p>
        </p:txBody>
      </p:sp>
      <p:sp>
        <p:nvSpPr>
          <p:cNvPr id="37" name="Rectangle 36">
            <a:hlinkClick r:id="" action="ppaction://hlinkshowjump?jump=previousslide"/>
          </p:cNvPr>
          <p:cNvSpPr/>
          <p:nvPr/>
        </p:nvSpPr>
        <p:spPr>
          <a:xfrm>
            <a:off x="748559" y="5465121"/>
            <a:ext cx="1429571" cy="819607"/>
          </a:xfrm>
          <a:prstGeom prst="rect">
            <a:avLst/>
          </a:prstGeom>
          <a:solidFill>
            <a:srgbClr val="D0EBB3"/>
          </a:solidFill>
          <a:ln w="38100">
            <a:solidFill>
              <a:srgbClr val="92D050"/>
            </a:solidFill>
          </a:ln>
        </p:spPr>
        <p:txBody>
          <a:bodyPr wrap="square" lIns="0" tIns="144000" rIns="0" bIns="180000">
            <a:spAutoFit/>
          </a:bodyPr>
          <a:lstStyle/>
          <a:p>
            <a:pPr algn="ctr">
              <a:defRPr/>
            </a:pPr>
            <a:r>
              <a:rPr lang="en-GB" sz="3200" b="1" dirty="0" smtClean="0">
                <a:latin typeface="Twinkl" pitchFamily="50" charset="0"/>
              </a:rPr>
              <a:t>back</a:t>
            </a:r>
            <a:endParaRPr lang="en-GB" sz="3200" b="1" dirty="0">
              <a:latin typeface="Twinkl" pitchFamily="50" charset="0"/>
            </a:endParaRPr>
          </a:p>
        </p:txBody>
      </p:sp>
      <p:sp>
        <p:nvSpPr>
          <p:cNvPr id="38" name="Oval 37">
            <a:hlinkClick r:id="" action="ppaction://customshow?id=2&amp;return=true"/>
          </p:cNvPr>
          <p:cNvSpPr/>
          <p:nvPr/>
        </p:nvSpPr>
        <p:spPr>
          <a:xfrm>
            <a:off x="5968461" y="2328616"/>
            <a:ext cx="2143660" cy="2179981"/>
          </a:xfrm>
          <a:prstGeom prst="ellipse">
            <a:avLst/>
          </a:prstGeom>
          <a:solidFill>
            <a:srgbClr val="DE1E5A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6354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932" r="71899" b="23304"/>
          <a:stretch/>
        </p:blipFill>
        <p:spPr>
          <a:xfrm rot="11847356" flipH="1">
            <a:off x="2692190" y="6068773"/>
            <a:ext cx="755115" cy="647700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932" r="71899" b="23304"/>
          <a:stretch/>
        </p:blipFill>
        <p:spPr>
          <a:xfrm rot="9752644">
            <a:off x="5522151" y="6024224"/>
            <a:ext cx="755115" cy="647700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en-GB" altLang="en-US" sz="3600" dirty="0"/>
              <a:t>s or ’s ?</a:t>
            </a:r>
            <a:endParaRPr lang="en-GB" altLang="en-US" sz="3600" dirty="0">
              <a:latin typeface="Twinkl" pitchFamily="50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334310"/>
            <a:ext cx="7632700" cy="976403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defRPr/>
            </a:pPr>
            <a:r>
              <a:rPr lang="en-GB" dirty="0">
                <a:latin typeface="Twinkl" pitchFamily="50" charset="0"/>
              </a:rPr>
              <a:t>Read the words below and decide whether they would need just </a:t>
            </a:r>
            <a:r>
              <a:rPr lang="en-GB" dirty="0" smtClean="0">
                <a:latin typeface="Twinkl" pitchFamily="50" charset="0"/>
              </a:rPr>
              <a:t>an apostrophe </a:t>
            </a:r>
            <a:r>
              <a:rPr lang="en-GB" dirty="0">
                <a:latin typeface="Twinkl" pitchFamily="50" charset="0"/>
              </a:rPr>
              <a:t>(’), or an apostrophe followed by an s (’s) to show </a:t>
            </a:r>
            <a:r>
              <a:rPr lang="en-GB" b="1" dirty="0">
                <a:latin typeface="Twinkl" pitchFamily="50" charset="0"/>
              </a:rPr>
              <a:t>plural possession</a:t>
            </a:r>
            <a:r>
              <a:rPr lang="en-GB" dirty="0">
                <a:latin typeface="Twinkl" pitchFamily="50" charset="0"/>
              </a:rPr>
              <a:t>.</a:t>
            </a:r>
          </a:p>
        </p:txBody>
      </p:sp>
      <p:grpSp>
        <p:nvGrpSpPr>
          <p:cNvPr id="33" name="Group 32"/>
          <p:cNvGrpSpPr/>
          <p:nvPr/>
        </p:nvGrpSpPr>
        <p:grpSpPr>
          <a:xfrm>
            <a:off x="1162050" y="2466975"/>
            <a:ext cx="1866900" cy="1823590"/>
            <a:chOff x="1162050" y="2466975"/>
            <a:chExt cx="1866900" cy="1823590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7083" t="35163" r="31875" b="47857"/>
            <a:stretch/>
          </p:blipFill>
          <p:spPr>
            <a:xfrm>
              <a:off x="1162050" y="2466975"/>
              <a:ext cx="1866900" cy="1814065"/>
            </a:xfrm>
            <a:prstGeom prst="rect">
              <a:avLst/>
            </a:prstGeom>
          </p:spPr>
        </p:pic>
        <p:sp>
          <p:nvSpPr>
            <p:cNvPr id="24" name="Rectangle 23"/>
            <p:cNvSpPr/>
            <p:nvPr/>
          </p:nvSpPr>
          <p:spPr>
            <a:xfrm>
              <a:off x="1306512" y="2667831"/>
              <a:ext cx="1577975" cy="1622734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>
                <a:defRPr/>
              </a:pPr>
              <a:r>
                <a:rPr lang="en-GB" sz="9600" b="1" dirty="0" smtClean="0">
                  <a:latin typeface="Twinkl" pitchFamily="50" charset="0"/>
                </a:rPr>
                <a:t>’</a:t>
              </a:r>
              <a:endParaRPr lang="en-GB" sz="9600" b="1" dirty="0">
                <a:latin typeface="Twinkl" pitchFamily="50" charset="0"/>
              </a:endParaRPr>
            </a:p>
          </p:txBody>
        </p:sp>
      </p:grpSp>
      <p:grpSp>
        <p:nvGrpSpPr>
          <p:cNvPr id="34" name="Group 33"/>
          <p:cNvGrpSpPr/>
          <p:nvPr/>
        </p:nvGrpSpPr>
        <p:grpSpPr>
          <a:xfrm>
            <a:off x="5764736" y="2309566"/>
            <a:ext cx="2390250" cy="2300873"/>
            <a:chOff x="5764736" y="2309566"/>
            <a:chExt cx="2390250" cy="2300873"/>
          </a:xfrm>
        </p:grpSpPr>
        <p:grpSp>
          <p:nvGrpSpPr>
            <p:cNvPr id="7" name="Group 6"/>
            <p:cNvGrpSpPr/>
            <p:nvPr/>
          </p:nvGrpSpPr>
          <p:grpSpPr>
            <a:xfrm>
              <a:off x="6134098" y="2309566"/>
              <a:ext cx="1838326" cy="2300873"/>
              <a:chOff x="5991223" y="2278563"/>
              <a:chExt cx="1838326" cy="2300873"/>
            </a:xfrm>
          </p:grpSpPr>
          <p:pic>
            <p:nvPicPr>
              <p:cNvPr id="23" name="Picture 22"/>
              <p:cNvPicPr>
                <a:picLocks noChangeAspect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83693" t="26001" r="8074" b="57692"/>
              <a:stretch/>
            </p:blipFill>
            <p:spPr>
              <a:xfrm rot="1488787">
                <a:off x="5991223" y="2278563"/>
                <a:ext cx="1838326" cy="2300873"/>
              </a:xfrm>
              <a:prstGeom prst="rect">
                <a:avLst/>
              </a:prstGeom>
            </p:spPr>
          </p:pic>
          <p:sp>
            <p:nvSpPr>
              <p:cNvPr id="4" name="Oval 3"/>
              <p:cNvSpPr/>
              <p:nvPr/>
            </p:nvSpPr>
            <p:spPr>
              <a:xfrm>
                <a:off x="5991225" y="2609850"/>
                <a:ext cx="228600" cy="390525"/>
              </a:xfrm>
              <a:prstGeom prst="ellipse">
                <a:avLst/>
              </a:prstGeom>
              <a:solidFill>
                <a:srgbClr val="FAFCF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5" name="Rectangle 24"/>
            <p:cNvSpPr/>
            <p:nvPr/>
          </p:nvSpPr>
          <p:spPr>
            <a:xfrm>
              <a:off x="5764736" y="2601156"/>
              <a:ext cx="2390250" cy="1622734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>
                <a:defRPr/>
              </a:pPr>
              <a:r>
                <a:rPr lang="en-GB" sz="9600" b="1" dirty="0" smtClean="0">
                  <a:latin typeface="Twinkl" pitchFamily="50" charset="0"/>
                </a:rPr>
                <a:t>’s</a:t>
              </a:r>
              <a:endParaRPr lang="en-GB" sz="9600" b="1" dirty="0">
                <a:latin typeface="Twinkl" pitchFamily="50" charset="0"/>
              </a:endParaRPr>
            </a:p>
          </p:txBody>
        </p:sp>
      </p:grp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7490"/>
          <a:stretch/>
        </p:blipFill>
        <p:spPr>
          <a:xfrm>
            <a:off x="3150660" y="4050804"/>
            <a:ext cx="2687104" cy="2471004"/>
          </a:xfrm>
          <a:prstGeom prst="rect">
            <a:avLst/>
          </a:prstGeom>
        </p:spPr>
      </p:pic>
      <p:sp>
        <p:nvSpPr>
          <p:cNvPr id="26" name="Rectangle 25"/>
          <p:cNvSpPr/>
          <p:nvPr/>
        </p:nvSpPr>
        <p:spPr>
          <a:xfrm>
            <a:off x="2466974" y="5463228"/>
            <a:ext cx="4029076" cy="822515"/>
          </a:xfrm>
          <a:prstGeom prst="rect">
            <a:avLst/>
          </a:prstGeom>
          <a:solidFill>
            <a:srgbClr val="FAFCF5"/>
          </a:solidFill>
          <a:ln w="38100">
            <a:solidFill>
              <a:srgbClr val="92D050"/>
            </a:solidFill>
          </a:ln>
        </p:spPr>
        <p:txBody>
          <a:bodyPr wrap="square" lIns="0" tIns="72000" rIns="0" bIns="72000">
            <a:spAutoFit/>
          </a:bodyPr>
          <a:lstStyle/>
          <a:p>
            <a:pPr algn="ctr">
              <a:defRPr/>
            </a:pPr>
            <a:r>
              <a:rPr lang="en-GB" sz="4400" b="1" dirty="0" smtClean="0">
                <a:latin typeface="Twinkl" pitchFamily="50" charset="0"/>
              </a:rPr>
              <a:t>potatoes</a:t>
            </a:r>
            <a:endParaRPr lang="en-GB" sz="4400" b="1" dirty="0">
              <a:latin typeface="Twinkl" pitchFamily="50" charset="0"/>
            </a:endParaRP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95" t="68498" r="71899" b="23304"/>
          <a:stretch/>
        </p:blipFill>
        <p:spPr>
          <a:xfrm rot="11847356" flipH="1">
            <a:off x="6077404" y="6091843"/>
            <a:ext cx="379037" cy="385771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95" t="68498" r="71899" b="23304"/>
          <a:stretch/>
        </p:blipFill>
        <p:spPr>
          <a:xfrm rot="9752644">
            <a:off x="2470610" y="6091843"/>
            <a:ext cx="379037" cy="385771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704034" y="6419849"/>
            <a:ext cx="4349227" cy="447676"/>
          </a:xfrm>
          <a:prstGeom prst="rect">
            <a:avLst/>
          </a:prstGeom>
          <a:solidFill>
            <a:srgbClr val="CFE09A"/>
          </a:solidFill>
          <a:ln>
            <a:solidFill>
              <a:srgbClr val="CFE0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hlinkClick r:id="" action="ppaction://customshow?id=1&amp;return=true"/>
          </p:cNvPr>
          <p:cNvSpPr/>
          <p:nvPr/>
        </p:nvSpPr>
        <p:spPr>
          <a:xfrm>
            <a:off x="1162050" y="2445735"/>
            <a:ext cx="1969560" cy="1933575"/>
          </a:xfrm>
          <a:prstGeom prst="ellipse">
            <a:avLst/>
          </a:prstGeom>
          <a:solidFill>
            <a:srgbClr val="DE1E5A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ectangle 35">
            <a:hlinkClick r:id="" action="ppaction://hlinkshowjump?jump=nextslide"/>
          </p:cNvPr>
          <p:cNvSpPr/>
          <p:nvPr/>
        </p:nvSpPr>
        <p:spPr>
          <a:xfrm>
            <a:off x="6939875" y="5465121"/>
            <a:ext cx="1429571" cy="819607"/>
          </a:xfrm>
          <a:prstGeom prst="rect">
            <a:avLst/>
          </a:prstGeom>
          <a:solidFill>
            <a:srgbClr val="D0EBB3"/>
          </a:solidFill>
          <a:ln w="38100">
            <a:solidFill>
              <a:srgbClr val="92D050"/>
            </a:solidFill>
          </a:ln>
        </p:spPr>
        <p:txBody>
          <a:bodyPr wrap="square" lIns="0" tIns="144000" rIns="0" bIns="180000">
            <a:spAutoFit/>
          </a:bodyPr>
          <a:lstStyle/>
          <a:p>
            <a:pPr algn="ctr">
              <a:defRPr/>
            </a:pPr>
            <a:r>
              <a:rPr lang="en-GB" sz="3200" b="1" dirty="0" smtClean="0">
                <a:latin typeface="Twinkl" pitchFamily="50" charset="0"/>
              </a:rPr>
              <a:t>next</a:t>
            </a:r>
            <a:endParaRPr lang="en-GB" sz="3200" b="1" dirty="0">
              <a:latin typeface="Twinkl" pitchFamily="50" charset="0"/>
            </a:endParaRPr>
          </a:p>
        </p:txBody>
      </p:sp>
      <p:sp>
        <p:nvSpPr>
          <p:cNvPr id="37" name="Rectangle 36">
            <a:hlinkClick r:id="" action="ppaction://hlinkshowjump?jump=previousslide"/>
          </p:cNvPr>
          <p:cNvSpPr/>
          <p:nvPr/>
        </p:nvSpPr>
        <p:spPr>
          <a:xfrm>
            <a:off x="748559" y="5465121"/>
            <a:ext cx="1429571" cy="819607"/>
          </a:xfrm>
          <a:prstGeom prst="rect">
            <a:avLst/>
          </a:prstGeom>
          <a:solidFill>
            <a:srgbClr val="D0EBB3"/>
          </a:solidFill>
          <a:ln w="38100">
            <a:solidFill>
              <a:srgbClr val="92D050"/>
            </a:solidFill>
          </a:ln>
        </p:spPr>
        <p:txBody>
          <a:bodyPr wrap="square" lIns="0" tIns="144000" rIns="0" bIns="180000">
            <a:spAutoFit/>
          </a:bodyPr>
          <a:lstStyle/>
          <a:p>
            <a:pPr algn="ctr">
              <a:defRPr/>
            </a:pPr>
            <a:r>
              <a:rPr lang="en-GB" sz="3200" b="1" dirty="0" smtClean="0">
                <a:latin typeface="Twinkl" pitchFamily="50" charset="0"/>
              </a:rPr>
              <a:t>back</a:t>
            </a:r>
            <a:endParaRPr lang="en-GB" sz="3200" b="1" dirty="0">
              <a:latin typeface="Twinkl" pitchFamily="50" charset="0"/>
            </a:endParaRPr>
          </a:p>
        </p:txBody>
      </p:sp>
      <p:sp>
        <p:nvSpPr>
          <p:cNvPr id="38" name="Oval 37">
            <a:hlinkClick r:id="" action="ppaction://customshow?id=2&amp;return=true"/>
          </p:cNvPr>
          <p:cNvSpPr/>
          <p:nvPr/>
        </p:nvSpPr>
        <p:spPr>
          <a:xfrm>
            <a:off x="5968461" y="2328616"/>
            <a:ext cx="2143660" cy="2179981"/>
          </a:xfrm>
          <a:prstGeom prst="ellipse">
            <a:avLst/>
          </a:prstGeom>
          <a:solidFill>
            <a:srgbClr val="DE1E5A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5765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932" r="71899" b="23304"/>
          <a:stretch/>
        </p:blipFill>
        <p:spPr>
          <a:xfrm rot="11847356" flipH="1">
            <a:off x="2692190" y="6068773"/>
            <a:ext cx="755115" cy="647700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932" r="71899" b="23304"/>
          <a:stretch/>
        </p:blipFill>
        <p:spPr>
          <a:xfrm rot="9752644">
            <a:off x="5522151" y="6024224"/>
            <a:ext cx="755115" cy="647700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en-GB" altLang="en-US" sz="3600" dirty="0"/>
              <a:t>s or ’s ?</a:t>
            </a:r>
            <a:endParaRPr lang="en-GB" altLang="en-US" sz="3600" dirty="0">
              <a:latin typeface="Twinkl" pitchFamily="50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334310"/>
            <a:ext cx="7632700" cy="976403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defRPr/>
            </a:pPr>
            <a:r>
              <a:rPr lang="en-GB" dirty="0">
                <a:latin typeface="Twinkl" pitchFamily="50" charset="0"/>
              </a:rPr>
              <a:t>Read the words below and decide whether they would need just </a:t>
            </a:r>
            <a:r>
              <a:rPr lang="en-GB" dirty="0" smtClean="0">
                <a:latin typeface="Twinkl" pitchFamily="50" charset="0"/>
              </a:rPr>
              <a:t>an apostrophe </a:t>
            </a:r>
            <a:r>
              <a:rPr lang="en-GB" dirty="0">
                <a:latin typeface="Twinkl" pitchFamily="50" charset="0"/>
              </a:rPr>
              <a:t>(’), or an apostrophe followed by an s (’s) to show </a:t>
            </a:r>
            <a:r>
              <a:rPr lang="en-GB" b="1" dirty="0">
                <a:latin typeface="Twinkl" pitchFamily="50" charset="0"/>
              </a:rPr>
              <a:t>plural possession</a:t>
            </a:r>
            <a:r>
              <a:rPr lang="en-GB" dirty="0">
                <a:latin typeface="Twinkl" pitchFamily="50" charset="0"/>
              </a:rPr>
              <a:t>.</a:t>
            </a:r>
          </a:p>
        </p:txBody>
      </p:sp>
      <p:grpSp>
        <p:nvGrpSpPr>
          <p:cNvPr id="33" name="Group 32"/>
          <p:cNvGrpSpPr/>
          <p:nvPr/>
        </p:nvGrpSpPr>
        <p:grpSpPr>
          <a:xfrm>
            <a:off x="1162050" y="2466975"/>
            <a:ext cx="1866900" cy="1823590"/>
            <a:chOff x="1162050" y="2466975"/>
            <a:chExt cx="1866900" cy="1823590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7083" t="35163" r="31875" b="47857"/>
            <a:stretch/>
          </p:blipFill>
          <p:spPr>
            <a:xfrm>
              <a:off x="1162050" y="2466975"/>
              <a:ext cx="1866900" cy="1814065"/>
            </a:xfrm>
            <a:prstGeom prst="rect">
              <a:avLst/>
            </a:prstGeom>
          </p:spPr>
        </p:pic>
        <p:sp>
          <p:nvSpPr>
            <p:cNvPr id="24" name="Rectangle 23"/>
            <p:cNvSpPr/>
            <p:nvPr/>
          </p:nvSpPr>
          <p:spPr>
            <a:xfrm>
              <a:off x="1306512" y="2667831"/>
              <a:ext cx="1577975" cy="1622734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>
                <a:defRPr/>
              </a:pPr>
              <a:r>
                <a:rPr lang="en-GB" sz="9600" b="1" dirty="0" smtClean="0">
                  <a:latin typeface="Twinkl" pitchFamily="50" charset="0"/>
                </a:rPr>
                <a:t>’</a:t>
              </a:r>
              <a:endParaRPr lang="en-GB" sz="9600" b="1" dirty="0">
                <a:latin typeface="Twinkl" pitchFamily="50" charset="0"/>
              </a:endParaRPr>
            </a:p>
          </p:txBody>
        </p:sp>
      </p:grpSp>
      <p:grpSp>
        <p:nvGrpSpPr>
          <p:cNvPr id="34" name="Group 33"/>
          <p:cNvGrpSpPr/>
          <p:nvPr/>
        </p:nvGrpSpPr>
        <p:grpSpPr>
          <a:xfrm>
            <a:off x="5764736" y="2309566"/>
            <a:ext cx="2390250" cy="2300873"/>
            <a:chOff x="5764736" y="2309566"/>
            <a:chExt cx="2390250" cy="2300873"/>
          </a:xfrm>
        </p:grpSpPr>
        <p:grpSp>
          <p:nvGrpSpPr>
            <p:cNvPr id="7" name="Group 6"/>
            <p:cNvGrpSpPr/>
            <p:nvPr/>
          </p:nvGrpSpPr>
          <p:grpSpPr>
            <a:xfrm>
              <a:off x="6134098" y="2309566"/>
              <a:ext cx="1838326" cy="2300873"/>
              <a:chOff x="5991223" y="2278563"/>
              <a:chExt cx="1838326" cy="2300873"/>
            </a:xfrm>
          </p:grpSpPr>
          <p:pic>
            <p:nvPicPr>
              <p:cNvPr id="23" name="Picture 22"/>
              <p:cNvPicPr>
                <a:picLocks noChangeAspect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83693" t="26001" r="8074" b="57692"/>
              <a:stretch/>
            </p:blipFill>
            <p:spPr>
              <a:xfrm rot="1488787">
                <a:off x="5991223" y="2278563"/>
                <a:ext cx="1838326" cy="2300873"/>
              </a:xfrm>
              <a:prstGeom prst="rect">
                <a:avLst/>
              </a:prstGeom>
            </p:spPr>
          </p:pic>
          <p:sp>
            <p:nvSpPr>
              <p:cNvPr id="4" name="Oval 3"/>
              <p:cNvSpPr/>
              <p:nvPr/>
            </p:nvSpPr>
            <p:spPr>
              <a:xfrm>
                <a:off x="5991225" y="2609850"/>
                <a:ext cx="228600" cy="390525"/>
              </a:xfrm>
              <a:prstGeom prst="ellipse">
                <a:avLst/>
              </a:prstGeom>
              <a:solidFill>
                <a:srgbClr val="FAFCF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5" name="Rectangle 24"/>
            <p:cNvSpPr/>
            <p:nvPr/>
          </p:nvSpPr>
          <p:spPr>
            <a:xfrm>
              <a:off x="5764736" y="2601156"/>
              <a:ext cx="2390250" cy="1622734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>
                <a:defRPr/>
              </a:pPr>
              <a:r>
                <a:rPr lang="en-GB" sz="9600" b="1" dirty="0" smtClean="0">
                  <a:latin typeface="Twinkl" pitchFamily="50" charset="0"/>
                </a:rPr>
                <a:t>’s</a:t>
              </a:r>
              <a:endParaRPr lang="en-GB" sz="9600" b="1" dirty="0">
                <a:latin typeface="Twinkl" pitchFamily="50" charset="0"/>
              </a:endParaRPr>
            </a:p>
          </p:txBody>
        </p:sp>
      </p:grp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7490"/>
          <a:stretch/>
        </p:blipFill>
        <p:spPr>
          <a:xfrm>
            <a:off x="3150660" y="4050804"/>
            <a:ext cx="2687104" cy="2471004"/>
          </a:xfrm>
          <a:prstGeom prst="rect">
            <a:avLst/>
          </a:prstGeom>
        </p:spPr>
      </p:pic>
      <p:sp>
        <p:nvSpPr>
          <p:cNvPr id="26" name="Rectangle 25"/>
          <p:cNvSpPr/>
          <p:nvPr/>
        </p:nvSpPr>
        <p:spPr>
          <a:xfrm>
            <a:off x="2466974" y="5463228"/>
            <a:ext cx="4029076" cy="822515"/>
          </a:xfrm>
          <a:prstGeom prst="rect">
            <a:avLst/>
          </a:prstGeom>
          <a:solidFill>
            <a:srgbClr val="FAFCF5"/>
          </a:solidFill>
          <a:ln w="38100">
            <a:solidFill>
              <a:srgbClr val="92D050"/>
            </a:solidFill>
          </a:ln>
        </p:spPr>
        <p:txBody>
          <a:bodyPr wrap="square" lIns="0" tIns="72000" rIns="0" bIns="72000">
            <a:spAutoFit/>
          </a:bodyPr>
          <a:lstStyle/>
          <a:p>
            <a:pPr algn="ctr">
              <a:defRPr/>
            </a:pPr>
            <a:r>
              <a:rPr lang="en-GB" sz="4400" b="1" dirty="0" smtClean="0">
                <a:latin typeface="Twinkl" pitchFamily="50" charset="0"/>
              </a:rPr>
              <a:t>keys</a:t>
            </a:r>
            <a:endParaRPr lang="en-GB" sz="4400" b="1" dirty="0">
              <a:latin typeface="Twinkl" pitchFamily="50" charset="0"/>
            </a:endParaRP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95" t="68498" r="71899" b="23304"/>
          <a:stretch/>
        </p:blipFill>
        <p:spPr>
          <a:xfrm rot="11847356" flipH="1">
            <a:off x="6077404" y="6091843"/>
            <a:ext cx="379037" cy="385771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95" t="68498" r="71899" b="23304"/>
          <a:stretch/>
        </p:blipFill>
        <p:spPr>
          <a:xfrm rot="9752644">
            <a:off x="2470610" y="6091843"/>
            <a:ext cx="379037" cy="385771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704034" y="6419849"/>
            <a:ext cx="4349227" cy="447676"/>
          </a:xfrm>
          <a:prstGeom prst="rect">
            <a:avLst/>
          </a:prstGeom>
          <a:solidFill>
            <a:srgbClr val="CFE09A"/>
          </a:solidFill>
          <a:ln>
            <a:solidFill>
              <a:srgbClr val="CFE0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hlinkClick r:id="" action="ppaction://customshow?id=1&amp;return=true"/>
          </p:cNvPr>
          <p:cNvSpPr/>
          <p:nvPr/>
        </p:nvSpPr>
        <p:spPr>
          <a:xfrm>
            <a:off x="1162050" y="2445735"/>
            <a:ext cx="1969560" cy="1933575"/>
          </a:xfrm>
          <a:prstGeom prst="ellipse">
            <a:avLst/>
          </a:prstGeom>
          <a:solidFill>
            <a:srgbClr val="DE1E5A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ectangle 35">
            <a:hlinkClick r:id="" action="ppaction://hlinkshowjump?jump=nextslide"/>
          </p:cNvPr>
          <p:cNvSpPr/>
          <p:nvPr/>
        </p:nvSpPr>
        <p:spPr>
          <a:xfrm>
            <a:off x="6939875" y="5465121"/>
            <a:ext cx="1429571" cy="819607"/>
          </a:xfrm>
          <a:prstGeom prst="rect">
            <a:avLst/>
          </a:prstGeom>
          <a:solidFill>
            <a:srgbClr val="D0EBB3"/>
          </a:solidFill>
          <a:ln w="38100">
            <a:solidFill>
              <a:srgbClr val="92D050"/>
            </a:solidFill>
          </a:ln>
        </p:spPr>
        <p:txBody>
          <a:bodyPr wrap="square" lIns="0" tIns="144000" rIns="0" bIns="180000">
            <a:spAutoFit/>
          </a:bodyPr>
          <a:lstStyle/>
          <a:p>
            <a:pPr algn="ctr">
              <a:defRPr/>
            </a:pPr>
            <a:r>
              <a:rPr lang="en-GB" sz="3200" b="1" dirty="0" smtClean="0">
                <a:latin typeface="Twinkl" pitchFamily="50" charset="0"/>
              </a:rPr>
              <a:t>next</a:t>
            </a:r>
            <a:endParaRPr lang="en-GB" sz="3200" b="1" dirty="0">
              <a:latin typeface="Twinkl" pitchFamily="50" charset="0"/>
            </a:endParaRPr>
          </a:p>
        </p:txBody>
      </p:sp>
      <p:sp>
        <p:nvSpPr>
          <p:cNvPr id="37" name="Rectangle 36">
            <a:hlinkClick r:id="" action="ppaction://hlinkshowjump?jump=previousslide"/>
          </p:cNvPr>
          <p:cNvSpPr/>
          <p:nvPr/>
        </p:nvSpPr>
        <p:spPr>
          <a:xfrm>
            <a:off x="748559" y="5465121"/>
            <a:ext cx="1429571" cy="819607"/>
          </a:xfrm>
          <a:prstGeom prst="rect">
            <a:avLst/>
          </a:prstGeom>
          <a:solidFill>
            <a:srgbClr val="D0EBB3"/>
          </a:solidFill>
          <a:ln w="38100">
            <a:solidFill>
              <a:srgbClr val="92D050"/>
            </a:solidFill>
          </a:ln>
        </p:spPr>
        <p:txBody>
          <a:bodyPr wrap="square" lIns="0" tIns="144000" rIns="0" bIns="180000">
            <a:spAutoFit/>
          </a:bodyPr>
          <a:lstStyle/>
          <a:p>
            <a:pPr algn="ctr">
              <a:defRPr/>
            </a:pPr>
            <a:r>
              <a:rPr lang="en-GB" sz="3200" b="1" dirty="0" smtClean="0">
                <a:latin typeface="Twinkl" pitchFamily="50" charset="0"/>
              </a:rPr>
              <a:t>back</a:t>
            </a:r>
            <a:endParaRPr lang="en-GB" sz="3200" b="1" dirty="0">
              <a:latin typeface="Twinkl" pitchFamily="50" charset="0"/>
            </a:endParaRPr>
          </a:p>
        </p:txBody>
      </p:sp>
      <p:sp>
        <p:nvSpPr>
          <p:cNvPr id="38" name="Oval 37">
            <a:hlinkClick r:id="" action="ppaction://customshow?id=2&amp;return=true"/>
          </p:cNvPr>
          <p:cNvSpPr/>
          <p:nvPr/>
        </p:nvSpPr>
        <p:spPr>
          <a:xfrm>
            <a:off x="5968461" y="2328616"/>
            <a:ext cx="2143660" cy="2179981"/>
          </a:xfrm>
          <a:prstGeom prst="ellipse">
            <a:avLst/>
          </a:prstGeom>
          <a:solidFill>
            <a:srgbClr val="DE1E5A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9280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932" r="71899" b="23304"/>
          <a:stretch/>
        </p:blipFill>
        <p:spPr>
          <a:xfrm rot="11847356" flipH="1">
            <a:off x="2692190" y="6068773"/>
            <a:ext cx="755115" cy="647700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932" r="71899" b="23304"/>
          <a:stretch/>
        </p:blipFill>
        <p:spPr>
          <a:xfrm rot="9752644">
            <a:off x="5522151" y="6024224"/>
            <a:ext cx="755115" cy="647700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en-GB" altLang="en-US" sz="3600" dirty="0"/>
              <a:t>s or ’s ?</a:t>
            </a:r>
            <a:endParaRPr lang="en-GB" altLang="en-US" sz="3600" dirty="0">
              <a:latin typeface="Twinkl" pitchFamily="50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334310"/>
            <a:ext cx="7632700" cy="976403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defRPr/>
            </a:pPr>
            <a:r>
              <a:rPr lang="en-GB" dirty="0">
                <a:latin typeface="Twinkl" pitchFamily="50" charset="0"/>
              </a:rPr>
              <a:t>Read the words below and decide whether they would need just </a:t>
            </a:r>
            <a:r>
              <a:rPr lang="en-GB" dirty="0" smtClean="0">
                <a:latin typeface="Twinkl" pitchFamily="50" charset="0"/>
              </a:rPr>
              <a:t>an apostrophe </a:t>
            </a:r>
            <a:r>
              <a:rPr lang="en-GB" dirty="0">
                <a:latin typeface="Twinkl" pitchFamily="50" charset="0"/>
              </a:rPr>
              <a:t>(’), or an apostrophe followed by an s (’s) to show </a:t>
            </a:r>
            <a:r>
              <a:rPr lang="en-GB" b="1" dirty="0">
                <a:latin typeface="Twinkl" pitchFamily="50" charset="0"/>
              </a:rPr>
              <a:t>plural possession</a:t>
            </a:r>
            <a:r>
              <a:rPr lang="en-GB" dirty="0">
                <a:latin typeface="Twinkl" pitchFamily="50" charset="0"/>
              </a:rPr>
              <a:t>.</a:t>
            </a:r>
          </a:p>
        </p:txBody>
      </p:sp>
      <p:grpSp>
        <p:nvGrpSpPr>
          <p:cNvPr id="33" name="Group 32"/>
          <p:cNvGrpSpPr/>
          <p:nvPr/>
        </p:nvGrpSpPr>
        <p:grpSpPr>
          <a:xfrm>
            <a:off x="1162050" y="2466975"/>
            <a:ext cx="1866900" cy="1823590"/>
            <a:chOff x="1162050" y="2466975"/>
            <a:chExt cx="1866900" cy="1823590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7083" t="35163" r="31875" b="47857"/>
            <a:stretch/>
          </p:blipFill>
          <p:spPr>
            <a:xfrm>
              <a:off x="1162050" y="2466975"/>
              <a:ext cx="1866900" cy="1814065"/>
            </a:xfrm>
            <a:prstGeom prst="rect">
              <a:avLst/>
            </a:prstGeom>
          </p:spPr>
        </p:pic>
        <p:sp>
          <p:nvSpPr>
            <p:cNvPr id="24" name="Rectangle 23"/>
            <p:cNvSpPr/>
            <p:nvPr/>
          </p:nvSpPr>
          <p:spPr>
            <a:xfrm>
              <a:off x="1306512" y="2667831"/>
              <a:ext cx="1577975" cy="1622734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>
                <a:defRPr/>
              </a:pPr>
              <a:r>
                <a:rPr lang="en-GB" sz="9600" b="1" dirty="0" smtClean="0">
                  <a:latin typeface="Twinkl" pitchFamily="50" charset="0"/>
                </a:rPr>
                <a:t>’</a:t>
              </a:r>
              <a:endParaRPr lang="en-GB" sz="9600" b="1" dirty="0">
                <a:latin typeface="Twinkl" pitchFamily="50" charset="0"/>
              </a:endParaRPr>
            </a:p>
          </p:txBody>
        </p:sp>
      </p:grpSp>
      <p:grpSp>
        <p:nvGrpSpPr>
          <p:cNvPr id="34" name="Group 33"/>
          <p:cNvGrpSpPr/>
          <p:nvPr/>
        </p:nvGrpSpPr>
        <p:grpSpPr>
          <a:xfrm>
            <a:off x="5764736" y="2309566"/>
            <a:ext cx="2390250" cy="2300873"/>
            <a:chOff x="5764736" y="2309566"/>
            <a:chExt cx="2390250" cy="2300873"/>
          </a:xfrm>
        </p:grpSpPr>
        <p:grpSp>
          <p:nvGrpSpPr>
            <p:cNvPr id="7" name="Group 6"/>
            <p:cNvGrpSpPr/>
            <p:nvPr/>
          </p:nvGrpSpPr>
          <p:grpSpPr>
            <a:xfrm>
              <a:off x="6134098" y="2309566"/>
              <a:ext cx="1838326" cy="2300873"/>
              <a:chOff x="5991223" y="2278563"/>
              <a:chExt cx="1838326" cy="2300873"/>
            </a:xfrm>
          </p:grpSpPr>
          <p:pic>
            <p:nvPicPr>
              <p:cNvPr id="23" name="Picture 22"/>
              <p:cNvPicPr>
                <a:picLocks noChangeAspect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83693" t="26001" r="8074" b="57692"/>
              <a:stretch/>
            </p:blipFill>
            <p:spPr>
              <a:xfrm rot="1488787">
                <a:off x="5991223" y="2278563"/>
                <a:ext cx="1838326" cy="2300873"/>
              </a:xfrm>
              <a:prstGeom prst="rect">
                <a:avLst/>
              </a:prstGeom>
            </p:spPr>
          </p:pic>
          <p:sp>
            <p:nvSpPr>
              <p:cNvPr id="4" name="Oval 3"/>
              <p:cNvSpPr/>
              <p:nvPr/>
            </p:nvSpPr>
            <p:spPr>
              <a:xfrm>
                <a:off x="5991225" y="2609850"/>
                <a:ext cx="228600" cy="390525"/>
              </a:xfrm>
              <a:prstGeom prst="ellipse">
                <a:avLst/>
              </a:prstGeom>
              <a:solidFill>
                <a:srgbClr val="FAFCF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5" name="Rectangle 24"/>
            <p:cNvSpPr/>
            <p:nvPr/>
          </p:nvSpPr>
          <p:spPr>
            <a:xfrm>
              <a:off x="5764736" y="2601156"/>
              <a:ext cx="2390250" cy="1622734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>
                <a:defRPr/>
              </a:pPr>
              <a:r>
                <a:rPr lang="en-GB" sz="9600" b="1" dirty="0" smtClean="0">
                  <a:latin typeface="Twinkl" pitchFamily="50" charset="0"/>
                </a:rPr>
                <a:t>’s</a:t>
              </a:r>
              <a:endParaRPr lang="en-GB" sz="9600" b="1" dirty="0">
                <a:latin typeface="Twinkl" pitchFamily="50" charset="0"/>
              </a:endParaRPr>
            </a:p>
          </p:txBody>
        </p:sp>
      </p:grp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7490"/>
          <a:stretch/>
        </p:blipFill>
        <p:spPr>
          <a:xfrm>
            <a:off x="3150660" y="4050804"/>
            <a:ext cx="2687104" cy="2471004"/>
          </a:xfrm>
          <a:prstGeom prst="rect">
            <a:avLst/>
          </a:prstGeom>
        </p:spPr>
      </p:pic>
      <p:sp>
        <p:nvSpPr>
          <p:cNvPr id="26" name="Rectangle 25"/>
          <p:cNvSpPr/>
          <p:nvPr/>
        </p:nvSpPr>
        <p:spPr>
          <a:xfrm>
            <a:off x="2466974" y="5463228"/>
            <a:ext cx="4029076" cy="822515"/>
          </a:xfrm>
          <a:prstGeom prst="rect">
            <a:avLst/>
          </a:prstGeom>
          <a:solidFill>
            <a:srgbClr val="FAFCF5"/>
          </a:solidFill>
          <a:ln w="38100">
            <a:solidFill>
              <a:srgbClr val="92D050"/>
            </a:solidFill>
          </a:ln>
        </p:spPr>
        <p:txBody>
          <a:bodyPr wrap="square" lIns="0" tIns="72000" rIns="0" bIns="72000">
            <a:spAutoFit/>
          </a:bodyPr>
          <a:lstStyle/>
          <a:p>
            <a:pPr algn="ctr">
              <a:defRPr/>
            </a:pPr>
            <a:r>
              <a:rPr lang="en-GB" sz="4400" b="1" dirty="0" smtClean="0">
                <a:latin typeface="Twinkl" pitchFamily="50" charset="0"/>
              </a:rPr>
              <a:t>people</a:t>
            </a:r>
            <a:endParaRPr lang="en-GB" sz="4400" b="1" dirty="0">
              <a:latin typeface="Twinkl" pitchFamily="50" charset="0"/>
            </a:endParaRP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95" t="68498" r="71899" b="23304"/>
          <a:stretch/>
        </p:blipFill>
        <p:spPr>
          <a:xfrm rot="11847356" flipH="1">
            <a:off x="6077404" y="6091843"/>
            <a:ext cx="379037" cy="385771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95" t="68498" r="71899" b="23304"/>
          <a:stretch/>
        </p:blipFill>
        <p:spPr>
          <a:xfrm rot="9752644">
            <a:off x="2470610" y="6091843"/>
            <a:ext cx="379037" cy="385771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704034" y="6419849"/>
            <a:ext cx="4349227" cy="447676"/>
          </a:xfrm>
          <a:prstGeom prst="rect">
            <a:avLst/>
          </a:prstGeom>
          <a:solidFill>
            <a:srgbClr val="CFE09A"/>
          </a:solidFill>
          <a:ln>
            <a:solidFill>
              <a:srgbClr val="CFE0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hlinkClick r:id="" action="ppaction://customshow?id=2&amp;return=true"/>
          </p:cNvPr>
          <p:cNvSpPr/>
          <p:nvPr/>
        </p:nvSpPr>
        <p:spPr>
          <a:xfrm>
            <a:off x="1162050" y="2445735"/>
            <a:ext cx="1969560" cy="1933575"/>
          </a:xfrm>
          <a:prstGeom prst="ellipse">
            <a:avLst/>
          </a:prstGeom>
          <a:solidFill>
            <a:srgbClr val="DE1E5A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ectangle 35">
            <a:hlinkClick r:id="" action="ppaction://hlinkshowjump?jump=nextslide"/>
          </p:cNvPr>
          <p:cNvSpPr/>
          <p:nvPr/>
        </p:nvSpPr>
        <p:spPr>
          <a:xfrm>
            <a:off x="6939875" y="5465121"/>
            <a:ext cx="1429571" cy="819607"/>
          </a:xfrm>
          <a:prstGeom prst="rect">
            <a:avLst/>
          </a:prstGeom>
          <a:solidFill>
            <a:srgbClr val="D0EBB3"/>
          </a:solidFill>
          <a:ln w="38100">
            <a:solidFill>
              <a:srgbClr val="92D050"/>
            </a:solidFill>
          </a:ln>
        </p:spPr>
        <p:txBody>
          <a:bodyPr wrap="square" lIns="0" tIns="144000" rIns="0" bIns="180000">
            <a:spAutoFit/>
          </a:bodyPr>
          <a:lstStyle/>
          <a:p>
            <a:pPr algn="ctr">
              <a:defRPr/>
            </a:pPr>
            <a:r>
              <a:rPr lang="en-GB" sz="3200" b="1" dirty="0" smtClean="0">
                <a:latin typeface="Twinkl" pitchFamily="50" charset="0"/>
              </a:rPr>
              <a:t>next</a:t>
            </a:r>
            <a:endParaRPr lang="en-GB" sz="3200" b="1" dirty="0">
              <a:latin typeface="Twinkl" pitchFamily="50" charset="0"/>
            </a:endParaRPr>
          </a:p>
        </p:txBody>
      </p:sp>
      <p:sp>
        <p:nvSpPr>
          <p:cNvPr id="37" name="Rectangle 36">
            <a:hlinkClick r:id="" action="ppaction://hlinkshowjump?jump=previousslide"/>
          </p:cNvPr>
          <p:cNvSpPr/>
          <p:nvPr/>
        </p:nvSpPr>
        <p:spPr>
          <a:xfrm>
            <a:off x="748559" y="5465121"/>
            <a:ext cx="1429571" cy="819607"/>
          </a:xfrm>
          <a:prstGeom prst="rect">
            <a:avLst/>
          </a:prstGeom>
          <a:solidFill>
            <a:srgbClr val="D0EBB3"/>
          </a:solidFill>
          <a:ln w="38100">
            <a:solidFill>
              <a:srgbClr val="92D050"/>
            </a:solidFill>
          </a:ln>
        </p:spPr>
        <p:txBody>
          <a:bodyPr wrap="square" lIns="0" tIns="144000" rIns="0" bIns="180000">
            <a:spAutoFit/>
          </a:bodyPr>
          <a:lstStyle/>
          <a:p>
            <a:pPr algn="ctr">
              <a:defRPr/>
            </a:pPr>
            <a:r>
              <a:rPr lang="en-GB" sz="3200" b="1" dirty="0" smtClean="0">
                <a:latin typeface="Twinkl" pitchFamily="50" charset="0"/>
              </a:rPr>
              <a:t>back</a:t>
            </a:r>
            <a:endParaRPr lang="en-GB" sz="3200" b="1" dirty="0">
              <a:latin typeface="Twinkl" pitchFamily="50" charset="0"/>
            </a:endParaRPr>
          </a:p>
        </p:txBody>
      </p:sp>
      <p:sp>
        <p:nvSpPr>
          <p:cNvPr id="38" name="Oval 37">
            <a:hlinkClick r:id="" action="ppaction://customshow?id=0&amp;return=true"/>
          </p:cNvPr>
          <p:cNvSpPr/>
          <p:nvPr/>
        </p:nvSpPr>
        <p:spPr>
          <a:xfrm>
            <a:off x="5968461" y="2328616"/>
            <a:ext cx="2143660" cy="2179981"/>
          </a:xfrm>
          <a:prstGeom prst="ellipse">
            <a:avLst/>
          </a:prstGeom>
          <a:solidFill>
            <a:srgbClr val="DE1E5A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319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932" r="71899" b="23304"/>
          <a:stretch/>
        </p:blipFill>
        <p:spPr>
          <a:xfrm rot="11847356" flipH="1">
            <a:off x="2692190" y="6068773"/>
            <a:ext cx="755115" cy="647700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932" r="71899" b="23304"/>
          <a:stretch/>
        </p:blipFill>
        <p:spPr>
          <a:xfrm rot="9752644">
            <a:off x="5522151" y="6024224"/>
            <a:ext cx="755115" cy="647700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en-GB" altLang="en-US" sz="3600" dirty="0"/>
              <a:t>s or ’s ?</a:t>
            </a:r>
            <a:endParaRPr lang="en-GB" altLang="en-US" sz="3600" dirty="0">
              <a:latin typeface="Twinkl" pitchFamily="50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334310"/>
            <a:ext cx="7632700" cy="976403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defRPr/>
            </a:pPr>
            <a:r>
              <a:rPr lang="en-GB" dirty="0">
                <a:latin typeface="Twinkl" pitchFamily="50" charset="0"/>
              </a:rPr>
              <a:t>Read the words below and decide whether they would need just </a:t>
            </a:r>
            <a:r>
              <a:rPr lang="en-GB" dirty="0" smtClean="0">
                <a:latin typeface="Twinkl" pitchFamily="50" charset="0"/>
              </a:rPr>
              <a:t>an apostrophe </a:t>
            </a:r>
            <a:r>
              <a:rPr lang="en-GB" dirty="0">
                <a:latin typeface="Twinkl" pitchFamily="50" charset="0"/>
              </a:rPr>
              <a:t>(’), or an apostrophe followed by an s (’s) to show </a:t>
            </a:r>
            <a:r>
              <a:rPr lang="en-GB" b="1" dirty="0">
                <a:latin typeface="Twinkl" pitchFamily="50" charset="0"/>
              </a:rPr>
              <a:t>plural possession</a:t>
            </a:r>
            <a:r>
              <a:rPr lang="en-GB" dirty="0">
                <a:latin typeface="Twinkl" pitchFamily="50" charset="0"/>
              </a:rPr>
              <a:t>.</a:t>
            </a:r>
          </a:p>
        </p:txBody>
      </p:sp>
      <p:grpSp>
        <p:nvGrpSpPr>
          <p:cNvPr id="33" name="Group 32"/>
          <p:cNvGrpSpPr/>
          <p:nvPr/>
        </p:nvGrpSpPr>
        <p:grpSpPr>
          <a:xfrm>
            <a:off x="1162050" y="2466975"/>
            <a:ext cx="1866900" cy="1823590"/>
            <a:chOff x="1162050" y="2466975"/>
            <a:chExt cx="1866900" cy="1823590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7083" t="35163" r="31875" b="47857"/>
            <a:stretch/>
          </p:blipFill>
          <p:spPr>
            <a:xfrm>
              <a:off x="1162050" y="2466975"/>
              <a:ext cx="1866900" cy="1814065"/>
            </a:xfrm>
            <a:prstGeom prst="rect">
              <a:avLst/>
            </a:prstGeom>
          </p:spPr>
        </p:pic>
        <p:sp>
          <p:nvSpPr>
            <p:cNvPr id="24" name="Rectangle 23"/>
            <p:cNvSpPr/>
            <p:nvPr/>
          </p:nvSpPr>
          <p:spPr>
            <a:xfrm>
              <a:off x="1306512" y="2667831"/>
              <a:ext cx="1577975" cy="1622734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>
                <a:defRPr/>
              </a:pPr>
              <a:r>
                <a:rPr lang="en-GB" sz="9600" b="1" dirty="0" smtClean="0">
                  <a:latin typeface="Twinkl" pitchFamily="50" charset="0"/>
                </a:rPr>
                <a:t>’</a:t>
              </a:r>
              <a:endParaRPr lang="en-GB" sz="9600" b="1" dirty="0">
                <a:latin typeface="Twinkl" pitchFamily="50" charset="0"/>
              </a:endParaRPr>
            </a:p>
          </p:txBody>
        </p:sp>
      </p:grpSp>
      <p:grpSp>
        <p:nvGrpSpPr>
          <p:cNvPr id="34" name="Group 33"/>
          <p:cNvGrpSpPr/>
          <p:nvPr/>
        </p:nvGrpSpPr>
        <p:grpSpPr>
          <a:xfrm>
            <a:off x="5764736" y="2309566"/>
            <a:ext cx="2390250" cy="2300873"/>
            <a:chOff x="5764736" y="2309566"/>
            <a:chExt cx="2390250" cy="2300873"/>
          </a:xfrm>
        </p:grpSpPr>
        <p:grpSp>
          <p:nvGrpSpPr>
            <p:cNvPr id="7" name="Group 6"/>
            <p:cNvGrpSpPr/>
            <p:nvPr/>
          </p:nvGrpSpPr>
          <p:grpSpPr>
            <a:xfrm>
              <a:off x="6134098" y="2309566"/>
              <a:ext cx="1838326" cy="2300873"/>
              <a:chOff x="5991223" y="2278563"/>
              <a:chExt cx="1838326" cy="2300873"/>
            </a:xfrm>
          </p:grpSpPr>
          <p:pic>
            <p:nvPicPr>
              <p:cNvPr id="23" name="Picture 22"/>
              <p:cNvPicPr>
                <a:picLocks noChangeAspect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83693" t="26001" r="8074" b="57692"/>
              <a:stretch/>
            </p:blipFill>
            <p:spPr>
              <a:xfrm rot="1488787">
                <a:off x="5991223" y="2278563"/>
                <a:ext cx="1838326" cy="2300873"/>
              </a:xfrm>
              <a:prstGeom prst="rect">
                <a:avLst/>
              </a:prstGeom>
            </p:spPr>
          </p:pic>
          <p:sp>
            <p:nvSpPr>
              <p:cNvPr id="4" name="Oval 3"/>
              <p:cNvSpPr/>
              <p:nvPr/>
            </p:nvSpPr>
            <p:spPr>
              <a:xfrm>
                <a:off x="5991225" y="2609850"/>
                <a:ext cx="228600" cy="390525"/>
              </a:xfrm>
              <a:prstGeom prst="ellipse">
                <a:avLst/>
              </a:prstGeom>
              <a:solidFill>
                <a:srgbClr val="FAFCF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5" name="Rectangle 24"/>
            <p:cNvSpPr/>
            <p:nvPr/>
          </p:nvSpPr>
          <p:spPr>
            <a:xfrm>
              <a:off x="5764736" y="2601156"/>
              <a:ext cx="2390250" cy="1622734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>
                <a:defRPr/>
              </a:pPr>
              <a:r>
                <a:rPr lang="en-GB" sz="9600" b="1" dirty="0" smtClean="0">
                  <a:latin typeface="Twinkl" pitchFamily="50" charset="0"/>
                </a:rPr>
                <a:t>’s</a:t>
              </a:r>
              <a:endParaRPr lang="en-GB" sz="9600" b="1" dirty="0">
                <a:latin typeface="Twinkl" pitchFamily="50" charset="0"/>
              </a:endParaRPr>
            </a:p>
          </p:txBody>
        </p:sp>
      </p:grp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7490"/>
          <a:stretch/>
        </p:blipFill>
        <p:spPr>
          <a:xfrm>
            <a:off x="3150660" y="4050804"/>
            <a:ext cx="2687104" cy="2471004"/>
          </a:xfrm>
          <a:prstGeom prst="rect">
            <a:avLst/>
          </a:prstGeom>
        </p:spPr>
      </p:pic>
      <p:sp>
        <p:nvSpPr>
          <p:cNvPr id="26" name="Rectangle 25"/>
          <p:cNvSpPr/>
          <p:nvPr/>
        </p:nvSpPr>
        <p:spPr>
          <a:xfrm>
            <a:off x="2466974" y="5463228"/>
            <a:ext cx="4029076" cy="822515"/>
          </a:xfrm>
          <a:prstGeom prst="rect">
            <a:avLst/>
          </a:prstGeom>
          <a:solidFill>
            <a:srgbClr val="FAFCF5"/>
          </a:solidFill>
          <a:ln w="38100">
            <a:solidFill>
              <a:srgbClr val="92D050"/>
            </a:solidFill>
          </a:ln>
        </p:spPr>
        <p:txBody>
          <a:bodyPr wrap="square" lIns="0" tIns="72000" rIns="0" bIns="72000">
            <a:spAutoFit/>
          </a:bodyPr>
          <a:lstStyle/>
          <a:p>
            <a:pPr algn="ctr">
              <a:defRPr/>
            </a:pPr>
            <a:r>
              <a:rPr lang="en-GB" sz="4400" b="1" dirty="0" smtClean="0">
                <a:latin typeface="Twinkl" pitchFamily="50" charset="0"/>
              </a:rPr>
              <a:t>donkeys</a:t>
            </a:r>
            <a:endParaRPr lang="en-GB" sz="4400" b="1" dirty="0">
              <a:latin typeface="Twinkl" pitchFamily="50" charset="0"/>
            </a:endParaRP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95" t="68498" r="71899" b="23304"/>
          <a:stretch/>
        </p:blipFill>
        <p:spPr>
          <a:xfrm rot="11847356" flipH="1">
            <a:off x="6077404" y="6091843"/>
            <a:ext cx="379037" cy="385771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95" t="68498" r="71899" b="23304"/>
          <a:stretch/>
        </p:blipFill>
        <p:spPr>
          <a:xfrm rot="9752644">
            <a:off x="2470610" y="6091843"/>
            <a:ext cx="379037" cy="385771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704034" y="6419849"/>
            <a:ext cx="4349227" cy="447676"/>
          </a:xfrm>
          <a:prstGeom prst="rect">
            <a:avLst/>
          </a:prstGeom>
          <a:solidFill>
            <a:srgbClr val="CFE09A"/>
          </a:solidFill>
          <a:ln>
            <a:solidFill>
              <a:srgbClr val="CFE0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hlinkClick r:id="" action="ppaction://customshow?id=1&amp;return=true"/>
          </p:cNvPr>
          <p:cNvSpPr/>
          <p:nvPr/>
        </p:nvSpPr>
        <p:spPr>
          <a:xfrm>
            <a:off x="1162050" y="2445735"/>
            <a:ext cx="1969560" cy="1933575"/>
          </a:xfrm>
          <a:prstGeom prst="ellipse">
            <a:avLst/>
          </a:prstGeom>
          <a:solidFill>
            <a:srgbClr val="DE1E5A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ectangle 35">
            <a:hlinkClick r:id="rId4" action="ppaction://hlinksldjump"/>
          </p:cNvPr>
          <p:cNvSpPr/>
          <p:nvPr/>
        </p:nvSpPr>
        <p:spPr>
          <a:xfrm>
            <a:off x="6939875" y="5465121"/>
            <a:ext cx="1429571" cy="819607"/>
          </a:xfrm>
          <a:prstGeom prst="rect">
            <a:avLst/>
          </a:prstGeom>
          <a:solidFill>
            <a:srgbClr val="D0EBB3"/>
          </a:solidFill>
          <a:ln w="38100">
            <a:solidFill>
              <a:srgbClr val="92D050"/>
            </a:solidFill>
          </a:ln>
        </p:spPr>
        <p:txBody>
          <a:bodyPr wrap="square" lIns="0" tIns="144000" rIns="0" bIns="180000">
            <a:spAutoFit/>
          </a:bodyPr>
          <a:lstStyle/>
          <a:p>
            <a:pPr algn="ctr">
              <a:defRPr/>
            </a:pPr>
            <a:r>
              <a:rPr lang="en-GB" sz="3200" b="1" dirty="0" smtClean="0">
                <a:latin typeface="Twinkl" pitchFamily="50" charset="0"/>
              </a:rPr>
              <a:t>next</a:t>
            </a:r>
            <a:endParaRPr lang="en-GB" sz="3200" b="1" dirty="0">
              <a:latin typeface="Twinkl" pitchFamily="50" charset="0"/>
            </a:endParaRPr>
          </a:p>
        </p:txBody>
      </p:sp>
      <p:sp>
        <p:nvSpPr>
          <p:cNvPr id="37" name="Rectangle 36">
            <a:hlinkClick r:id="" action="ppaction://hlinkshowjump?jump=previousslide"/>
          </p:cNvPr>
          <p:cNvSpPr/>
          <p:nvPr/>
        </p:nvSpPr>
        <p:spPr>
          <a:xfrm>
            <a:off x="748559" y="5465121"/>
            <a:ext cx="1429571" cy="819607"/>
          </a:xfrm>
          <a:prstGeom prst="rect">
            <a:avLst/>
          </a:prstGeom>
          <a:solidFill>
            <a:srgbClr val="D0EBB3"/>
          </a:solidFill>
          <a:ln w="38100">
            <a:solidFill>
              <a:srgbClr val="92D050"/>
            </a:solidFill>
          </a:ln>
        </p:spPr>
        <p:txBody>
          <a:bodyPr wrap="square" lIns="0" tIns="144000" rIns="0" bIns="180000">
            <a:spAutoFit/>
          </a:bodyPr>
          <a:lstStyle/>
          <a:p>
            <a:pPr algn="ctr">
              <a:defRPr/>
            </a:pPr>
            <a:r>
              <a:rPr lang="en-GB" sz="3200" b="1" dirty="0" smtClean="0">
                <a:latin typeface="Twinkl" pitchFamily="50" charset="0"/>
              </a:rPr>
              <a:t>back</a:t>
            </a:r>
            <a:endParaRPr lang="en-GB" sz="3200" b="1" dirty="0">
              <a:latin typeface="Twinkl" pitchFamily="50" charset="0"/>
            </a:endParaRPr>
          </a:p>
        </p:txBody>
      </p:sp>
      <p:sp>
        <p:nvSpPr>
          <p:cNvPr id="38" name="Oval 37">
            <a:hlinkClick r:id="" action="ppaction://customshow?id=2&amp;return=true"/>
          </p:cNvPr>
          <p:cNvSpPr/>
          <p:nvPr/>
        </p:nvSpPr>
        <p:spPr>
          <a:xfrm>
            <a:off x="5968461" y="2328616"/>
            <a:ext cx="2143660" cy="2179981"/>
          </a:xfrm>
          <a:prstGeom prst="ellipse">
            <a:avLst/>
          </a:prstGeom>
          <a:solidFill>
            <a:srgbClr val="DE1E5A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3868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en-GB" altLang="en-US" sz="3600" dirty="0" smtClean="0"/>
              <a:t>Correct!</a:t>
            </a:r>
            <a:endParaRPr lang="en-GB" altLang="en-US" sz="3600" dirty="0">
              <a:latin typeface="Twinkl" pitchFamily="50" charset="0"/>
            </a:endParaRPr>
          </a:p>
        </p:txBody>
      </p:sp>
      <p:grpSp>
        <p:nvGrpSpPr>
          <p:cNvPr id="33" name="Group 32"/>
          <p:cNvGrpSpPr/>
          <p:nvPr/>
        </p:nvGrpSpPr>
        <p:grpSpPr>
          <a:xfrm>
            <a:off x="1162050" y="2466975"/>
            <a:ext cx="1866900" cy="1823590"/>
            <a:chOff x="1162050" y="2466975"/>
            <a:chExt cx="1866900" cy="1823590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7083" t="35163" r="31875" b="47857"/>
            <a:stretch/>
          </p:blipFill>
          <p:spPr>
            <a:xfrm>
              <a:off x="1162050" y="2466975"/>
              <a:ext cx="1866900" cy="1814065"/>
            </a:xfrm>
            <a:prstGeom prst="rect">
              <a:avLst/>
            </a:prstGeom>
          </p:spPr>
        </p:pic>
        <p:sp>
          <p:nvSpPr>
            <p:cNvPr id="24" name="Rectangle 23"/>
            <p:cNvSpPr/>
            <p:nvPr/>
          </p:nvSpPr>
          <p:spPr>
            <a:xfrm>
              <a:off x="1306512" y="2667831"/>
              <a:ext cx="1577975" cy="1622734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>
                <a:defRPr/>
              </a:pPr>
              <a:r>
                <a:rPr lang="en-GB" sz="9600" b="1" dirty="0" smtClean="0">
                  <a:latin typeface="Twinkl" pitchFamily="50" charset="0"/>
                </a:rPr>
                <a:t>’</a:t>
              </a:r>
              <a:endParaRPr lang="en-GB" sz="9600" b="1" dirty="0">
                <a:latin typeface="Twinkl" pitchFamily="50" charset="0"/>
              </a:endParaRPr>
            </a:p>
          </p:txBody>
        </p:sp>
      </p:grpSp>
      <p:grpSp>
        <p:nvGrpSpPr>
          <p:cNvPr id="34" name="Group 33"/>
          <p:cNvGrpSpPr/>
          <p:nvPr/>
        </p:nvGrpSpPr>
        <p:grpSpPr>
          <a:xfrm>
            <a:off x="5764736" y="2309566"/>
            <a:ext cx="2390250" cy="2300873"/>
            <a:chOff x="5764736" y="2309566"/>
            <a:chExt cx="2390250" cy="2300873"/>
          </a:xfrm>
        </p:grpSpPr>
        <p:grpSp>
          <p:nvGrpSpPr>
            <p:cNvPr id="7" name="Group 6"/>
            <p:cNvGrpSpPr/>
            <p:nvPr/>
          </p:nvGrpSpPr>
          <p:grpSpPr>
            <a:xfrm>
              <a:off x="6134098" y="2309566"/>
              <a:ext cx="1838326" cy="2300873"/>
              <a:chOff x="5991223" y="2278563"/>
              <a:chExt cx="1838326" cy="2300873"/>
            </a:xfrm>
          </p:grpSpPr>
          <p:pic>
            <p:nvPicPr>
              <p:cNvPr id="23" name="Picture 22"/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83693" t="26001" r="8074" b="57692"/>
              <a:stretch/>
            </p:blipFill>
            <p:spPr>
              <a:xfrm rot="1488787">
                <a:off x="5991223" y="2278563"/>
                <a:ext cx="1838326" cy="2300873"/>
              </a:xfrm>
              <a:prstGeom prst="rect">
                <a:avLst/>
              </a:prstGeom>
            </p:spPr>
          </p:pic>
          <p:sp>
            <p:nvSpPr>
              <p:cNvPr id="4" name="Oval 3"/>
              <p:cNvSpPr/>
              <p:nvPr/>
            </p:nvSpPr>
            <p:spPr>
              <a:xfrm>
                <a:off x="5991225" y="2609850"/>
                <a:ext cx="228600" cy="390525"/>
              </a:xfrm>
              <a:prstGeom prst="ellipse">
                <a:avLst/>
              </a:prstGeom>
              <a:solidFill>
                <a:srgbClr val="FAFCF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5" name="Rectangle 24"/>
            <p:cNvSpPr/>
            <p:nvPr/>
          </p:nvSpPr>
          <p:spPr>
            <a:xfrm>
              <a:off x="5764736" y="2601156"/>
              <a:ext cx="2390250" cy="1622734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>
                <a:defRPr/>
              </a:pPr>
              <a:r>
                <a:rPr lang="en-GB" sz="9600" b="1" dirty="0" smtClean="0">
                  <a:latin typeface="Twinkl" pitchFamily="50" charset="0"/>
                </a:rPr>
                <a:t>’s</a:t>
              </a:r>
              <a:endParaRPr lang="en-GB" sz="9600" b="1" dirty="0">
                <a:latin typeface="Twinkl" pitchFamily="50" charset="0"/>
              </a:endParaRPr>
            </a:p>
          </p:txBody>
        </p:sp>
      </p:grpSp>
      <p:sp>
        <p:nvSpPr>
          <p:cNvPr id="9" name="Rectangle 8"/>
          <p:cNvSpPr/>
          <p:nvPr/>
        </p:nvSpPr>
        <p:spPr>
          <a:xfrm>
            <a:off x="2704034" y="6419849"/>
            <a:ext cx="4349227" cy="447676"/>
          </a:xfrm>
          <a:prstGeom prst="rect">
            <a:avLst/>
          </a:prstGeom>
          <a:solidFill>
            <a:srgbClr val="CFE09A"/>
          </a:solidFill>
          <a:ln>
            <a:solidFill>
              <a:srgbClr val="CFE0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475668">
            <a:off x="2242997" y="3862546"/>
            <a:ext cx="3413612" cy="2178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6573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/>
    </mc:Choice>
    <mc:Fallback xmlns=""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17 -7.40741E-7 L 0.08386 -0.02361 C 0.10157 -0.02824 0.12691 -0.04051 0.15122 -0.05555 C 0.17969 -0.07361 0.20157 -0.09051 0.21563 -0.10555 L 0.28299 -0.17593 " pathEditMode="relative" rAng="20100000" ptsTypes="AAAAA">
                                      <p:cBhvr>
                                        <p:cTn id="6" dur="16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705" y="-7222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53" presetClass="exit" presetSubtype="32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11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1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" dur="11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0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en-GB" altLang="en-US" sz="3600" dirty="0" smtClean="0"/>
              <a:t>Correct!</a:t>
            </a:r>
            <a:endParaRPr lang="en-GB" altLang="en-US" sz="3600" dirty="0">
              <a:latin typeface="Twinkl" pitchFamily="50" charset="0"/>
            </a:endParaRPr>
          </a:p>
        </p:txBody>
      </p:sp>
      <p:grpSp>
        <p:nvGrpSpPr>
          <p:cNvPr id="33" name="Group 32"/>
          <p:cNvGrpSpPr/>
          <p:nvPr/>
        </p:nvGrpSpPr>
        <p:grpSpPr>
          <a:xfrm>
            <a:off x="1162050" y="2466975"/>
            <a:ext cx="1866900" cy="1823590"/>
            <a:chOff x="1162050" y="2466975"/>
            <a:chExt cx="1866900" cy="1823590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7083" t="35163" r="31875" b="47857"/>
            <a:stretch/>
          </p:blipFill>
          <p:spPr>
            <a:xfrm>
              <a:off x="1162050" y="2466975"/>
              <a:ext cx="1866900" cy="1814065"/>
            </a:xfrm>
            <a:prstGeom prst="rect">
              <a:avLst/>
            </a:prstGeom>
          </p:spPr>
        </p:pic>
        <p:sp>
          <p:nvSpPr>
            <p:cNvPr id="24" name="Rectangle 23"/>
            <p:cNvSpPr/>
            <p:nvPr/>
          </p:nvSpPr>
          <p:spPr>
            <a:xfrm>
              <a:off x="1306512" y="2667831"/>
              <a:ext cx="1577975" cy="1622734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>
                <a:defRPr/>
              </a:pPr>
              <a:r>
                <a:rPr lang="en-GB" sz="9600" b="1" dirty="0" smtClean="0">
                  <a:latin typeface="Twinkl" pitchFamily="50" charset="0"/>
                </a:rPr>
                <a:t>’</a:t>
              </a:r>
              <a:endParaRPr lang="en-GB" sz="9600" b="1" dirty="0">
                <a:latin typeface="Twinkl" pitchFamily="50" charset="0"/>
              </a:endParaRPr>
            </a:p>
          </p:txBody>
        </p:sp>
      </p:grpSp>
      <p:grpSp>
        <p:nvGrpSpPr>
          <p:cNvPr id="34" name="Group 33"/>
          <p:cNvGrpSpPr/>
          <p:nvPr/>
        </p:nvGrpSpPr>
        <p:grpSpPr>
          <a:xfrm>
            <a:off x="5764736" y="2309566"/>
            <a:ext cx="2390250" cy="2300873"/>
            <a:chOff x="5764736" y="2309566"/>
            <a:chExt cx="2390250" cy="2300873"/>
          </a:xfrm>
        </p:grpSpPr>
        <p:grpSp>
          <p:nvGrpSpPr>
            <p:cNvPr id="7" name="Group 6"/>
            <p:cNvGrpSpPr/>
            <p:nvPr/>
          </p:nvGrpSpPr>
          <p:grpSpPr>
            <a:xfrm>
              <a:off x="6134098" y="2309566"/>
              <a:ext cx="1838326" cy="2300873"/>
              <a:chOff x="5991223" y="2278563"/>
              <a:chExt cx="1838326" cy="2300873"/>
            </a:xfrm>
          </p:grpSpPr>
          <p:pic>
            <p:nvPicPr>
              <p:cNvPr id="23" name="Picture 22"/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83693" t="26001" r="8074" b="57692"/>
              <a:stretch/>
            </p:blipFill>
            <p:spPr>
              <a:xfrm rot="1488787">
                <a:off x="5991223" y="2278563"/>
                <a:ext cx="1838326" cy="2300873"/>
              </a:xfrm>
              <a:prstGeom prst="rect">
                <a:avLst/>
              </a:prstGeom>
            </p:spPr>
          </p:pic>
          <p:sp>
            <p:nvSpPr>
              <p:cNvPr id="4" name="Oval 3"/>
              <p:cNvSpPr/>
              <p:nvPr/>
            </p:nvSpPr>
            <p:spPr>
              <a:xfrm>
                <a:off x="5991225" y="2609850"/>
                <a:ext cx="228600" cy="390525"/>
              </a:xfrm>
              <a:prstGeom prst="ellipse">
                <a:avLst/>
              </a:prstGeom>
              <a:solidFill>
                <a:srgbClr val="FAFCF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5" name="Rectangle 24"/>
            <p:cNvSpPr/>
            <p:nvPr/>
          </p:nvSpPr>
          <p:spPr>
            <a:xfrm>
              <a:off x="5764736" y="2601156"/>
              <a:ext cx="2390250" cy="1622734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>
                <a:defRPr/>
              </a:pPr>
              <a:r>
                <a:rPr lang="en-GB" sz="9600" b="1" dirty="0" smtClean="0">
                  <a:latin typeface="Twinkl" pitchFamily="50" charset="0"/>
                </a:rPr>
                <a:t>’s</a:t>
              </a:r>
              <a:endParaRPr lang="en-GB" sz="9600" b="1" dirty="0">
                <a:latin typeface="Twinkl" pitchFamily="50" charset="0"/>
              </a:endParaRPr>
            </a:p>
          </p:txBody>
        </p:sp>
      </p:grpSp>
      <p:sp>
        <p:nvSpPr>
          <p:cNvPr id="9" name="Rectangle 8"/>
          <p:cNvSpPr/>
          <p:nvPr/>
        </p:nvSpPr>
        <p:spPr>
          <a:xfrm>
            <a:off x="2704034" y="6419849"/>
            <a:ext cx="4349227" cy="447676"/>
          </a:xfrm>
          <a:prstGeom prst="rect">
            <a:avLst/>
          </a:prstGeom>
          <a:solidFill>
            <a:srgbClr val="CFE09A"/>
          </a:solidFill>
          <a:ln>
            <a:solidFill>
              <a:srgbClr val="CFE0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4332" flipH="1">
            <a:off x="3230764" y="4066990"/>
            <a:ext cx="3413612" cy="2178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8252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/>
    </mc:Choice>
    <mc:Fallback xmlns=""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7 -1.85185E-6 L -0.09323 -0.01991 C -0.11302 -0.02384 -0.13941 -0.03819 -0.16337 -0.05717 C -0.1908 -0.08125 -0.21042 -0.10486 -0.22118 -0.12708 L -0.27604 -0.22916 " pathEditMode="relative" rAng="1920000" ptsTypes="AAAAA">
                                      <p:cBhvr>
                                        <p:cTn id="6" dur="16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122" y="-8657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53" presetClass="exit" presetSubtype="32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11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1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" dur="11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0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932" r="71899" b="23304"/>
          <a:stretch/>
        </p:blipFill>
        <p:spPr>
          <a:xfrm rot="11847356" flipH="1">
            <a:off x="2692190" y="6068773"/>
            <a:ext cx="755115" cy="647700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932" r="71899" b="23304"/>
          <a:stretch/>
        </p:blipFill>
        <p:spPr>
          <a:xfrm rot="9752644">
            <a:off x="5522151" y="6024224"/>
            <a:ext cx="755115" cy="647700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en-GB" altLang="en-US" sz="3600" dirty="0" smtClean="0"/>
              <a:t>Incorrect!</a:t>
            </a:r>
            <a:endParaRPr lang="en-GB" altLang="en-US" sz="3600" dirty="0">
              <a:latin typeface="Twinkl" pitchFamily="50" charset="0"/>
            </a:endParaRPr>
          </a:p>
        </p:txBody>
      </p:sp>
      <p:grpSp>
        <p:nvGrpSpPr>
          <p:cNvPr id="33" name="Group 32"/>
          <p:cNvGrpSpPr/>
          <p:nvPr/>
        </p:nvGrpSpPr>
        <p:grpSpPr>
          <a:xfrm>
            <a:off x="1162050" y="2466975"/>
            <a:ext cx="1866900" cy="1823590"/>
            <a:chOff x="1162050" y="2466975"/>
            <a:chExt cx="1866900" cy="1823590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7083" t="35163" r="31875" b="47857"/>
            <a:stretch/>
          </p:blipFill>
          <p:spPr>
            <a:xfrm>
              <a:off x="1162050" y="2466975"/>
              <a:ext cx="1866900" cy="1814065"/>
            </a:xfrm>
            <a:prstGeom prst="rect">
              <a:avLst/>
            </a:prstGeom>
          </p:spPr>
        </p:pic>
        <p:sp>
          <p:nvSpPr>
            <p:cNvPr id="24" name="Rectangle 23"/>
            <p:cNvSpPr/>
            <p:nvPr/>
          </p:nvSpPr>
          <p:spPr>
            <a:xfrm>
              <a:off x="1306512" y="2667831"/>
              <a:ext cx="1577975" cy="1622734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>
                <a:defRPr/>
              </a:pPr>
              <a:r>
                <a:rPr lang="en-GB" sz="9600" b="1" dirty="0" smtClean="0">
                  <a:latin typeface="Twinkl" pitchFamily="50" charset="0"/>
                </a:rPr>
                <a:t>’</a:t>
              </a:r>
              <a:endParaRPr lang="en-GB" sz="9600" b="1" dirty="0">
                <a:latin typeface="Twinkl" pitchFamily="50" charset="0"/>
              </a:endParaRPr>
            </a:p>
          </p:txBody>
        </p:sp>
      </p:grpSp>
      <p:grpSp>
        <p:nvGrpSpPr>
          <p:cNvPr id="34" name="Group 33"/>
          <p:cNvGrpSpPr/>
          <p:nvPr/>
        </p:nvGrpSpPr>
        <p:grpSpPr>
          <a:xfrm>
            <a:off x="5764736" y="2309566"/>
            <a:ext cx="2390250" cy="2300873"/>
            <a:chOff x="5764736" y="2309566"/>
            <a:chExt cx="2390250" cy="2300873"/>
          </a:xfrm>
        </p:grpSpPr>
        <p:grpSp>
          <p:nvGrpSpPr>
            <p:cNvPr id="7" name="Group 6"/>
            <p:cNvGrpSpPr/>
            <p:nvPr/>
          </p:nvGrpSpPr>
          <p:grpSpPr>
            <a:xfrm>
              <a:off x="6134098" y="2309566"/>
              <a:ext cx="1838326" cy="2300873"/>
              <a:chOff x="5991223" y="2278563"/>
              <a:chExt cx="1838326" cy="2300873"/>
            </a:xfrm>
          </p:grpSpPr>
          <p:pic>
            <p:nvPicPr>
              <p:cNvPr id="23" name="Picture 22"/>
              <p:cNvPicPr>
                <a:picLocks noChangeAspect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83693" t="26001" r="8074" b="57692"/>
              <a:stretch/>
            </p:blipFill>
            <p:spPr>
              <a:xfrm rot="1488787">
                <a:off x="5991223" y="2278563"/>
                <a:ext cx="1838326" cy="2300873"/>
              </a:xfrm>
              <a:prstGeom prst="rect">
                <a:avLst/>
              </a:prstGeom>
            </p:spPr>
          </p:pic>
          <p:sp>
            <p:nvSpPr>
              <p:cNvPr id="4" name="Oval 3"/>
              <p:cNvSpPr/>
              <p:nvPr/>
            </p:nvSpPr>
            <p:spPr>
              <a:xfrm>
                <a:off x="5991225" y="2609850"/>
                <a:ext cx="228600" cy="390525"/>
              </a:xfrm>
              <a:prstGeom prst="ellipse">
                <a:avLst/>
              </a:prstGeom>
              <a:solidFill>
                <a:srgbClr val="FAFCF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5" name="Rectangle 24"/>
            <p:cNvSpPr/>
            <p:nvPr/>
          </p:nvSpPr>
          <p:spPr>
            <a:xfrm>
              <a:off x="5764736" y="2601156"/>
              <a:ext cx="2390250" cy="1622734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>
                <a:defRPr/>
              </a:pPr>
              <a:r>
                <a:rPr lang="en-GB" sz="9600" b="1" dirty="0" smtClean="0">
                  <a:latin typeface="Twinkl" pitchFamily="50" charset="0"/>
                </a:rPr>
                <a:t>’s</a:t>
              </a:r>
              <a:endParaRPr lang="en-GB" sz="9600" b="1" dirty="0">
                <a:latin typeface="Twinkl" pitchFamily="50" charset="0"/>
              </a:endParaRPr>
            </a:p>
          </p:txBody>
        </p:sp>
      </p:grp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621"/>
          <a:stretch/>
        </p:blipFill>
        <p:spPr>
          <a:xfrm>
            <a:off x="3150660" y="4050804"/>
            <a:ext cx="2687104" cy="2511921"/>
          </a:xfrm>
          <a:prstGeom prst="rect">
            <a:avLst/>
          </a:prstGeom>
        </p:spPr>
      </p:pic>
      <p:sp>
        <p:nvSpPr>
          <p:cNvPr id="26" name="Rectangle 25"/>
          <p:cNvSpPr/>
          <p:nvPr/>
        </p:nvSpPr>
        <p:spPr>
          <a:xfrm>
            <a:off x="2466974" y="5463228"/>
            <a:ext cx="4029076" cy="826635"/>
          </a:xfrm>
          <a:prstGeom prst="rect">
            <a:avLst/>
          </a:prstGeom>
          <a:solidFill>
            <a:srgbClr val="FAFCF5"/>
          </a:solidFill>
          <a:ln w="38100">
            <a:solidFill>
              <a:srgbClr val="92D050"/>
            </a:solidFill>
          </a:ln>
        </p:spPr>
        <p:txBody>
          <a:bodyPr wrap="square" lIns="0" tIns="144000" rIns="0" bIns="126000">
            <a:spAutoFit/>
          </a:bodyPr>
          <a:lstStyle/>
          <a:p>
            <a:pPr algn="ctr">
              <a:defRPr/>
            </a:pPr>
            <a:r>
              <a:rPr lang="en-GB" sz="3600" b="1" dirty="0" smtClean="0">
                <a:solidFill>
                  <a:srgbClr val="DE1E5A"/>
                </a:solidFill>
                <a:latin typeface="Twinkl" pitchFamily="50" charset="0"/>
              </a:rPr>
              <a:t>try again!</a:t>
            </a:r>
            <a:endParaRPr lang="en-GB" sz="3600" b="1" dirty="0">
              <a:solidFill>
                <a:srgbClr val="DE1E5A"/>
              </a:solidFill>
              <a:latin typeface="Twinkl" pitchFamily="50" charset="0"/>
            </a:endParaRP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95" t="68498" r="71899" b="23304"/>
          <a:stretch/>
        </p:blipFill>
        <p:spPr>
          <a:xfrm rot="11847356" flipH="1">
            <a:off x="6077404" y="6091843"/>
            <a:ext cx="379037" cy="385771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95" t="68498" r="71899" b="23304"/>
          <a:stretch/>
        </p:blipFill>
        <p:spPr>
          <a:xfrm rot="9752644">
            <a:off x="2470610" y="6091843"/>
            <a:ext cx="379037" cy="385771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704034" y="6419849"/>
            <a:ext cx="4349227" cy="447676"/>
          </a:xfrm>
          <a:prstGeom prst="rect">
            <a:avLst/>
          </a:prstGeom>
          <a:solidFill>
            <a:srgbClr val="CFE09A"/>
          </a:solidFill>
          <a:ln>
            <a:solidFill>
              <a:srgbClr val="CFE0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4073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/>
    </mc:Choice>
    <mc:Fallback xmlns="">
      <p:transition spd="slow" advTm="100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en-GB" altLang="en-US" sz="3600" dirty="0"/>
              <a:t>Which Word Is Correct?</a:t>
            </a:r>
            <a:endParaRPr lang="en-GB" altLang="en-US" sz="3600" dirty="0">
              <a:latin typeface="Twinkl" pitchFamily="50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334310"/>
            <a:ext cx="7632700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Read the sentences below and decide which word should go in the gap. Which one accurately shows </a:t>
            </a:r>
            <a:r>
              <a:rPr lang="en-GB" altLang="en-US" b="1" dirty="0"/>
              <a:t>plural possession</a:t>
            </a:r>
            <a:r>
              <a:rPr lang="en-GB" altLang="en-US" dirty="0"/>
              <a:t>?</a:t>
            </a:r>
          </a:p>
        </p:txBody>
      </p:sp>
      <p:sp>
        <p:nvSpPr>
          <p:cNvPr id="28" name="Rectangle 27"/>
          <p:cNvSpPr/>
          <p:nvPr/>
        </p:nvSpPr>
        <p:spPr>
          <a:xfrm>
            <a:off x="755650" y="2411403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 smtClean="0"/>
              <a:t>The </a:t>
            </a:r>
            <a:r>
              <a:rPr lang="en-GB" altLang="en-US" u="sng" dirty="0" smtClean="0"/>
              <a:t>	         </a:t>
            </a:r>
            <a:r>
              <a:rPr lang="en-GB" altLang="en-US" dirty="0" smtClean="0"/>
              <a:t> orbits </a:t>
            </a:r>
            <a:r>
              <a:rPr lang="en-GB" altLang="en-US" dirty="0"/>
              <a:t>all centre around the star.</a:t>
            </a:r>
          </a:p>
        </p:txBody>
      </p:sp>
      <p:sp>
        <p:nvSpPr>
          <p:cNvPr id="30" name="Rectangle 29"/>
          <p:cNvSpPr/>
          <p:nvPr/>
        </p:nvSpPr>
        <p:spPr>
          <a:xfrm>
            <a:off x="755650" y="3714438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 smtClean="0"/>
              <a:t>Some </a:t>
            </a:r>
            <a:r>
              <a:rPr lang="en-GB" altLang="en-US" u="sng" dirty="0" smtClean="0"/>
              <a:t>	       </a:t>
            </a:r>
            <a:r>
              <a:rPr lang="en-GB" altLang="en-US" dirty="0" smtClean="0"/>
              <a:t> eggs are difficult to remove.</a:t>
            </a:r>
            <a:endParaRPr lang="en-GB" altLang="en-US" dirty="0"/>
          </a:p>
        </p:txBody>
      </p:sp>
      <p:sp>
        <p:nvSpPr>
          <p:cNvPr id="39" name="Rectangle 38"/>
          <p:cNvSpPr/>
          <p:nvPr/>
        </p:nvSpPr>
        <p:spPr>
          <a:xfrm>
            <a:off x="755650" y="5068110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 smtClean="0"/>
              <a:t>All of the </a:t>
            </a:r>
            <a:r>
              <a:rPr lang="en-GB" altLang="en-US" u="sng" dirty="0" smtClean="0"/>
              <a:t>	    </a:t>
            </a:r>
            <a:r>
              <a:rPr lang="en-GB" altLang="en-US" dirty="0" smtClean="0"/>
              <a:t> cavities must be filled.</a:t>
            </a:r>
            <a:endParaRPr lang="en-GB" altLang="en-US" dirty="0"/>
          </a:p>
        </p:txBody>
      </p:sp>
      <p:sp>
        <p:nvSpPr>
          <p:cNvPr id="40" name="Rectangle 39"/>
          <p:cNvSpPr/>
          <p:nvPr/>
        </p:nvSpPr>
        <p:spPr>
          <a:xfrm>
            <a:off x="755650" y="2830503"/>
            <a:ext cx="7632700" cy="391628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accent4">
                    <a:lumMod val="75000"/>
                  </a:schemeClr>
                </a:solidFill>
              </a:rPr>
              <a:t>planets / planet’s / planets’ / </a:t>
            </a:r>
            <a:r>
              <a:rPr lang="en-GB" altLang="en-US" sz="1600" dirty="0" err="1">
                <a:solidFill>
                  <a:schemeClr val="accent4">
                    <a:lumMod val="75000"/>
                  </a:schemeClr>
                </a:solidFill>
              </a:rPr>
              <a:t>planets’s</a:t>
            </a:r>
            <a:endParaRPr lang="en-GB" altLang="en-US" sz="16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755650" y="4117500"/>
            <a:ext cx="7632700" cy="391628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 err="1">
                <a:solidFill>
                  <a:schemeClr val="accent4">
                    <a:lumMod val="75000"/>
                  </a:schemeClr>
                </a:solidFill>
              </a:rPr>
              <a:t>lices</a:t>
            </a:r>
            <a:r>
              <a:rPr lang="en-GB" altLang="en-US" sz="1600" dirty="0">
                <a:solidFill>
                  <a:schemeClr val="accent4">
                    <a:lumMod val="75000"/>
                  </a:schemeClr>
                </a:solidFill>
              </a:rPr>
              <a:t> / lice’s / </a:t>
            </a:r>
            <a:r>
              <a:rPr lang="en-GB" altLang="en-US" sz="1600" dirty="0" err="1">
                <a:solidFill>
                  <a:schemeClr val="accent4">
                    <a:lumMod val="75000"/>
                  </a:schemeClr>
                </a:solidFill>
              </a:rPr>
              <a:t>lices</a:t>
            </a:r>
            <a:r>
              <a:rPr lang="en-GB" altLang="en-US" sz="1600" dirty="0">
                <a:solidFill>
                  <a:schemeClr val="accent4">
                    <a:lumMod val="75000"/>
                  </a:schemeClr>
                </a:solidFill>
              </a:rPr>
              <a:t>’ / </a:t>
            </a:r>
            <a:r>
              <a:rPr lang="en-GB" altLang="en-US" sz="1600" dirty="0" err="1">
                <a:solidFill>
                  <a:schemeClr val="accent4">
                    <a:lumMod val="75000"/>
                  </a:schemeClr>
                </a:solidFill>
              </a:rPr>
              <a:t>lices’s</a:t>
            </a:r>
            <a:endParaRPr lang="en-GB" altLang="en-US" sz="16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755650" y="5481086"/>
            <a:ext cx="7632700" cy="391628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 err="1">
                <a:solidFill>
                  <a:schemeClr val="accent4">
                    <a:lumMod val="75000"/>
                  </a:schemeClr>
                </a:solidFill>
              </a:rPr>
              <a:t>teeths</a:t>
            </a:r>
            <a:r>
              <a:rPr lang="en-GB" altLang="en-US" sz="1600" dirty="0">
                <a:solidFill>
                  <a:schemeClr val="accent4">
                    <a:lumMod val="75000"/>
                  </a:schemeClr>
                </a:solidFill>
              </a:rPr>
              <a:t> / teeth’s / </a:t>
            </a:r>
            <a:r>
              <a:rPr lang="en-GB" altLang="en-US" sz="1600" dirty="0" err="1">
                <a:solidFill>
                  <a:schemeClr val="accent4">
                    <a:lumMod val="75000"/>
                  </a:schemeClr>
                </a:solidFill>
              </a:rPr>
              <a:t>teeths</a:t>
            </a:r>
            <a:r>
              <a:rPr lang="en-GB" altLang="en-US" sz="1600" dirty="0">
                <a:solidFill>
                  <a:schemeClr val="accent4">
                    <a:lumMod val="75000"/>
                  </a:schemeClr>
                </a:solidFill>
              </a:rPr>
              <a:t>’ / </a:t>
            </a:r>
            <a:r>
              <a:rPr lang="en-GB" altLang="en-US" sz="1600" dirty="0" err="1">
                <a:solidFill>
                  <a:schemeClr val="accent4">
                    <a:lumMod val="75000"/>
                  </a:schemeClr>
                </a:solidFill>
              </a:rPr>
              <a:t>teeths’s</a:t>
            </a:r>
            <a:r>
              <a:rPr lang="en-GB" altLang="en-US" sz="1600" dirty="0">
                <a:solidFill>
                  <a:schemeClr val="accent4">
                    <a:lumMod val="75000"/>
                  </a:schemeClr>
                </a:solidFill>
              </a:rPr>
              <a:t> </a:t>
            </a:r>
          </a:p>
        </p:txBody>
      </p:sp>
      <p:sp>
        <p:nvSpPr>
          <p:cNvPr id="43" name="Rectangle 42"/>
          <p:cNvSpPr/>
          <p:nvPr/>
        </p:nvSpPr>
        <p:spPr>
          <a:xfrm>
            <a:off x="2555875" y="2373596"/>
            <a:ext cx="1101725" cy="453183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 dirty="0" smtClean="0">
                <a:solidFill>
                  <a:schemeClr val="accent4">
                    <a:lumMod val="75000"/>
                  </a:schemeClr>
                </a:solidFill>
              </a:rPr>
              <a:t>planets’</a:t>
            </a:r>
            <a:endParaRPr lang="en-GB" altLang="en-US" sz="20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2889250" y="3677389"/>
            <a:ext cx="1101725" cy="453183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 dirty="0" smtClean="0">
                <a:solidFill>
                  <a:schemeClr val="accent4">
                    <a:lumMod val="75000"/>
                  </a:schemeClr>
                </a:solidFill>
              </a:rPr>
              <a:t>lice’s</a:t>
            </a:r>
            <a:endParaRPr lang="en-GB" altLang="en-US" sz="20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3336925" y="5028546"/>
            <a:ext cx="1101725" cy="453183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 dirty="0" smtClean="0">
                <a:solidFill>
                  <a:schemeClr val="accent4">
                    <a:lumMod val="75000"/>
                  </a:schemeClr>
                </a:solidFill>
              </a:rPr>
              <a:t>teeth’s</a:t>
            </a:r>
            <a:endParaRPr lang="en-GB" altLang="en-US" sz="2000" b="1" dirty="0">
              <a:solidFill>
                <a:schemeClr val="accent4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97474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  <p:bldP spid="4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en-GB" altLang="en-US" sz="3600" b="0" dirty="0">
                <a:solidFill>
                  <a:schemeClr val="tx1"/>
                </a:solidFill>
              </a:rPr>
              <a:t>Plural Possession Quick Quiz</a:t>
            </a:r>
            <a:endParaRPr lang="en-GB" altLang="en-US" sz="3600" dirty="0">
              <a:latin typeface="Twinkl" pitchFamily="50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334310"/>
            <a:ext cx="7632700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/>
              <a:t>Take a quiz to see if you are an expert! 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b="1" dirty="0"/>
              <a:t>Which word should go in the gap to show plural possession?</a:t>
            </a:r>
          </a:p>
        </p:txBody>
      </p:sp>
      <p:sp>
        <p:nvSpPr>
          <p:cNvPr id="28" name="Rectangle 27"/>
          <p:cNvSpPr/>
          <p:nvPr/>
        </p:nvSpPr>
        <p:spPr>
          <a:xfrm>
            <a:off x="660400" y="2535228"/>
            <a:ext cx="7632700" cy="453183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000" u="sng" dirty="0"/>
              <a:t>	</a:t>
            </a:r>
            <a:r>
              <a:rPr lang="en-GB" altLang="en-US" sz="2000" u="sng" dirty="0" smtClean="0"/>
              <a:t>            </a:t>
            </a:r>
            <a:r>
              <a:rPr lang="en-GB" altLang="en-US" sz="2000" dirty="0" smtClean="0"/>
              <a:t> handles </a:t>
            </a:r>
            <a:r>
              <a:rPr lang="en-GB" altLang="en-US" sz="2000" dirty="0"/>
              <a:t>are sometimes made from wood.</a:t>
            </a:r>
            <a:endParaRPr lang="en-GB" altLang="en-US" sz="2400" b="1" dirty="0"/>
          </a:p>
        </p:txBody>
      </p:sp>
      <p:sp>
        <p:nvSpPr>
          <p:cNvPr id="13" name="Rectangle 12"/>
          <p:cNvSpPr/>
          <p:nvPr/>
        </p:nvSpPr>
        <p:spPr>
          <a:xfrm>
            <a:off x="755650" y="3750621"/>
            <a:ext cx="2457450" cy="81960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rgbClr val="DE1E5A"/>
            </a:solidFill>
          </a:ln>
        </p:spPr>
        <p:txBody>
          <a:bodyPr wrap="square" lIns="0" tIns="180000" rIns="0" bIns="180000">
            <a:spAutoFit/>
          </a:bodyPr>
          <a:lstStyle/>
          <a:p>
            <a:pPr algn="ctr">
              <a:defRPr/>
            </a:pPr>
            <a:r>
              <a:rPr lang="en-GB" sz="3000" b="1" dirty="0" smtClean="0">
                <a:latin typeface="Twinkl" pitchFamily="50" charset="0"/>
              </a:rPr>
              <a:t>Umbrella’s</a:t>
            </a:r>
            <a:endParaRPr lang="en-GB" sz="3000" b="1" dirty="0">
              <a:latin typeface="Twinkl" pitchFamily="50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3346450" y="3750621"/>
            <a:ext cx="2457450" cy="819607"/>
          </a:xfrm>
          <a:prstGeom prst="rect">
            <a:avLst/>
          </a:prstGeom>
          <a:solidFill>
            <a:srgbClr val="CFE09A"/>
          </a:solidFill>
          <a:ln w="38100">
            <a:solidFill>
              <a:srgbClr val="92D050"/>
            </a:solidFill>
          </a:ln>
        </p:spPr>
        <p:txBody>
          <a:bodyPr wrap="square" lIns="0" tIns="180000" rIns="0" bIns="180000">
            <a:spAutoFit/>
          </a:bodyPr>
          <a:lstStyle/>
          <a:p>
            <a:pPr algn="ctr">
              <a:defRPr/>
            </a:pPr>
            <a:r>
              <a:rPr lang="en-GB" sz="3000" b="1" dirty="0" smtClean="0">
                <a:latin typeface="Twinkl" pitchFamily="50" charset="0"/>
              </a:rPr>
              <a:t>Umbrellas’</a:t>
            </a:r>
            <a:endParaRPr lang="en-GB" sz="3000" b="1" dirty="0">
              <a:latin typeface="Twinkl" pitchFamily="50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5946775" y="3750621"/>
            <a:ext cx="2457450" cy="81960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rgbClr val="DE1E5A"/>
            </a:solidFill>
          </a:ln>
        </p:spPr>
        <p:txBody>
          <a:bodyPr wrap="square" lIns="0" tIns="180000" rIns="0" bIns="180000">
            <a:spAutoFit/>
          </a:bodyPr>
          <a:lstStyle/>
          <a:p>
            <a:pPr algn="ctr">
              <a:defRPr/>
            </a:pPr>
            <a:r>
              <a:rPr lang="en-GB" sz="3000" b="1" dirty="0" err="1" smtClean="0">
                <a:latin typeface="Twinkl" pitchFamily="50" charset="0"/>
              </a:rPr>
              <a:t>Umbrellas’s</a:t>
            </a:r>
            <a:endParaRPr lang="en-GB" sz="3000" b="1" dirty="0">
              <a:latin typeface="Twinkl" pitchFamily="50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755650" y="3750621"/>
            <a:ext cx="2457450" cy="819607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lIns="0" tIns="180000" rIns="0" bIns="180000">
            <a:spAutoFit/>
          </a:bodyPr>
          <a:lstStyle/>
          <a:p>
            <a:pPr algn="ctr">
              <a:defRPr/>
            </a:pPr>
            <a:r>
              <a:rPr lang="en-GB" sz="3000" b="1" dirty="0" smtClean="0">
                <a:latin typeface="Twinkl" pitchFamily="50" charset="0"/>
              </a:rPr>
              <a:t>Umbrella’s</a:t>
            </a:r>
            <a:endParaRPr lang="en-GB" sz="3000" b="1" dirty="0">
              <a:latin typeface="Twinkl" pitchFamily="50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3346450" y="3750621"/>
            <a:ext cx="2457450" cy="819607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lIns="0" tIns="180000" rIns="0" bIns="180000">
            <a:spAutoFit/>
          </a:bodyPr>
          <a:lstStyle/>
          <a:p>
            <a:pPr algn="ctr">
              <a:defRPr/>
            </a:pPr>
            <a:r>
              <a:rPr lang="en-GB" sz="3000" b="1" dirty="0" smtClean="0">
                <a:latin typeface="Twinkl" pitchFamily="50" charset="0"/>
              </a:rPr>
              <a:t>Umbrellas’</a:t>
            </a:r>
            <a:endParaRPr lang="en-GB" sz="3000" b="1" dirty="0">
              <a:latin typeface="Twinkl" pitchFamily="50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5946775" y="3750621"/>
            <a:ext cx="2457450" cy="819607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lIns="0" tIns="180000" rIns="0" bIns="180000">
            <a:spAutoFit/>
          </a:bodyPr>
          <a:lstStyle/>
          <a:p>
            <a:pPr algn="ctr">
              <a:defRPr/>
            </a:pPr>
            <a:r>
              <a:rPr lang="en-GB" sz="3000" b="1" dirty="0" err="1" smtClean="0">
                <a:latin typeface="Twinkl" pitchFamily="50" charset="0"/>
              </a:rPr>
              <a:t>Umbrellas’s</a:t>
            </a:r>
            <a:endParaRPr lang="en-GB" sz="3000" b="1" dirty="0">
              <a:latin typeface="Twinkl" pitchFamily="50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660400" y="5118356"/>
            <a:ext cx="7632700" cy="637849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3200" b="1" dirty="0" smtClean="0">
                <a:solidFill>
                  <a:schemeClr val="accent4">
                    <a:lumMod val="75000"/>
                  </a:schemeClr>
                </a:solidFill>
              </a:rPr>
              <a:t>You’ve got it!</a:t>
            </a:r>
            <a:endParaRPr lang="en-GB" altLang="en-US" sz="36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660400" y="5118356"/>
            <a:ext cx="7632700" cy="637849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3200" b="1" dirty="0" smtClean="0">
                <a:solidFill>
                  <a:srgbClr val="DE1E5A"/>
                </a:solidFill>
              </a:rPr>
              <a:t>Try again!</a:t>
            </a:r>
            <a:endParaRPr lang="en-GB" altLang="en-US" sz="3600" b="1" dirty="0">
              <a:solidFill>
                <a:srgbClr val="DE1E5A"/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660400" y="5118356"/>
            <a:ext cx="7632700" cy="637849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3200" b="1" dirty="0" smtClean="0">
                <a:solidFill>
                  <a:srgbClr val="DE1E5A"/>
                </a:solidFill>
              </a:rPr>
              <a:t>Try again!</a:t>
            </a:r>
            <a:endParaRPr lang="en-GB" altLang="en-US" sz="3600" b="1" dirty="0">
              <a:solidFill>
                <a:srgbClr val="DE1E5A"/>
              </a:solidFill>
            </a:endParaRPr>
          </a:p>
        </p:txBody>
      </p:sp>
      <p:sp>
        <p:nvSpPr>
          <p:cNvPr id="23" name="Rectangle 22">
            <a:hlinkClick r:id="" action="ppaction://hlinkshowjump?jump=nextslide"/>
          </p:cNvPr>
          <p:cNvSpPr/>
          <p:nvPr/>
        </p:nvSpPr>
        <p:spPr>
          <a:xfrm>
            <a:off x="6939875" y="5040156"/>
            <a:ext cx="1429571" cy="819607"/>
          </a:xfrm>
          <a:prstGeom prst="rect">
            <a:avLst/>
          </a:prstGeom>
          <a:solidFill>
            <a:srgbClr val="D0EBB3"/>
          </a:solidFill>
          <a:ln w="38100">
            <a:solidFill>
              <a:srgbClr val="92D050"/>
            </a:solidFill>
          </a:ln>
        </p:spPr>
        <p:txBody>
          <a:bodyPr wrap="square" lIns="0" tIns="144000" rIns="0" bIns="180000">
            <a:spAutoFit/>
          </a:bodyPr>
          <a:lstStyle/>
          <a:p>
            <a:pPr algn="ctr">
              <a:defRPr/>
            </a:pPr>
            <a:r>
              <a:rPr lang="en-GB" sz="3200" b="1" dirty="0" smtClean="0">
                <a:latin typeface="Twinkl" pitchFamily="50" charset="0"/>
              </a:rPr>
              <a:t>next</a:t>
            </a:r>
            <a:endParaRPr lang="en-GB" sz="3200" b="1" dirty="0">
              <a:latin typeface="Twinkl" pitchFamily="50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40297">
            <a:off x="2947269" y="4970168"/>
            <a:ext cx="2874812" cy="2299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0198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9" grpId="0"/>
      <p:bldP spid="19" grpId="1"/>
      <p:bldP spid="20" grpId="0"/>
      <p:bldP spid="2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en-GB" altLang="en-US" sz="3600" b="0" dirty="0">
                <a:solidFill>
                  <a:schemeClr val="tx1"/>
                </a:solidFill>
              </a:rPr>
              <a:t>Plural Possession Quick Quiz</a:t>
            </a:r>
            <a:endParaRPr lang="en-GB" altLang="en-US" sz="3600" dirty="0">
              <a:latin typeface="Twinkl" pitchFamily="50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334310"/>
            <a:ext cx="7632700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/>
              <a:t>Take a quiz to see if you are an expert! 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b="1" dirty="0"/>
              <a:t>Which word should go in the gap to show plural possession?</a:t>
            </a:r>
          </a:p>
        </p:txBody>
      </p:sp>
      <p:sp>
        <p:nvSpPr>
          <p:cNvPr id="28" name="Rectangle 27"/>
          <p:cNvSpPr/>
          <p:nvPr/>
        </p:nvSpPr>
        <p:spPr>
          <a:xfrm>
            <a:off x="660400" y="2535228"/>
            <a:ext cx="7632700" cy="453183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000" dirty="0" smtClean="0"/>
              <a:t>The </a:t>
            </a:r>
            <a:r>
              <a:rPr lang="en-GB" altLang="en-US" sz="2000" u="sng" dirty="0"/>
              <a:t>	</a:t>
            </a:r>
            <a:r>
              <a:rPr lang="en-GB" altLang="en-US" sz="2000" u="sng" dirty="0" smtClean="0"/>
              <a:t>                </a:t>
            </a:r>
            <a:r>
              <a:rPr lang="en-GB" altLang="en-US" sz="2000" dirty="0" smtClean="0"/>
              <a:t> </a:t>
            </a:r>
            <a:r>
              <a:rPr lang="en-GB" altLang="en-US" sz="2000" dirty="0"/>
              <a:t>wings shimmered in the moonlight.</a:t>
            </a:r>
            <a:endParaRPr lang="en-GB" altLang="en-US" sz="2400" b="1" dirty="0"/>
          </a:p>
        </p:txBody>
      </p:sp>
      <p:sp>
        <p:nvSpPr>
          <p:cNvPr id="13" name="Rectangle 12"/>
          <p:cNvSpPr/>
          <p:nvPr/>
        </p:nvSpPr>
        <p:spPr>
          <a:xfrm>
            <a:off x="755650" y="3750621"/>
            <a:ext cx="2457450" cy="81960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rgbClr val="DE1E5A"/>
            </a:solidFill>
          </a:ln>
        </p:spPr>
        <p:txBody>
          <a:bodyPr wrap="square" lIns="0" tIns="180000" rIns="0" bIns="180000">
            <a:spAutoFit/>
          </a:bodyPr>
          <a:lstStyle/>
          <a:p>
            <a:pPr algn="ctr">
              <a:defRPr/>
            </a:pPr>
            <a:r>
              <a:rPr lang="en-GB" sz="3000" b="1" dirty="0">
                <a:latin typeface="Twinkl" pitchFamily="50" charset="0"/>
              </a:rPr>
              <a:t>fairies</a:t>
            </a:r>
          </a:p>
        </p:txBody>
      </p:sp>
      <p:sp>
        <p:nvSpPr>
          <p:cNvPr id="14" name="Rectangle 13"/>
          <p:cNvSpPr/>
          <p:nvPr/>
        </p:nvSpPr>
        <p:spPr>
          <a:xfrm>
            <a:off x="3346450" y="3750621"/>
            <a:ext cx="2457450" cy="81960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rgbClr val="DE1E5A"/>
            </a:solidFill>
          </a:ln>
        </p:spPr>
        <p:txBody>
          <a:bodyPr wrap="square" lIns="0" tIns="180000" rIns="0" bIns="180000">
            <a:spAutoFit/>
          </a:bodyPr>
          <a:lstStyle/>
          <a:p>
            <a:pPr algn="ctr">
              <a:defRPr/>
            </a:pPr>
            <a:r>
              <a:rPr lang="en-GB" sz="3000" b="1" dirty="0" err="1">
                <a:latin typeface="Twinkl" pitchFamily="50" charset="0"/>
              </a:rPr>
              <a:t>fairies’s</a:t>
            </a:r>
            <a:endParaRPr lang="en-GB" sz="3000" b="1" dirty="0">
              <a:latin typeface="Twinkl" pitchFamily="50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5946775" y="3750621"/>
            <a:ext cx="2457450" cy="819607"/>
          </a:xfrm>
          <a:prstGeom prst="rect">
            <a:avLst/>
          </a:prstGeom>
          <a:solidFill>
            <a:srgbClr val="D0EBB3"/>
          </a:solidFill>
          <a:ln w="38100">
            <a:solidFill>
              <a:srgbClr val="92D050"/>
            </a:solidFill>
          </a:ln>
        </p:spPr>
        <p:txBody>
          <a:bodyPr wrap="square" lIns="0" tIns="180000" rIns="0" bIns="180000">
            <a:spAutoFit/>
          </a:bodyPr>
          <a:lstStyle/>
          <a:p>
            <a:pPr algn="ctr">
              <a:defRPr/>
            </a:pPr>
            <a:r>
              <a:rPr lang="en-GB" sz="3000" b="1" dirty="0">
                <a:latin typeface="Twinkl" pitchFamily="50" charset="0"/>
              </a:rPr>
              <a:t>fairies’</a:t>
            </a:r>
          </a:p>
        </p:txBody>
      </p:sp>
      <p:sp>
        <p:nvSpPr>
          <p:cNvPr id="16" name="Rectangle 15"/>
          <p:cNvSpPr/>
          <p:nvPr/>
        </p:nvSpPr>
        <p:spPr>
          <a:xfrm>
            <a:off x="755650" y="3750621"/>
            <a:ext cx="2457450" cy="819607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lIns="0" tIns="180000" rIns="0" bIns="180000">
            <a:spAutoFit/>
          </a:bodyPr>
          <a:lstStyle/>
          <a:p>
            <a:pPr algn="ctr">
              <a:defRPr/>
            </a:pPr>
            <a:r>
              <a:rPr lang="en-GB" sz="3000" b="1" dirty="0" smtClean="0">
                <a:latin typeface="Twinkl" pitchFamily="50" charset="0"/>
              </a:rPr>
              <a:t>fairies</a:t>
            </a:r>
            <a:endParaRPr lang="en-GB" sz="3000" b="1" dirty="0">
              <a:latin typeface="Twinkl" pitchFamily="50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3346450" y="3750621"/>
            <a:ext cx="2457450" cy="819607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lIns="0" tIns="180000" rIns="0" bIns="180000">
            <a:spAutoFit/>
          </a:bodyPr>
          <a:lstStyle/>
          <a:p>
            <a:pPr algn="ctr">
              <a:defRPr/>
            </a:pPr>
            <a:r>
              <a:rPr lang="en-GB" sz="3000" b="1" dirty="0" err="1" smtClean="0">
                <a:latin typeface="Twinkl" pitchFamily="50" charset="0"/>
              </a:rPr>
              <a:t>fairies’s</a:t>
            </a:r>
            <a:endParaRPr lang="en-GB" sz="3000" b="1" dirty="0">
              <a:latin typeface="Twinkl" pitchFamily="50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5946775" y="3750621"/>
            <a:ext cx="2457450" cy="819607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lIns="0" tIns="180000" rIns="0" bIns="180000">
            <a:spAutoFit/>
          </a:bodyPr>
          <a:lstStyle/>
          <a:p>
            <a:pPr algn="ctr">
              <a:defRPr/>
            </a:pPr>
            <a:r>
              <a:rPr lang="en-GB" sz="3000" b="1" dirty="0" smtClean="0">
                <a:latin typeface="Twinkl" pitchFamily="50" charset="0"/>
              </a:rPr>
              <a:t>fairies’</a:t>
            </a:r>
            <a:endParaRPr lang="en-GB" sz="3000" b="1" dirty="0">
              <a:latin typeface="Twinkl" pitchFamily="50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660400" y="5118356"/>
            <a:ext cx="7632700" cy="637849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3200" b="1" dirty="0" smtClean="0">
                <a:solidFill>
                  <a:schemeClr val="accent4">
                    <a:lumMod val="75000"/>
                  </a:schemeClr>
                </a:solidFill>
              </a:rPr>
              <a:t>You’ve got it!</a:t>
            </a:r>
            <a:endParaRPr lang="en-GB" altLang="en-US" sz="36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660400" y="5118355"/>
            <a:ext cx="7632700" cy="637849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3200" b="1" dirty="0" smtClean="0">
                <a:solidFill>
                  <a:srgbClr val="DE1E5A"/>
                </a:solidFill>
              </a:rPr>
              <a:t>Try again!</a:t>
            </a:r>
            <a:endParaRPr lang="en-GB" altLang="en-US" sz="3600" b="1" dirty="0">
              <a:solidFill>
                <a:srgbClr val="DE1E5A"/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660400" y="5117527"/>
            <a:ext cx="7632700" cy="637849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3200" b="1" dirty="0" smtClean="0">
                <a:solidFill>
                  <a:srgbClr val="DE1E5A"/>
                </a:solidFill>
              </a:rPr>
              <a:t>Try again!</a:t>
            </a:r>
            <a:endParaRPr lang="en-GB" altLang="en-US" sz="3600" b="1" dirty="0">
              <a:solidFill>
                <a:srgbClr val="DE1E5A"/>
              </a:solidFill>
            </a:endParaRPr>
          </a:p>
        </p:txBody>
      </p:sp>
      <p:sp>
        <p:nvSpPr>
          <p:cNvPr id="24" name="Rectangle 23">
            <a:hlinkClick r:id="" action="ppaction://hlinkshowjump?jump=previousslide"/>
          </p:cNvPr>
          <p:cNvSpPr/>
          <p:nvPr/>
        </p:nvSpPr>
        <p:spPr>
          <a:xfrm>
            <a:off x="748559" y="5040156"/>
            <a:ext cx="1429571" cy="819607"/>
          </a:xfrm>
          <a:prstGeom prst="rect">
            <a:avLst/>
          </a:prstGeom>
          <a:solidFill>
            <a:srgbClr val="D0EBB3"/>
          </a:solidFill>
          <a:ln w="38100">
            <a:solidFill>
              <a:srgbClr val="92D050"/>
            </a:solidFill>
          </a:ln>
        </p:spPr>
        <p:txBody>
          <a:bodyPr wrap="square" lIns="0" tIns="144000" rIns="0" bIns="180000">
            <a:spAutoFit/>
          </a:bodyPr>
          <a:lstStyle/>
          <a:p>
            <a:pPr algn="ctr">
              <a:defRPr/>
            </a:pPr>
            <a:r>
              <a:rPr lang="en-GB" sz="3200" b="1" dirty="0" smtClean="0">
                <a:latin typeface="Twinkl" pitchFamily="50" charset="0"/>
              </a:rPr>
              <a:t>back</a:t>
            </a:r>
            <a:endParaRPr lang="en-GB" sz="3200" b="1" dirty="0">
              <a:latin typeface="Twinkl" pitchFamily="50" charset="0"/>
            </a:endParaRPr>
          </a:p>
        </p:txBody>
      </p:sp>
      <p:sp>
        <p:nvSpPr>
          <p:cNvPr id="25" name="Rectangle 24">
            <a:hlinkClick r:id="" action="ppaction://hlinkshowjump?jump=nextslide"/>
          </p:cNvPr>
          <p:cNvSpPr/>
          <p:nvPr/>
        </p:nvSpPr>
        <p:spPr>
          <a:xfrm>
            <a:off x="6939875" y="5040156"/>
            <a:ext cx="1429571" cy="819607"/>
          </a:xfrm>
          <a:prstGeom prst="rect">
            <a:avLst/>
          </a:prstGeom>
          <a:solidFill>
            <a:srgbClr val="D0EBB3"/>
          </a:solidFill>
          <a:ln w="38100">
            <a:solidFill>
              <a:srgbClr val="92D050"/>
            </a:solidFill>
          </a:ln>
        </p:spPr>
        <p:txBody>
          <a:bodyPr wrap="square" lIns="0" tIns="144000" rIns="0" bIns="180000">
            <a:spAutoFit/>
          </a:bodyPr>
          <a:lstStyle/>
          <a:p>
            <a:pPr algn="ctr">
              <a:defRPr/>
            </a:pPr>
            <a:r>
              <a:rPr lang="en-GB" sz="3200" b="1" dirty="0" smtClean="0">
                <a:latin typeface="Twinkl" pitchFamily="50" charset="0"/>
              </a:rPr>
              <a:t>next</a:t>
            </a:r>
            <a:endParaRPr lang="en-GB" sz="3200" b="1" dirty="0">
              <a:latin typeface="Twinkl" pitchFamily="50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4660" y="921502"/>
            <a:ext cx="1786524" cy="2526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7152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xit" presetSubtype="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xit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9" grpId="0"/>
      <p:bldP spid="19" grpId="1"/>
      <p:bldP spid="20" grpId="0"/>
      <p:bldP spid="2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en-GB" altLang="en-US" sz="3600" b="0" dirty="0">
                <a:solidFill>
                  <a:schemeClr val="tx1"/>
                </a:solidFill>
              </a:rPr>
              <a:t>Plural Possession Quick Quiz</a:t>
            </a:r>
            <a:endParaRPr lang="en-GB" altLang="en-US" sz="3600" dirty="0">
              <a:latin typeface="Twinkl" pitchFamily="50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334310"/>
            <a:ext cx="7632700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/>
              <a:t>Take a quiz to see if you are an expert! 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b="1" dirty="0"/>
              <a:t>Which word should go in the gap to show plural possession?</a:t>
            </a:r>
          </a:p>
        </p:txBody>
      </p:sp>
      <p:sp>
        <p:nvSpPr>
          <p:cNvPr id="28" name="Rectangle 27"/>
          <p:cNvSpPr/>
          <p:nvPr/>
        </p:nvSpPr>
        <p:spPr>
          <a:xfrm>
            <a:off x="660400" y="2535228"/>
            <a:ext cx="7632700" cy="453183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000" u="sng" dirty="0"/>
              <a:t>	</a:t>
            </a:r>
            <a:r>
              <a:rPr lang="en-GB" altLang="en-US" sz="2000" u="sng" dirty="0" smtClean="0"/>
              <a:t>            </a:t>
            </a:r>
            <a:r>
              <a:rPr lang="en-GB" altLang="en-US" sz="2000" dirty="0" smtClean="0"/>
              <a:t> </a:t>
            </a:r>
            <a:r>
              <a:rPr lang="en-GB" altLang="en-US" sz="2000" dirty="0"/>
              <a:t>beliefs shape their way of thinking.</a:t>
            </a:r>
            <a:endParaRPr lang="en-GB" altLang="en-US" sz="2400" b="1" dirty="0"/>
          </a:p>
        </p:txBody>
      </p:sp>
      <p:sp>
        <p:nvSpPr>
          <p:cNvPr id="13" name="Rectangle 12"/>
          <p:cNvSpPr/>
          <p:nvPr/>
        </p:nvSpPr>
        <p:spPr>
          <a:xfrm>
            <a:off x="755650" y="3750621"/>
            <a:ext cx="2457450" cy="819607"/>
          </a:xfrm>
          <a:prstGeom prst="rect">
            <a:avLst/>
          </a:prstGeom>
          <a:solidFill>
            <a:srgbClr val="D0EBB3"/>
          </a:solidFill>
          <a:ln w="38100">
            <a:solidFill>
              <a:srgbClr val="92D050"/>
            </a:solidFill>
          </a:ln>
        </p:spPr>
        <p:txBody>
          <a:bodyPr wrap="square" lIns="0" tIns="180000" rIns="0" bIns="180000">
            <a:spAutoFit/>
          </a:bodyPr>
          <a:lstStyle/>
          <a:p>
            <a:pPr algn="ctr">
              <a:defRPr/>
            </a:pPr>
            <a:r>
              <a:rPr lang="en-GB" sz="3000" b="1" dirty="0">
                <a:latin typeface="Twinkl" pitchFamily="50" charset="0"/>
              </a:rPr>
              <a:t>People’s</a:t>
            </a:r>
          </a:p>
        </p:txBody>
      </p:sp>
      <p:sp>
        <p:nvSpPr>
          <p:cNvPr id="14" name="Rectangle 13"/>
          <p:cNvSpPr/>
          <p:nvPr/>
        </p:nvSpPr>
        <p:spPr>
          <a:xfrm>
            <a:off x="3346450" y="3750621"/>
            <a:ext cx="2457450" cy="81960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rgbClr val="DE1E5A"/>
            </a:solidFill>
          </a:ln>
        </p:spPr>
        <p:txBody>
          <a:bodyPr wrap="square" lIns="0" tIns="180000" rIns="0" bIns="180000">
            <a:spAutoFit/>
          </a:bodyPr>
          <a:lstStyle/>
          <a:p>
            <a:pPr algn="ctr">
              <a:defRPr/>
            </a:pPr>
            <a:r>
              <a:rPr lang="en-GB" sz="3000" b="1" dirty="0" err="1">
                <a:latin typeface="Twinkl" pitchFamily="50" charset="0"/>
              </a:rPr>
              <a:t>Peoples’s</a:t>
            </a:r>
            <a:endParaRPr lang="en-GB" sz="3000" b="1" dirty="0">
              <a:latin typeface="Twinkl" pitchFamily="50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5946775" y="3750621"/>
            <a:ext cx="2457450" cy="81960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rgbClr val="DE1E5A"/>
            </a:solidFill>
          </a:ln>
        </p:spPr>
        <p:txBody>
          <a:bodyPr wrap="square" lIns="0" tIns="180000" rIns="0" bIns="180000">
            <a:spAutoFit/>
          </a:bodyPr>
          <a:lstStyle/>
          <a:p>
            <a:pPr algn="ctr">
              <a:defRPr/>
            </a:pPr>
            <a:r>
              <a:rPr lang="en-GB" sz="3000" b="1" dirty="0">
                <a:latin typeface="Twinkl" pitchFamily="50" charset="0"/>
              </a:rPr>
              <a:t>Peoples’</a:t>
            </a:r>
          </a:p>
        </p:txBody>
      </p:sp>
      <p:sp>
        <p:nvSpPr>
          <p:cNvPr id="16" name="Rectangle 15"/>
          <p:cNvSpPr/>
          <p:nvPr/>
        </p:nvSpPr>
        <p:spPr>
          <a:xfrm>
            <a:off x="755650" y="3750621"/>
            <a:ext cx="2457450" cy="819607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lIns="0" tIns="180000" rIns="0" bIns="180000">
            <a:spAutoFit/>
          </a:bodyPr>
          <a:lstStyle/>
          <a:p>
            <a:pPr algn="ctr">
              <a:defRPr/>
            </a:pPr>
            <a:r>
              <a:rPr lang="en-GB" sz="3000" b="1" dirty="0" smtClean="0">
                <a:latin typeface="Twinkl" pitchFamily="50" charset="0"/>
              </a:rPr>
              <a:t>People’s</a:t>
            </a:r>
            <a:endParaRPr lang="en-GB" sz="3000" b="1" dirty="0">
              <a:latin typeface="Twinkl" pitchFamily="50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3346450" y="3750621"/>
            <a:ext cx="2457450" cy="819607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lIns="0" tIns="180000" rIns="0" bIns="180000">
            <a:spAutoFit/>
          </a:bodyPr>
          <a:lstStyle/>
          <a:p>
            <a:pPr algn="ctr">
              <a:defRPr/>
            </a:pPr>
            <a:r>
              <a:rPr lang="en-GB" sz="3000" b="1" dirty="0" err="1" smtClean="0">
                <a:latin typeface="Twinkl" pitchFamily="50" charset="0"/>
              </a:rPr>
              <a:t>Peoples’s</a:t>
            </a:r>
            <a:endParaRPr lang="en-GB" sz="3000" b="1" dirty="0">
              <a:latin typeface="Twinkl" pitchFamily="50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5946775" y="3750621"/>
            <a:ext cx="2457450" cy="819607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lIns="0" tIns="180000" rIns="0" bIns="180000">
            <a:spAutoFit/>
          </a:bodyPr>
          <a:lstStyle/>
          <a:p>
            <a:pPr algn="ctr">
              <a:defRPr/>
            </a:pPr>
            <a:r>
              <a:rPr lang="en-GB" sz="3000" b="1" dirty="0" smtClean="0">
                <a:latin typeface="Twinkl" pitchFamily="50" charset="0"/>
              </a:rPr>
              <a:t>Peoples’</a:t>
            </a:r>
            <a:endParaRPr lang="en-GB" sz="3000" b="1" dirty="0">
              <a:latin typeface="Twinkl" pitchFamily="50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660400" y="5131034"/>
            <a:ext cx="7632700" cy="637849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3200" b="1" dirty="0" smtClean="0">
                <a:solidFill>
                  <a:schemeClr val="accent4">
                    <a:lumMod val="75000"/>
                  </a:schemeClr>
                </a:solidFill>
              </a:rPr>
              <a:t>You’ve got it!</a:t>
            </a:r>
            <a:endParaRPr lang="en-GB" altLang="en-US" sz="36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660400" y="5118356"/>
            <a:ext cx="7632700" cy="637849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3200" b="1" dirty="0" smtClean="0">
                <a:solidFill>
                  <a:srgbClr val="DE1E5A"/>
                </a:solidFill>
              </a:rPr>
              <a:t>Try again!</a:t>
            </a:r>
            <a:endParaRPr lang="en-GB" altLang="en-US" sz="3600" b="1" dirty="0">
              <a:solidFill>
                <a:srgbClr val="DE1E5A"/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660400" y="5118355"/>
            <a:ext cx="7632700" cy="637849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3200" b="1" dirty="0" smtClean="0">
                <a:solidFill>
                  <a:srgbClr val="DE1E5A"/>
                </a:solidFill>
              </a:rPr>
              <a:t>Try again!</a:t>
            </a:r>
            <a:endParaRPr lang="en-GB" altLang="en-US" sz="3600" b="1" dirty="0">
              <a:solidFill>
                <a:srgbClr val="DE1E5A"/>
              </a:solidFill>
            </a:endParaRPr>
          </a:p>
        </p:txBody>
      </p:sp>
      <p:sp>
        <p:nvSpPr>
          <p:cNvPr id="24" name="Rectangle 23">
            <a:hlinkClick r:id="" action="ppaction://hlinkshowjump?jump=previousslide"/>
          </p:cNvPr>
          <p:cNvSpPr/>
          <p:nvPr/>
        </p:nvSpPr>
        <p:spPr>
          <a:xfrm>
            <a:off x="748559" y="5040156"/>
            <a:ext cx="1429571" cy="819607"/>
          </a:xfrm>
          <a:prstGeom prst="rect">
            <a:avLst/>
          </a:prstGeom>
          <a:solidFill>
            <a:srgbClr val="D0EBB3"/>
          </a:solidFill>
          <a:ln w="38100">
            <a:solidFill>
              <a:srgbClr val="92D050"/>
            </a:solidFill>
          </a:ln>
        </p:spPr>
        <p:txBody>
          <a:bodyPr wrap="square" lIns="0" tIns="144000" rIns="0" bIns="180000">
            <a:spAutoFit/>
          </a:bodyPr>
          <a:lstStyle/>
          <a:p>
            <a:pPr algn="ctr">
              <a:defRPr/>
            </a:pPr>
            <a:r>
              <a:rPr lang="en-GB" sz="3200" b="1" dirty="0" smtClean="0">
                <a:latin typeface="Twinkl" pitchFamily="50" charset="0"/>
              </a:rPr>
              <a:t>back</a:t>
            </a:r>
            <a:endParaRPr lang="en-GB" sz="3200" b="1" dirty="0">
              <a:latin typeface="Twinkl" pitchFamily="50" charset="0"/>
            </a:endParaRPr>
          </a:p>
        </p:txBody>
      </p:sp>
      <p:sp>
        <p:nvSpPr>
          <p:cNvPr id="25" name="Rectangle 24">
            <a:hlinkClick r:id="" action="ppaction://hlinkshowjump?jump=nextslide"/>
          </p:cNvPr>
          <p:cNvSpPr/>
          <p:nvPr/>
        </p:nvSpPr>
        <p:spPr>
          <a:xfrm>
            <a:off x="6939875" y="5040156"/>
            <a:ext cx="1429571" cy="819607"/>
          </a:xfrm>
          <a:prstGeom prst="rect">
            <a:avLst/>
          </a:prstGeom>
          <a:solidFill>
            <a:srgbClr val="D0EBB3"/>
          </a:solidFill>
          <a:ln w="38100">
            <a:solidFill>
              <a:srgbClr val="92D050"/>
            </a:solidFill>
          </a:ln>
        </p:spPr>
        <p:txBody>
          <a:bodyPr wrap="square" lIns="0" tIns="144000" rIns="0" bIns="180000">
            <a:spAutoFit/>
          </a:bodyPr>
          <a:lstStyle/>
          <a:p>
            <a:pPr algn="ctr">
              <a:defRPr/>
            </a:pPr>
            <a:r>
              <a:rPr lang="en-GB" sz="3200" b="1" dirty="0" smtClean="0">
                <a:latin typeface="Twinkl" pitchFamily="50" charset="0"/>
              </a:rPr>
              <a:t>next</a:t>
            </a:r>
            <a:endParaRPr lang="en-GB" sz="3200" b="1" dirty="0">
              <a:latin typeface="Twinkl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08197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xit" presetSubtype="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9" grpId="0"/>
      <p:bldP spid="19" grpId="1"/>
      <p:bldP spid="20" grpId="0"/>
      <p:bldP spid="2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en-GB" altLang="en-US" sz="3600" b="0" dirty="0">
                <a:solidFill>
                  <a:schemeClr val="tx1"/>
                </a:solidFill>
              </a:rPr>
              <a:t>Plural Possession Quick Quiz</a:t>
            </a:r>
            <a:endParaRPr lang="en-GB" altLang="en-US" sz="3600" b="0" dirty="0"/>
          </a:p>
        </p:txBody>
      </p:sp>
      <p:sp>
        <p:nvSpPr>
          <p:cNvPr id="5" name="Rectangle 4"/>
          <p:cNvSpPr/>
          <p:nvPr/>
        </p:nvSpPr>
        <p:spPr>
          <a:xfrm>
            <a:off x="755650" y="1334310"/>
            <a:ext cx="7632700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/>
              <a:t>Take a quiz to see if you are an expert! 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b="1" dirty="0"/>
              <a:t>Which word should go in the gap to show plural possession?</a:t>
            </a:r>
          </a:p>
        </p:txBody>
      </p:sp>
      <p:sp>
        <p:nvSpPr>
          <p:cNvPr id="28" name="Rectangle 27"/>
          <p:cNvSpPr/>
          <p:nvPr/>
        </p:nvSpPr>
        <p:spPr>
          <a:xfrm>
            <a:off x="660400" y="2535228"/>
            <a:ext cx="7632700" cy="453183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000" dirty="0" smtClean="0"/>
              <a:t>The tiny </a:t>
            </a:r>
            <a:r>
              <a:rPr lang="en-GB" altLang="en-US" sz="2000" u="sng" dirty="0"/>
              <a:t>	</a:t>
            </a:r>
            <a:r>
              <a:rPr lang="en-GB" altLang="en-US" sz="2000" u="sng" dirty="0" smtClean="0"/>
              <a:t>            </a:t>
            </a:r>
            <a:r>
              <a:rPr lang="en-GB" altLang="en-US" sz="2000" dirty="0" smtClean="0"/>
              <a:t> </a:t>
            </a:r>
            <a:r>
              <a:rPr lang="en-GB" altLang="en-US" sz="2000" dirty="0"/>
              <a:t>feet tapped across the floorboards.</a:t>
            </a:r>
            <a:endParaRPr lang="en-GB" altLang="en-US" sz="2400" b="1" dirty="0"/>
          </a:p>
        </p:txBody>
      </p:sp>
      <p:sp>
        <p:nvSpPr>
          <p:cNvPr id="13" name="Rectangle 12"/>
          <p:cNvSpPr/>
          <p:nvPr/>
        </p:nvSpPr>
        <p:spPr>
          <a:xfrm>
            <a:off x="755650" y="3750621"/>
            <a:ext cx="2457450" cy="81960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rgbClr val="DE1E5A"/>
            </a:solidFill>
          </a:ln>
        </p:spPr>
        <p:txBody>
          <a:bodyPr wrap="square" lIns="0" tIns="180000" rIns="0" bIns="180000">
            <a:spAutoFit/>
          </a:bodyPr>
          <a:lstStyle/>
          <a:p>
            <a:pPr algn="ctr">
              <a:defRPr/>
            </a:pPr>
            <a:r>
              <a:rPr lang="en-GB" sz="3000" b="1" dirty="0" err="1">
                <a:latin typeface="Twinkl" pitchFamily="50" charset="0"/>
              </a:rPr>
              <a:t>mices</a:t>
            </a:r>
            <a:endParaRPr lang="en-GB" sz="3000" b="1" dirty="0">
              <a:latin typeface="Twinkl" pitchFamily="50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3346450" y="3750621"/>
            <a:ext cx="2457450" cy="825180"/>
          </a:xfrm>
          <a:prstGeom prst="rect">
            <a:avLst/>
          </a:prstGeom>
          <a:solidFill>
            <a:srgbClr val="CFE09A"/>
          </a:solidFill>
          <a:ln w="38100">
            <a:solidFill>
              <a:srgbClr val="92D050"/>
            </a:solidFill>
          </a:ln>
        </p:spPr>
        <p:txBody>
          <a:bodyPr wrap="square" lIns="0" tIns="180000" rIns="0" bIns="180000">
            <a:spAutoFit/>
          </a:bodyPr>
          <a:lstStyle/>
          <a:p>
            <a:pPr algn="ctr">
              <a:defRPr/>
            </a:pPr>
            <a:r>
              <a:rPr lang="en-GB" sz="3000" b="1" dirty="0">
                <a:latin typeface="Twinkl" pitchFamily="50" charset="0"/>
              </a:rPr>
              <a:t>mice’s</a:t>
            </a:r>
          </a:p>
        </p:txBody>
      </p:sp>
      <p:sp>
        <p:nvSpPr>
          <p:cNvPr id="15" name="Rectangle 14"/>
          <p:cNvSpPr/>
          <p:nvPr/>
        </p:nvSpPr>
        <p:spPr>
          <a:xfrm>
            <a:off x="5946775" y="3750621"/>
            <a:ext cx="2457450" cy="82518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rgbClr val="DE1E5A"/>
            </a:solidFill>
          </a:ln>
        </p:spPr>
        <p:txBody>
          <a:bodyPr wrap="square" lIns="0" tIns="180000" rIns="0" bIns="180000">
            <a:spAutoFit/>
          </a:bodyPr>
          <a:lstStyle/>
          <a:p>
            <a:pPr algn="ctr">
              <a:defRPr/>
            </a:pPr>
            <a:r>
              <a:rPr lang="en-GB" sz="3000" b="1" dirty="0" err="1">
                <a:latin typeface="Twinkl" pitchFamily="50" charset="0"/>
              </a:rPr>
              <a:t>mices</a:t>
            </a:r>
            <a:r>
              <a:rPr lang="en-GB" sz="3000" b="1" dirty="0">
                <a:latin typeface="Twinkl" pitchFamily="50" charset="0"/>
              </a:rPr>
              <a:t>’</a:t>
            </a:r>
          </a:p>
        </p:txBody>
      </p:sp>
      <p:sp>
        <p:nvSpPr>
          <p:cNvPr id="16" name="Rectangle 15"/>
          <p:cNvSpPr/>
          <p:nvPr/>
        </p:nvSpPr>
        <p:spPr>
          <a:xfrm>
            <a:off x="755650" y="3750279"/>
            <a:ext cx="2457450" cy="819607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lIns="0" tIns="180000" rIns="0" bIns="180000">
            <a:spAutoFit/>
          </a:bodyPr>
          <a:lstStyle/>
          <a:p>
            <a:pPr algn="ctr">
              <a:defRPr/>
            </a:pPr>
            <a:r>
              <a:rPr lang="en-GB" sz="3000" b="1" dirty="0" err="1" smtClean="0">
                <a:latin typeface="Twinkl" pitchFamily="50" charset="0"/>
              </a:rPr>
              <a:t>mices</a:t>
            </a:r>
            <a:endParaRPr lang="en-GB" sz="3000" b="1" dirty="0">
              <a:latin typeface="Twinkl" pitchFamily="50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3346450" y="3753454"/>
            <a:ext cx="2457450" cy="819607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lIns="0" tIns="180000" rIns="0" bIns="180000">
            <a:spAutoFit/>
          </a:bodyPr>
          <a:lstStyle/>
          <a:p>
            <a:pPr algn="ctr">
              <a:defRPr/>
            </a:pPr>
            <a:r>
              <a:rPr lang="en-GB" sz="3000" b="1" dirty="0" smtClean="0">
                <a:latin typeface="Twinkl" pitchFamily="50" charset="0"/>
              </a:rPr>
              <a:t>mice’s</a:t>
            </a:r>
            <a:endParaRPr lang="en-GB" sz="3000" b="1" dirty="0">
              <a:latin typeface="Twinkl" pitchFamily="50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5946775" y="3753454"/>
            <a:ext cx="2457450" cy="819607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lIns="0" tIns="180000" rIns="0" bIns="180000">
            <a:spAutoFit/>
          </a:bodyPr>
          <a:lstStyle/>
          <a:p>
            <a:pPr algn="ctr">
              <a:defRPr/>
            </a:pPr>
            <a:r>
              <a:rPr lang="en-GB" sz="3000" b="1" dirty="0" err="1" smtClean="0">
                <a:latin typeface="Twinkl" pitchFamily="50" charset="0"/>
              </a:rPr>
              <a:t>mices</a:t>
            </a:r>
            <a:r>
              <a:rPr lang="en-GB" sz="3000" b="1" dirty="0" smtClean="0">
                <a:latin typeface="Twinkl" pitchFamily="50" charset="0"/>
              </a:rPr>
              <a:t>’</a:t>
            </a:r>
            <a:endParaRPr lang="en-GB" sz="3000" b="1" dirty="0">
              <a:latin typeface="Twinkl" pitchFamily="50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660400" y="5118356"/>
            <a:ext cx="7632700" cy="637849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3200" b="1" dirty="0" smtClean="0">
                <a:solidFill>
                  <a:schemeClr val="accent4">
                    <a:lumMod val="75000"/>
                  </a:schemeClr>
                </a:solidFill>
              </a:rPr>
              <a:t>You’ve got it!</a:t>
            </a:r>
            <a:endParaRPr lang="en-GB" altLang="en-US" sz="36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660400" y="5118356"/>
            <a:ext cx="7632700" cy="637849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3200" b="1" dirty="0" smtClean="0">
                <a:solidFill>
                  <a:srgbClr val="DE1E5A"/>
                </a:solidFill>
              </a:rPr>
              <a:t>Try again!</a:t>
            </a:r>
            <a:endParaRPr lang="en-GB" altLang="en-US" sz="3600" b="1" dirty="0">
              <a:solidFill>
                <a:srgbClr val="DE1E5A"/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660400" y="5118356"/>
            <a:ext cx="7632700" cy="637849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3200" b="1" dirty="0" smtClean="0">
                <a:solidFill>
                  <a:srgbClr val="DE1E5A"/>
                </a:solidFill>
              </a:rPr>
              <a:t>Try again!</a:t>
            </a:r>
            <a:endParaRPr lang="en-GB" altLang="en-US" sz="3600" b="1" dirty="0">
              <a:solidFill>
                <a:srgbClr val="DE1E5A"/>
              </a:solidFill>
            </a:endParaRPr>
          </a:p>
        </p:txBody>
      </p:sp>
      <p:sp>
        <p:nvSpPr>
          <p:cNvPr id="24" name="Rectangle 23">
            <a:hlinkClick r:id="" action="ppaction://hlinkshowjump?jump=previousslide"/>
          </p:cNvPr>
          <p:cNvSpPr/>
          <p:nvPr/>
        </p:nvSpPr>
        <p:spPr>
          <a:xfrm>
            <a:off x="748559" y="5040156"/>
            <a:ext cx="1429571" cy="819607"/>
          </a:xfrm>
          <a:prstGeom prst="rect">
            <a:avLst/>
          </a:prstGeom>
          <a:solidFill>
            <a:srgbClr val="D0EBB3"/>
          </a:solidFill>
          <a:ln w="38100">
            <a:solidFill>
              <a:srgbClr val="92D050"/>
            </a:solidFill>
          </a:ln>
        </p:spPr>
        <p:txBody>
          <a:bodyPr wrap="square" lIns="0" tIns="144000" rIns="0" bIns="180000">
            <a:spAutoFit/>
          </a:bodyPr>
          <a:lstStyle/>
          <a:p>
            <a:pPr algn="ctr">
              <a:defRPr/>
            </a:pPr>
            <a:r>
              <a:rPr lang="en-GB" sz="3200" b="1" dirty="0" smtClean="0">
                <a:latin typeface="Twinkl" pitchFamily="50" charset="0"/>
              </a:rPr>
              <a:t>back</a:t>
            </a:r>
            <a:endParaRPr lang="en-GB" sz="3200" b="1" dirty="0">
              <a:latin typeface="Twinkl" pitchFamily="50" charset="0"/>
            </a:endParaRPr>
          </a:p>
        </p:txBody>
      </p:sp>
      <p:sp>
        <p:nvSpPr>
          <p:cNvPr id="25" name="Rectangle 24">
            <a:hlinkClick r:id="" action="ppaction://hlinkshowjump?jump=nextslide"/>
          </p:cNvPr>
          <p:cNvSpPr/>
          <p:nvPr/>
        </p:nvSpPr>
        <p:spPr>
          <a:xfrm>
            <a:off x="6939875" y="5040156"/>
            <a:ext cx="1429571" cy="819607"/>
          </a:xfrm>
          <a:prstGeom prst="rect">
            <a:avLst/>
          </a:prstGeom>
          <a:solidFill>
            <a:srgbClr val="D0EBB3"/>
          </a:solidFill>
          <a:ln w="38100">
            <a:solidFill>
              <a:srgbClr val="92D050"/>
            </a:solidFill>
          </a:ln>
        </p:spPr>
        <p:txBody>
          <a:bodyPr wrap="square" lIns="0" tIns="144000" rIns="0" bIns="180000">
            <a:spAutoFit/>
          </a:bodyPr>
          <a:lstStyle/>
          <a:p>
            <a:pPr algn="ctr">
              <a:defRPr/>
            </a:pPr>
            <a:r>
              <a:rPr lang="en-GB" sz="3200" b="1" dirty="0" smtClean="0">
                <a:latin typeface="Twinkl" pitchFamily="50" charset="0"/>
              </a:rPr>
              <a:t>next</a:t>
            </a:r>
            <a:endParaRPr lang="en-GB" sz="3200" b="1" dirty="0">
              <a:latin typeface="Twinkl" pitchFamily="50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7092" y="5395161"/>
            <a:ext cx="1126437" cy="1364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1350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9" grpId="0"/>
      <p:bldP spid="19" grpId="1"/>
      <p:bldP spid="20" grpId="0"/>
      <p:bldP spid="2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en-GB" altLang="en-US" sz="3600" dirty="0" smtClean="0">
                <a:solidFill>
                  <a:schemeClr val="tx1"/>
                </a:solidFill>
                <a:latin typeface="Twinkl" pitchFamily="2" charset="0"/>
              </a:rPr>
              <a:t>Lucky Dip</a:t>
            </a:r>
            <a:endParaRPr lang="en-GB" altLang="en-US" sz="3600" dirty="0">
              <a:latin typeface="Twinkl" pitchFamily="50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762559" y="1581150"/>
            <a:ext cx="3648075" cy="2084399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dirty="0"/>
              <a:t>Spin the wheel to choose a </a:t>
            </a:r>
            <a:r>
              <a:rPr lang="en-GB" altLang="en-US" b="1" dirty="0"/>
              <a:t>singular noun</a:t>
            </a:r>
            <a:r>
              <a:rPr lang="en-GB" altLang="en-US" dirty="0"/>
              <a:t>. Then roll the die. If the number is </a:t>
            </a:r>
            <a:r>
              <a:rPr lang="en-GB" altLang="en-US" b="1" dirty="0"/>
              <a:t>even</a:t>
            </a:r>
            <a:r>
              <a:rPr lang="en-GB" altLang="en-US" dirty="0"/>
              <a:t>, you only need to write the noun in its </a:t>
            </a:r>
            <a:r>
              <a:rPr lang="en-GB" altLang="en-US" b="1" dirty="0"/>
              <a:t>plural form</a:t>
            </a:r>
            <a:r>
              <a:rPr lang="en-GB" altLang="en-US" dirty="0"/>
              <a:t>. If the number is </a:t>
            </a:r>
            <a:r>
              <a:rPr lang="en-GB" altLang="en-US" b="1" dirty="0"/>
              <a:t>odd</a:t>
            </a:r>
            <a:r>
              <a:rPr lang="en-GB" altLang="en-US" dirty="0"/>
              <a:t>, you must write a sentence which shows </a:t>
            </a:r>
            <a:r>
              <a:rPr lang="en-GB" altLang="en-US" b="1" dirty="0"/>
              <a:t>possession</a:t>
            </a:r>
            <a:r>
              <a:rPr lang="en-GB" altLang="en-US" dirty="0"/>
              <a:t> by the plural noun.</a:t>
            </a: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38188" y="1600200"/>
            <a:ext cx="3462337" cy="346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Pentagon 25"/>
          <p:cNvSpPr/>
          <p:nvPr/>
        </p:nvSpPr>
        <p:spPr>
          <a:xfrm rot="10800000">
            <a:off x="4022722" y="3209924"/>
            <a:ext cx="544513" cy="242888"/>
          </a:xfrm>
          <a:prstGeom prst="homePlate">
            <a:avLst>
              <a:gd name="adj" fmla="val 47878"/>
            </a:avLst>
          </a:prstGeom>
          <a:solidFill>
            <a:srgbClr val="E6C734"/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ysClr val="windowText" lastClr="000000"/>
              </a:solidFill>
            </a:endParaRPr>
          </a:p>
        </p:txBody>
      </p:sp>
      <p:sp>
        <p:nvSpPr>
          <p:cNvPr id="27" name="Spin Trigger"/>
          <p:cNvSpPr/>
          <p:nvPr/>
        </p:nvSpPr>
        <p:spPr>
          <a:xfrm>
            <a:off x="1901031" y="5516563"/>
            <a:ext cx="1136650" cy="500062"/>
          </a:xfrm>
          <a:prstGeom prst="homePlate">
            <a:avLst>
              <a:gd name="adj" fmla="val 0"/>
            </a:avLst>
          </a:prstGeom>
          <a:solidFill>
            <a:schemeClr val="accent3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ysClr val="windowText" lastClr="000000"/>
                </a:solidFill>
                <a:latin typeface="Twinkl SemiBold" pitchFamily="2" charset="0"/>
              </a:rPr>
              <a:t>Spin</a:t>
            </a:r>
          </a:p>
        </p:txBody>
      </p:sp>
      <p:sp>
        <p:nvSpPr>
          <p:cNvPr id="30" name="Roll Trigger"/>
          <p:cNvSpPr/>
          <p:nvPr/>
        </p:nvSpPr>
        <p:spPr>
          <a:xfrm>
            <a:off x="5967027" y="5516563"/>
            <a:ext cx="1136650" cy="500062"/>
          </a:xfrm>
          <a:prstGeom prst="homePlate">
            <a:avLst>
              <a:gd name="adj" fmla="val 0"/>
            </a:avLst>
          </a:prstGeom>
          <a:solidFill>
            <a:schemeClr val="accent3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smtClean="0">
                <a:solidFill>
                  <a:sysClr val="windowText" lastClr="000000"/>
                </a:solidFill>
                <a:latin typeface="Twinkl SemiBold" pitchFamily="2" charset="0"/>
              </a:rPr>
              <a:t>Roll</a:t>
            </a:r>
            <a:endParaRPr lang="en-GB" dirty="0">
              <a:solidFill>
                <a:sysClr val="windowText" lastClr="000000"/>
              </a:solidFill>
              <a:latin typeface="Twinkl SemiBold" pitchFamily="2" charset="0"/>
            </a:endParaRPr>
          </a:p>
        </p:txBody>
      </p:sp>
      <p:grpSp>
        <p:nvGrpSpPr>
          <p:cNvPr id="68" name="Group 67"/>
          <p:cNvGrpSpPr/>
          <p:nvPr/>
        </p:nvGrpSpPr>
        <p:grpSpPr>
          <a:xfrm>
            <a:off x="5773731" y="3849146"/>
            <a:ext cx="1438281" cy="1438281"/>
            <a:chOff x="5495924" y="4200524"/>
            <a:chExt cx="1524001" cy="1524001"/>
          </a:xfrm>
        </p:grpSpPr>
        <p:sp>
          <p:nvSpPr>
            <p:cNvPr id="70" name="Rounded Rectangle 69"/>
            <p:cNvSpPr/>
            <p:nvPr/>
          </p:nvSpPr>
          <p:spPr>
            <a:xfrm>
              <a:off x="5495924" y="4200524"/>
              <a:ext cx="1524001" cy="1524001"/>
            </a:xfrm>
            <a:prstGeom prst="roundRect">
              <a:avLst/>
            </a:prstGeom>
            <a:solidFill>
              <a:srgbClr val="C31B1D"/>
            </a:solidFill>
            <a:ln w="38100">
              <a:solidFill>
                <a:srgbClr val="1B1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1" name="Rounded Rectangle 70"/>
            <p:cNvSpPr/>
            <p:nvPr/>
          </p:nvSpPr>
          <p:spPr>
            <a:xfrm>
              <a:off x="5543550" y="4248150"/>
              <a:ext cx="1419225" cy="1419225"/>
            </a:xfrm>
            <a:prstGeom prst="roundRect">
              <a:avLst/>
            </a:prstGeom>
            <a:solidFill>
              <a:srgbClr val="E63C3E"/>
            </a:solidFill>
            <a:ln w="38100">
              <a:solidFill>
                <a:srgbClr val="C31B1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0" name="1three"/>
          <p:cNvGrpSpPr/>
          <p:nvPr/>
        </p:nvGrpSpPr>
        <p:grpSpPr>
          <a:xfrm>
            <a:off x="5769236" y="3852989"/>
            <a:ext cx="1438281" cy="1438281"/>
            <a:chOff x="7572373" y="3802073"/>
            <a:chExt cx="1438281" cy="1438281"/>
          </a:xfrm>
        </p:grpSpPr>
        <p:grpSp>
          <p:nvGrpSpPr>
            <p:cNvPr id="34" name="Group 33"/>
            <p:cNvGrpSpPr/>
            <p:nvPr/>
          </p:nvGrpSpPr>
          <p:grpSpPr>
            <a:xfrm>
              <a:off x="7572373" y="3802073"/>
              <a:ext cx="1438281" cy="1438281"/>
              <a:chOff x="5495924" y="4200524"/>
              <a:chExt cx="1524001" cy="1524001"/>
            </a:xfrm>
          </p:grpSpPr>
          <p:sp>
            <p:nvSpPr>
              <p:cNvPr id="35" name="Rounded Rectangle 34"/>
              <p:cNvSpPr/>
              <p:nvPr/>
            </p:nvSpPr>
            <p:spPr>
              <a:xfrm>
                <a:off x="5495924" y="4200524"/>
                <a:ext cx="1524001" cy="1524001"/>
              </a:xfrm>
              <a:prstGeom prst="roundRect">
                <a:avLst/>
              </a:prstGeom>
              <a:solidFill>
                <a:srgbClr val="C31B1D"/>
              </a:solidFill>
              <a:ln w="38100">
                <a:solidFill>
                  <a:srgbClr val="1B1C1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Rounded Rectangle 35"/>
              <p:cNvSpPr/>
              <p:nvPr/>
            </p:nvSpPr>
            <p:spPr>
              <a:xfrm>
                <a:off x="5543550" y="4248150"/>
                <a:ext cx="1419225" cy="1419225"/>
              </a:xfrm>
              <a:prstGeom prst="roundRect">
                <a:avLst/>
              </a:prstGeom>
              <a:solidFill>
                <a:srgbClr val="E63C3E"/>
              </a:solidFill>
              <a:ln w="38100">
                <a:solidFill>
                  <a:srgbClr val="C31B1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47" name="Oval 46"/>
            <p:cNvSpPr/>
            <p:nvPr/>
          </p:nvSpPr>
          <p:spPr>
            <a:xfrm>
              <a:off x="8134619" y="4348163"/>
              <a:ext cx="304800" cy="304800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1B1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8" name="Oval 47"/>
            <p:cNvSpPr/>
            <p:nvPr/>
          </p:nvSpPr>
          <p:spPr>
            <a:xfrm>
              <a:off x="7811596" y="4718084"/>
              <a:ext cx="304800" cy="304800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1B1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9" name="Oval 48"/>
            <p:cNvSpPr/>
            <p:nvPr/>
          </p:nvSpPr>
          <p:spPr>
            <a:xfrm>
              <a:off x="8505821" y="3990977"/>
              <a:ext cx="304800" cy="304800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1B1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66" name="1six"/>
          <p:cNvGrpSpPr/>
          <p:nvPr/>
        </p:nvGrpSpPr>
        <p:grpSpPr>
          <a:xfrm>
            <a:off x="5771483" y="3858631"/>
            <a:ext cx="1438281" cy="1438281"/>
            <a:chOff x="7572373" y="5454638"/>
            <a:chExt cx="1438281" cy="1438281"/>
          </a:xfrm>
        </p:grpSpPr>
        <p:grpSp>
          <p:nvGrpSpPr>
            <p:cNvPr id="43" name="Group 42"/>
            <p:cNvGrpSpPr/>
            <p:nvPr/>
          </p:nvGrpSpPr>
          <p:grpSpPr>
            <a:xfrm>
              <a:off x="7572373" y="5454638"/>
              <a:ext cx="1438281" cy="1438281"/>
              <a:chOff x="5495924" y="4200524"/>
              <a:chExt cx="1524001" cy="1524001"/>
            </a:xfrm>
          </p:grpSpPr>
          <p:sp>
            <p:nvSpPr>
              <p:cNvPr id="44" name="Rounded Rectangle 43"/>
              <p:cNvSpPr/>
              <p:nvPr/>
            </p:nvSpPr>
            <p:spPr>
              <a:xfrm>
                <a:off x="5495924" y="4200524"/>
                <a:ext cx="1524001" cy="1524001"/>
              </a:xfrm>
              <a:prstGeom prst="roundRect">
                <a:avLst/>
              </a:prstGeom>
              <a:solidFill>
                <a:srgbClr val="C31B1D"/>
              </a:solidFill>
              <a:ln w="38100">
                <a:solidFill>
                  <a:srgbClr val="1B1C1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5" name="Rounded Rectangle 44"/>
              <p:cNvSpPr/>
              <p:nvPr/>
            </p:nvSpPr>
            <p:spPr>
              <a:xfrm>
                <a:off x="5543550" y="4248150"/>
                <a:ext cx="1419225" cy="1419225"/>
              </a:xfrm>
              <a:prstGeom prst="roundRect">
                <a:avLst/>
              </a:prstGeom>
              <a:solidFill>
                <a:srgbClr val="E63C3E"/>
              </a:solidFill>
              <a:ln w="38100">
                <a:solidFill>
                  <a:srgbClr val="C31B1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60" name="Oval 59"/>
            <p:cNvSpPr/>
            <p:nvPr/>
          </p:nvSpPr>
          <p:spPr>
            <a:xfrm>
              <a:off x="7825885" y="6044750"/>
              <a:ext cx="304800" cy="304800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1B1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1" name="Oval 60"/>
            <p:cNvSpPr/>
            <p:nvPr/>
          </p:nvSpPr>
          <p:spPr>
            <a:xfrm>
              <a:off x="7825885" y="6419434"/>
              <a:ext cx="304800" cy="304800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1B1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2" name="Oval 61"/>
            <p:cNvSpPr/>
            <p:nvPr/>
          </p:nvSpPr>
          <p:spPr>
            <a:xfrm>
              <a:off x="7825885" y="5644697"/>
              <a:ext cx="304800" cy="304800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1B1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3" name="Oval 62"/>
            <p:cNvSpPr/>
            <p:nvPr/>
          </p:nvSpPr>
          <p:spPr>
            <a:xfrm>
              <a:off x="8453708" y="6044750"/>
              <a:ext cx="304800" cy="304800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1B1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" name="Oval 63"/>
            <p:cNvSpPr/>
            <p:nvPr/>
          </p:nvSpPr>
          <p:spPr>
            <a:xfrm>
              <a:off x="8453708" y="6419434"/>
              <a:ext cx="304800" cy="304800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1B1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5" name="Oval 64"/>
            <p:cNvSpPr/>
            <p:nvPr/>
          </p:nvSpPr>
          <p:spPr>
            <a:xfrm>
              <a:off x="8453708" y="5644697"/>
              <a:ext cx="304800" cy="304800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1B1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2" name="1five"/>
          <p:cNvGrpSpPr/>
          <p:nvPr/>
        </p:nvGrpSpPr>
        <p:grpSpPr>
          <a:xfrm>
            <a:off x="5774266" y="3845223"/>
            <a:ext cx="1438281" cy="1438281"/>
            <a:chOff x="5886449" y="5454638"/>
            <a:chExt cx="1438281" cy="1438281"/>
          </a:xfrm>
        </p:grpSpPr>
        <p:grpSp>
          <p:nvGrpSpPr>
            <p:cNvPr id="37" name="Group 36"/>
            <p:cNvGrpSpPr/>
            <p:nvPr/>
          </p:nvGrpSpPr>
          <p:grpSpPr>
            <a:xfrm>
              <a:off x="5886449" y="5454638"/>
              <a:ext cx="1438281" cy="1438281"/>
              <a:chOff x="5495924" y="4200524"/>
              <a:chExt cx="1524001" cy="1524001"/>
            </a:xfrm>
          </p:grpSpPr>
          <p:sp>
            <p:nvSpPr>
              <p:cNvPr id="38" name="Rounded Rectangle 37"/>
              <p:cNvSpPr/>
              <p:nvPr/>
            </p:nvSpPr>
            <p:spPr>
              <a:xfrm>
                <a:off x="5495924" y="4200524"/>
                <a:ext cx="1524001" cy="1524001"/>
              </a:xfrm>
              <a:prstGeom prst="roundRect">
                <a:avLst/>
              </a:prstGeom>
              <a:solidFill>
                <a:srgbClr val="C31B1D"/>
              </a:solidFill>
              <a:ln w="38100">
                <a:solidFill>
                  <a:srgbClr val="1B1C1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9" name="Rounded Rectangle 38"/>
              <p:cNvSpPr/>
              <p:nvPr/>
            </p:nvSpPr>
            <p:spPr>
              <a:xfrm>
                <a:off x="5543550" y="4248150"/>
                <a:ext cx="1419225" cy="1419225"/>
              </a:xfrm>
              <a:prstGeom prst="roundRect">
                <a:avLst/>
              </a:prstGeom>
              <a:solidFill>
                <a:srgbClr val="E63C3E"/>
              </a:solidFill>
              <a:ln w="38100">
                <a:solidFill>
                  <a:srgbClr val="C31B1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55" name="Oval 54"/>
            <p:cNvSpPr/>
            <p:nvPr/>
          </p:nvSpPr>
          <p:spPr>
            <a:xfrm>
              <a:off x="6137274" y="6345302"/>
              <a:ext cx="304800" cy="304800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1B1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6" name="Oval 55"/>
            <p:cNvSpPr/>
            <p:nvPr/>
          </p:nvSpPr>
          <p:spPr>
            <a:xfrm>
              <a:off x="6760882" y="5708673"/>
              <a:ext cx="304800" cy="304800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1B1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7" name="Oval 56"/>
            <p:cNvSpPr/>
            <p:nvPr/>
          </p:nvSpPr>
          <p:spPr>
            <a:xfrm>
              <a:off x="6137274" y="5708673"/>
              <a:ext cx="304800" cy="304800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1B1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8" name="Oval 57"/>
            <p:cNvSpPr/>
            <p:nvPr/>
          </p:nvSpPr>
          <p:spPr>
            <a:xfrm>
              <a:off x="6760882" y="6334210"/>
              <a:ext cx="304800" cy="304800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1B1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9" name="Oval 58"/>
            <p:cNvSpPr/>
            <p:nvPr/>
          </p:nvSpPr>
          <p:spPr>
            <a:xfrm>
              <a:off x="6448695" y="6023009"/>
              <a:ext cx="304800" cy="304800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1B1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9" name="1two"/>
          <p:cNvGrpSpPr/>
          <p:nvPr/>
        </p:nvGrpSpPr>
        <p:grpSpPr>
          <a:xfrm>
            <a:off x="5770938" y="3849434"/>
            <a:ext cx="1438281" cy="1438281"/>
            <a:chOff x="5886449" y="3802073"/>
            <a:chExt cx="1438281" cy="1438281"/>
          </a:xfrm>
        </p:grpSpPr>
        <p:grpSp>
          <p:nvGrpSpPr>
            <p:cNvPr id="6" name="Group 5"/>
            <p:cNvGrpSpPr/>
            <p:nvPr/>
          </p:nvGrpSpPr>
          <p:grpSpPr>
            <a:xfrm>
              <a:off x="5886449" y="3802073"/>
              <a:ext cx="1438281" cy="1438281"/>
              <a:chOff x="5495924" y="4200524"/>
              <a:chExt cx="1524001" cy="1524001"/>
            </a:xfrm>
          </p:grpSpPr>
          <p:sp>
            <p:nvSpPr>
              <p:cNvPr id="29" name="Rounded Rectangle 28"/>
              <p:cNvSpPr/>
              <p:nvPr/>
            </p:nvSpPr>
            <p:spPr>
              <a:xfrm>
                <a:off x="5495924" y="4200524"/>
                <a:ext cx="1524001" cy="1524001"/>
              </a:xfrm>
              <a:prstGeom prst="roundRect">
                <a:avLst/>
              </a:prstGeom>
              <a:solidFill>
                <a:srgbClr val="C31B1D"/>
              </a:solidFill>
              <a:ln w="38100">
                <a:solidFill>
                  <a:srgbClr val="1B1C1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" name="Rounded Rectangle 2"/>
              <p:cNvSpPr/>
              <p:nvPr/>
            </p:nvSpPr>
            <p:spPr>
              <a:xfrm>
                <a:off x="5543550" y="4248150"/>
                <a:ext cx="1419225" cy="1419225"/>
              </a:xfrm>
              <a:prstGeom prst="roundRect">
                <a:avLst/>
              </a:prstGeom>
              <a:solidFill>
                <a:srgbClr val="E63C3E"/>
              </a:solidFill>
              <a:ln w="38100">
                <a:solidFill>
                  <a:srgbClr val="C31B1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7" name="Oval 6"/>
            <p:cNvSpPr/>
            <p:nvPr/>
          </p:nvSpPr>
          <p:spPr>
            <a:xfrm>
              <a:off x="6137274" y="4043363"/>
              <a:ext cx="304800" cy="304800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1B1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6" name="Oval 45"/>
            <p:cNvSpPr/>
            <p:nvPr/>
          </p:nvSpPr>
          <p:spPr>
            <a:xfrm>
              <a:off x="6699249" y="4632280"/>
              <a:ext cx="304800" cy="304800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1B1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8" name="1one"/>
          <p:cNvGrpSpPr/>
          <p:nvPr/>
        </p:nvGrpSpPr>
        <p:grpSpPr>
          <a:xfrm>
            <a:off x="5769657" y="3853884"/>
            <a:ext cx="1438281" cy="1438281"/>
            <a:chOff x="4138611" y="3802073"/>
            <a:chExt cx="1438281" cy="1438281"/>
          </a:xfrm>
        </p:grpSpPr>
        <p:grpSp>
          <p:nvGrpSpPr>
            <p:cNvPr id="31" name="Group 30"/>
            <p:cNvGrpSpPr/>
            <p:nvPr/>
          </p:nvGrpSpPr>
          <p:grpSpPr>
            <a:xfrm>
              <a:off x="4138611" y="3802073"/>
              <a:ext cx="1438281" cy="1438281"/>
              <a:chOff x="5495924" y="4200524"/>
              <a:chExt cx="1524001" cy="1524001"/>
            </a:xfrm>
          </p:grpSpPr>
          <p:sp>
            <p:nvSpPr>
              <p:cNvPr id="32" name="Rounded Rectangle 31"/>
              <p:cNvSpPr/>
              <p:nvPr/>
            </p:nvSpPr>
            <p:spPr>
              <a:xfrm>
                <a:off x="5495924" y="4200524"/>
                <a:ext cx="1524001" cy="1524001"/>
              </a:xfrm>
              <a:prstGeom prst="roundRect">
                <a:avLst/>
              </a:prstGeom>
              <a:solidFill>
                <a:srgbClr val="C31B1D"/>
              </a:solidFill>
              <a:ln w="38100">
                <a:solidFill>
                  <a:srgbClr val="1B1C1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3" name="Rounded Rectangle 32"/>
              <p:cNvSpPr/>
              <p:nvPr/>
            </p:nvSpPr>
            <p:spPr>
              <a:xfrm>
                <a:off x="5543550" y="4248150"/>
                <a:ext cx="1419225" cy="1419225"/>
              </a:xfrm>
              <a:prstGeom prst="roundRect">
                <a:avLst/>
              </a:prstGeom>
              <a:solidFill>
                <a:srgbClr val="E63C3E"/>
              </a:solidFill>
              <a:ln w="38100">
                <a:solidFill>
                  <a:srgbClr val="C31B1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50" name="Oval 49"/>
            <p:cNvSpPr/>
            <p:nvPr/>
          </p:nvSpPr>
          <p:spPr>
            <a:xfrm>
              <a:off x="4709340" y="4348163"/>
              <a:ext cx="304800" cy="304800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1B1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1" name="1four"/>
          <p:cNvGrpSpPr/>
          <p:nvPr/>
        </p:nvGrpSpPr>
        <p:grpSpPr>
          <a:xfrm>
            <a:off x="5768667" y="3847112"/>
            <a:ext cx="1438281" cy="1438281"/>
            <a:chOff x="4138611" y="5454638"/>
            <a:chExt cx="1438281" cy="1438281"/>
          </a:xfrm>
        </p:grpSpPr>
        <p:grpSp>
          <p:nvGrpSpPr>
            <p:cNvPr id="40" name="Group 39"/>
            <p:cNvGrpSpPr/>
            <p:nvPr/>
          </p:nvGrpSpPr>
          <p:grpSpPr>
            <a:xfrm>
              <a:off x="4138611" y="5454638"/>
              <a:ext cx="1438281" cy="1438281"/>
              <a:chOff x="5495924" y="4200524"/>
              <a:chExt cx="1524001" cy="1524001"/>
            </a:xfrm>
          </p:grpSpPr>
          <p:sp>
            <p:nvSpPr>
              <p:cNvPr id="41" name="Rounded Rectangle 40"/>
              <p:cNvSpPr/>
              <p:nvPr/>
            </p:nvSpPr>
            <p:spPr>
              <a:xfrm>
                <a:off x="5495924" y="4200524"/>
                <a:ext cx="1524001" cy="1524001"/>
              </a:xfrm>
              <a:prstGeom prst="roundRect">
                <a:avLst/>
              </a:prstGeom>
              <a:solidFill>
                <a:srgbClr val="C31B1D"/>
              </a:solidFill>
              <a:ln w="38100">
                <a:solidFill>
                  <a:srgbClr val="1B1C1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2" name="Rounded Rectangle 41"/>
              <p:cNvSpPr/>
              <p:nvPr/>
            </p:nvSpPr>
            <p:spPr>
              <a:xfrm>
                <a:off x="5543550" y="4248150"/>
                <a:ext cx="1419225" cy="1419225"/>
              </a:xfrm>
              <a:prstGeom prst="roundRect">
                <a:avLst/>
              </a:prstGeom>
              <a:solidFill>
                <a:srgbClr val="E63C3E"/>
              </a:solidFill>
              <a:ln w="38100">
                <a:solidFill>
                  <a:srgbClr val="C31B1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51" name="Oval 50"/>
            <p:cNvSpPr/>
            <p:nvPr/>
          </p:nvSpPr>
          <p:spPr>
            <a:xfrm>
              <a:off x="4395014" y="6345302"/>
              <a:ext cx="304800" cy="304800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1B1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" name="Oval 51"/>
            <p:cNvSpPr/>
            <p:nvPr/>
          </p:nvSpPr>
          <p:spPr>
            <a:xfrm>
              <a:off x="5018622" y="5708673"/>
              <a:ext cx="304800" cy="304800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1B1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3" name="Oval 52"/>
            <p:cNvSpPr/>
            <p:nvPr/>
          </p:nvSpPr>
          <p:spPr>
            <a:xfrm>
              <a:off x="4395014" y="5708673"/>
              <a:ext cx="304800" cy="304800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1B1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4" name="Oval 53"/>
            <p:cNvSpPr/>
            <p:nvPr/>
          </p:nvSpPr>
          <p:spPr>
            <a:xfrm>
              <a:off x="5018622" y="6334210"/>
              <a:ext cx="304800" cy="304800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1B1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90" name="2four"/>
          <p:cNvGrpSpPr/>
          <p:nvPr/>
        </p:nvGrpSpPr>
        <p:grpSpPr>
          <a:xfrm>
            <a:off x="5775256" y="3855049"/>
            <a:ext cx="1438281" cy="1438281"/>
            <a:chOff x="4138611" y="5454638"/>
            <a:chExt cx="1438281" cy="1438281"/>
          </a:xfrm>
        </p:grpSpPr>
        <p:grpSp>
          <p:nvGrpSpPr>
            <p:cNvPr id="91" name="Group 90"/>
            <p:cNvGrpSpPr/>
            <p:nvPr/>
          </p:nvGrpSpPr>
          <p:grpSpPr>
            <a:xfrm>
              <a:off x="4138611" y="5454638"/>
              <a:ext cx="1438281" cy="1438281"/>
              <a:chOff x="5495924" y="4200524"/>
              <a:chExt cx="1524001" cy="1524001"/>
            </a:xfrm>
          </p:grpSpPr>
          <p:sp>
            <p:nvSpPr>
              <p:cNvPr id="96" name="Rounded Rectangle 95"/>
              <p:cNvSpPr/>
              <p:nvPr/>
            </p:nvSpPr>
            <p:spPr>
              <a:xfrm>
                <a:off x="5495924" y="4200524"/>
                <a:ext cx="1524001" cy="1524001"/>
              </a:xfrm>
              <a:prstGeom prst="roundRect">
                <a:avLst/>
              </a:prstGeom>
              <a:solidFill>
                <a:srgbClr val="C31B1D"/>
              </a:solidFill>
              <a:ln w="38100">
                <a:solidFill>
                  <a:srgbClr val="1B1C1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7" name="Rounded Rectangle 96"/>
              <p:cNvSpPr/>
              <p:nvPr/>
            </p:nvSpPr>
            <p:spPr>
              <a:xfrm>
                <a:off x="5543550" y="4248150"/>
                <a:ext cx="1419225" cy="1419225"/>
              </a:xfrm>
              <a:prstGeom prst="roundRect">
                <a:avLst/>
              </a:prstGeom>
              <a:solidFill>
                <a:srgbClr val="E63C3E"/>
              </a:solidFill>
              <a:ln w="38100">
                <a:solidFill>
                  <a:srgbClr val="C31B1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92" name="Oval 91"/>
            <p:cNvSpPr/>
            <p:nvPr/>
          </p:nvSpPr>
          <p:spPr>
            <a:xfrm>
              <a:off x="4395014" y="6345302"/>
              <a:ext cx="304800" cy="304800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1B1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Oval 92"/>
            <p:cNvSpPr/>
            <p:nvPr/>
          </p:nvSpPr>
          <p:spPr>
            <a:xfrm>
              <a:off x="5018622" y="5708673"/>
              <a:ext cx="304800" cy="304800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1B1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4" name="Oval 93"/>
            <p:cNvSpPr/>
            <p:nvPr/>
          </p:nvSpPr>
          <p:spPr>
            <a:xfrm>
              <a:off x="4395014" y="5708673"/>
              <a:ext cx="304800" cy="304800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1B1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5" name="Oval 94"/>
            <p:cNvSpPr/>
            <p:nvPr/>
          </p:nvSpPr>
          <p:spPr>
            <a:xfrm>
              <a:off x="5018622" y="6334210"/>
              <a:ext cx="304800" cy="304800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1B1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07" name="2six"/>
          <p:cNvGrpSpPr/>
          <p:nvPr/>
        </p:nvGrpSpPr>
        <p:grpSpPr>
          <a:xfrm>
            <a:off x="5772415" y="3850487"/>
            <a:ext cx="1438281" cy="1438281"/>
            <a:chOff x="7572373" y="5454638"/>
            <a:chExt cx="1438281" cy="1438281"/>
          </a:xfrm>
        </p:grpSpPr>
        <p:grpSp>
          <p:nvGrpSpPr>
            <p:cNvPr id="108" name="Group 107"/>
            <p:cNvGrpSpPr/>
            <p:nvPr/>
          </p:nvGrpSpPr>
          <p:grpSpPr>
            <a:xfrm>
              <a:off x="7572373" y="5454638"/>
              <a:ext cx="1438281" cy="1438281"/>
              <a:chOff x="5495924" y="4200524"/>
              <a:chExt cx="1524001" cy="1524001"/>
            </a:xfrm>
          </p:grpSpPr>
          <p:sp>
            <p:nvSpPr>
              <p:cNvPr id="115" name="Rounded Rectangle 114"/>
              <p:cNvSpPr/>
              <p:nvPr/>
            </p:nvSpPr>
            <p:spPr>
              <a:xfrm>
                <a:off x="5495924" y="4200524"/>
                <a:ext cx="1524001" cy="1524001"/>
              </a:xfrm>
              <a:prstGeom prst="roundRect">
                <a:avLst/>
              </a:prstGeom>
              <a:solidFill>
                <a:srgbClr val="C31B1D"/>
              </a:solidFill>
              <a:ln w="38100">
                <a:solidFill>
                  <a:srgbClr val="1B1C1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6" name="Rounded Rectangle 115"/>
              <p:cNvSpPr/>
              <p:nvPr/>
            </p:nvSpPr>
            <p:spPr>
              <a:xfrm>
                <a:off x="5543550" y="4248150"/>
                <a:ext cx="1419225" cy="1419225"/>
              </a:xfrm>
              <a:prstGeom prst="roundRect">
                <a:avLst/>
              </a:prstGeom>
              <a:solidFill>
                <a:srgbClr val="E63C3E"/>
              </a:solidFill>
              <a:ln w="38100">
                <a:solidFill>
                  <a:srgbClr val="C31B1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09" name="Oval 108"/>
            <p:cNvSpPr/>
            <p:nvPr/>
          </p:nvSpPr>
          <p:spPr>
            <a:xfrm>
              <a:off x="7825885" y="6044750"/>
              <a:ext cx="304800" cy="304800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1B1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0" name="Oval 109"/>
            <p:cNvSpPr/>
            <p:nvPr/>
          </p:nvSpPr>
          <p:spPr>
            <a:xfrm>
              <a:off x="7825885" y="6419434"/>
              <a:ext cx="304800" cy="304800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1B1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1" name="Oval 110"/>
            <p:cNvSpPr/>
            <p:nvPr/>
          </p:nvSpPr>
          <p:spPr>
            <a:xfrm>
              <a:off x="7825885" y="5644697"/>
              <a:ext cx="304800" cy="304800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1B1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2" name="Oval 111"/>
            <p:cNvSpPr/>
            <p:nvPr/>
          </p:nvSpPr>
          <p:spPr>
            <a:xfrm>
              <a:off x="8453708" y="6044750"/>
              <a:ext cx="304800" cy="304800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1B1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3" name="Oval 112"/>
            <p:cNvSpPr/>
            <p:nvPr/>
          </p:nvSpPr>
          <p:spPr>
            <a:xfrm>
              <a:off x="8453708" y="6419434"/>
              <a:ext cx="304800" cy="304800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1B1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4" name="Oval 113"/>
            <p:cNvSpPr/>
            <p:nvPr/>
          </p:nvSpPr>
          <p:spPr>
            <a:xfrm>
              <a:off x="8453708" y="5644697"/>
              <a:ext cx="304800" cy="304800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1B1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8" name="2three"/>
          <p:cNvGrpSpPr/>
          <p:nvPr/>
        </p:nvGrpSpPr>
        <p:grpSpPr>
          <a:xfrm>
            <a:off x="5760447" y="3844434"/>
            <a:ext cx="1438281" cy="1438281"/>
            <a:chOff x="7572373" y="3802073"/>
            <a:chExt cx="1438281" cy="1438281"/>
          </a:xfrm>
        </p:grpSpPr>
        <p:grpSp>
          <p:nvGrpSpPr>
            <p:cNvPr id="79" name="Group 78"/>
            <p:cNvGrpSpPr/>
            <p:nvPr/>
          </p:nvGrpSpPr>
          <p:grpSpPr>
            <a:xfrm>
              <a:off x="7572373" y="3802073"/>
              <a:ext cx="1438281" cy="1438281"/>
              <a:chOff x="5495924" y="4200524"/>
              <a:chExt cx="1524001" cy="1524001"/>
            </a:xfrm>
          </p:grpSpPr>
          <p:sp>
            <p:nvSpPr>
              <p:cNvPr id="83" name="Rounded Rectangle 82"/>
              <p:cNvSpPr/>
              <p:nvPr/>
            </p:nvSpPr>
            <p:spPr>
              <a:xfrm>
                <a:off x="5495924" y="4200524"/>
                <a:ext cx="1524001" cy="1524001"/>
              </a:xfrm>
              <a:prstGeom prst="roundRect">
                <a:avLst/>
              </a:prstGeom>
              <a:solidFill>
                <a:srgbClr val="C31B1D"/>
              </a:solidFill>
              <a:ln w="38100">
                <a:solidFill>
                  <a:srgbClr val="1B1C1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4" name="Rounded Rectangle 83"/>
              <p:cNvSpPr/>
              <p:nvPr/>
            </p:nvSpPr>
            <p:spPr>
              <a:xfrm>
                <a:off x="5543550" y="4248150"/>
                <a:ext cx="1419225" cy="1419225"/>
              </a:xfrm>
              <a:prstGeom prst="roundRect">
                <a:avLst/>
              </a:prstGeom>
              <a:solidFill>
                <a:srgbClr val="E63C3E"/>
              </a:solidFill>
              <a:ln w="38100">
                <a:solidFill>
                  <a:srgbClr val="C31B1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80" name="Oval 79"/>
            <p:cNvSpPr/>
            <p:nvPr/>
          </p:nvSpPr>
          <p:spPr>
            <a:xfrm>
              <a:off x="8134619" y="4348163"/>
              <a:ext cx="304800" cy="304800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1B1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1" name="Oval 80"/>
            <p:cNvSpPr/>
            <p:nvPr/>
          </p:nvSpPr>
          <p:spPr>
            <a:xfrm>
              <a:off x="7811596" y="4718084"/>
              <a:ext cx="304800" cy="304800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1B1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2" name="Oval 81"/>
            <p:cNvSpPr/>
            <p:nvPr/>
          </p:nvSpPr>
          <p:spPr>
            <a:xfrm>
              <a:off x="8505821" y="3990977"/>
              <a:ext cx="304800" cy="304800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1B1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2" name="2two"/>
          <p:cNvGrpSpPr/>
          <p:nvPr/>
        </p:nvGrpSpPr>
        <p:grpSpPr>
          <a:xfrm>
            <a:off x="5765216" y="3852842"/>
            <a:ext cx="1438281" cy="1438281"/>
            <a:chOff x="5886449" y="3802073"/>
            <a:chExt cx="1438281" cy="1438281"/>
          </a:xfrm>
        </p:grpSpPr>
        <p:grpSp>
          <p:nvGrpSpPr>
            <p:cNvPr id="73" name="Group 72"/>
            <p:cNvGrpSpPr/>
            <p:nvPr/>
          </p:nvGrpSpPr>
          <p:grpSpPr>
            <a:xfrm>
              <a:off x="5886449" y="3802073"/>
              <a:ext cx="1438281" cy="1438281"/>
              <a:chOff x="5495924" y="4200524"/>
              <a:chExt cx="1524001" cy="1524001"/>
            </a:xfrm>
          </p:grpSpPr>
          <p:sp>
            <p:nvSpPr>
              <p:cNvPr id="76" name="Rounded Rectangle 75"/>
              <p:cNvSpPr/>
              <p:nvPr/>
            </p:nvSpPr>
            <p:spPr>
              <a:xfrm>
                <a:off x="5495924" y="4200524"/>
                <a:ext cx="1524001" cy="1524001"/>
              </a:xfrm>
              <a:prstGeom prst="roundRect">
                <a:avLst/>
              </a:prstGeom>
              <a:solidFill>
                <a:srgbClr val="C31B1D"/>
              </a:solidFill>
              <a:ln w="38100">
                <a:solidFill>
                  <a:srgbClr val="1B1C1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7" name="Rounded Rectangle 76"/>
              <p:cNvSpPr/>
              <p:nvPr/>
            </p:nvSpPr>
            <p:spPr>
              <a:xfrm>
                <a:off x="5543550" y="4248150"/>
                <a:ext cx="1419225" cy="1419225"/>
              </a:xfrm>
              <a:prstGeom prst="roundRect">
                <a:avLst/>
              </a:prstGeom>
              <a:solidFill>
                <a:srgbClr val="E63C3E"/>
              </a:solidFill>
              <a:ln w="38100">
                <a:solidFill>
                  <a:srgbClr val="C31B1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74" name="Oval 73"/>
            <p:cNvSpPr/>
            <p:nvPr/>
          </p:nvSpPr>
          <p:spPr>
            <a:xfrm>
              <a:off x="6137274" y="4043363"/>
              <a:ext cx="304800" cy="304800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1B1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" name="Oval 74"/>
            <p:cNvSpPr/>
            <p:nvPr/>
          </p:nvSpPr>
          <p:spPr>
            <a:xfrm>
              <a:off x="6699249" y="4632280"/>
              <a:ext cx="304800" cy="304800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1B1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98" name="2five"/>
          <p:cNvGrpSpPr/>
          <p:nvPr/>
        </p:nvGrpSpPr>
        <p:grpSpPr>
          <a:xfrm>
            <a:off x="5770982" y="3849484"/>
            <a:ext cx="1438281" cy="1438281"/>
            <a:chOff x="5886449" y="5454638"/>
            <a:chExt cx="1438281" cy="1438281"/>
          </a:xfrm>
        </p:grpSpPr>
        <p:grpSp>
          <p:nvGrpSpPr>
            <p:cNvPr id="99" name="Group 98"/>
            <p:cNvGrpSpPr/>
            <p:nvPr/>
          </p:nvGrpSpPr>
          <p:grpSpPr>
            <a:xfrm>
              <a:off x="5886449" y="5454638"/>
              <a:ext cx="1438281" cy="1438281"/>
              <a:chOff x="5495924" y="4200524"/>
              <a:chExt cx="1524001" cy="1524001"/>
            </a:xfrm>
          </p:grpSpPr>
          <p:sp>
            <p:nvSpPr>
              <p:cNvPr id="105" name="Rounded Rectangle 104"/>
              <p:cNvSpPr/>
              <p:nvPr/>
            </p:nvSpPr>
            <p:spPr>
              <a:xfrm>
                <a:off x="5495924" y="4200524"/>
                <a:ext cx="1524001" cy="1524001"/>
              </a:xfrm>
              <a:prstGeom prst="roundRect">
                <a:avLst/>
              </a:prstGeom>
              <a:solidFill>
                <a:srgbClr val="C31B1D"/>
              </a:solidFill>
              <a:ln w="38100">
                <a:solidFill>
                  <a:srgbClr val="1B1C1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6" name="Rounded Rectangle 105"/>
              <p:cNvSpPr/>
              <p:nvPr/>
            </p:nvSpPr>
            <p:spPr>
              <a:xfrm>
                <a:off x="5543550" y="4248150"/>
                <a:ext cx="1419225" cy="1419225"/>
              </a:xfrm>
              <a:prstGeom prst="roundRect">
                <a:avLst/>
              </a:prstGeom>
              <a:solidFill>
                <a:srgbClr val="E63C3E"/>
              </a:solidFill>
              <a:ln w="38100">
                <a:solidFill>
                  <a:srgbClr val="C31B1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00" name="Oval 99"/>
            <p:cNvSpPr/>
            <p:nvPr/>
          </p:nvSpPr>
          <p:spPr>
            <a:xfrm>
              <a:off x="6137274" y="6345302"/>
              <a:ext cx="304800" cy="304800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1B1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1" name="Oval 100"/>
            <p:cNvSpPr/>
            <p:nvPr/>
          </p:nvSpPr>
          <p:spPr>
            <a:xfrm>
              <a:off x="6760882" y="5708673"/>
              <a:ext cx="304800" cy="304800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1B1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2" name="Oval 101"/>
            <p:cNvSpPr/>
            <p:nvPr/>
          </p:nvSpPr>
          <p:spPr>
            <a:xfrm>
              <a:off x="6137274" y="5708673"/>
              <a:ext cx="304800" cy="304800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1B1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3" name="Oval 102"/>
            <p:cNvSpPr/>
            <p:nvPr/>
          </p:nvSpPr>
          <p:spPr>
            <a:xfrm>
              <a:off x="6760882" y="6334210"/>
              <a:ext cx="304800" cy="304800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1B1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4" name="Oval 103"/>
            <p:cNvSpPr/>
            <p:nvPr/>
          </p:nvSpPr>
          <p:spPr>
            <a:xfrm>
              <a:off x="6448695" y="6023009"/>
              <a:ext cx="304800" cy="304800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1B1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85" name="2one"/>
          <p:cNvGrpSpPr/>
          <p:nvPr/>
        </p:nvGrpSpPr>
        <p:grpSpPr>
          <a:xfrm>
            <a:off x="5773898" y="3849106"/>
            <a:ext cx="1438281" cy="1438281"/>
            <a:chOff x="4138611" y="3802073"/>
            <a:chExt cx="1438281" cy="1438281"/>
          </a:xfrm>
        </p:grpSpPr>
        <p:grpSp>
          <p:nvGrpSpPr>
            <p:cNvPr id="86" name="Group 85"/>
            <p:cNvGrpSpPr/>
            <p:nvPr/>
          </p:nvGrpSpPr>
          <p:grpSpPr>
            <a:xfrm>
              <a:off x="4138611" y="3802073"/>
              <a:ext cx="1438281" cy="1438281"/>
              <a:chOff x="5495924" y="4200524"/>
              <a:chExt cx="1524001" cy="1524001"/>
            </a:xfrm>
          </p:grpSpPr>
          <p:sp>
            <p:nvSpPr>
              <p:cNvPr id="88" name="Rounded Rectangle 87"/>
              <p:cNvSpPr/>
              <p:nvPr/>
            </p:nvSpPr>
            <p:spPr>
              <a:xfrm>
                <a:off x="5495924" y="4200524"/>
                <a:ext cx="1524001" cy="1524001"/>
              </a:xfrm>
              <a:prstGeom prst="roundRect">
                <a:avLst/>
              </a:prstGeom>
              <a:solidFill>
                <a:srgbClr val="C31B1D"/>
              </a:solidFill>
              <a:ln w="38100">
                <a:solidFill>
                  <a:srgbClr val="1B1C1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9" name="Rounded Rectangle 88"/>
              <p:cNvSpPr/>
              <p:nvPr/>
            </p:nvSpPr>
            <p:spPr>
              <a:xfrm>
                <a:off x="5543550" y="4248150"/>
                <a:ext cx="1419225" cy="1419225"/>
              </a:xfrm>
              <a:prstGeom prst="roundRect">
                <a:avLst/>
              </a:prstGeom>
              <a:solidFill>
                <a:srgbClr val="E63C3E"/>
              </a:solidFill>
              <a:ln w="38100">
                <a:solidFill>
                  <a:srgbClr val="C31B1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87" name="Oval 86"/>
            <p:cNvSpPr/>
            <p:nvPr/>
          </p:nvSpPr>
          <p:spPr>
            <a:xfrm>
              <a:off x="4709340" y="4348163"/>
              <a:ext cx="304800" cy="304800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1B1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0757542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36780000">
                                      <p:cBhvr>
                                        <p:cTn id="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1840000">
                                      <p:cBhvr>
                                        <p:cTn id="1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30240000">
                                      <p:cBhvr>
                                        <p:cTn id="1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3760000">
                                      <p:cBhvr>
                                        <p:cTn id="1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99360000">
                                      <p:cBhvr>
                                        <p:cTn id="2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3760000">
                                      <p:cBhvr>
                                        <p:cTn id="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6160000">
                                      <p:cBhvr>
                                        <p:cTn id="3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0">
                                      <p:cBhvr>
                                        <p:cTn id="3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6160000">
                                      <p:cBhvr>
                                        <p:cTn id="3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7280000">
                                      <p:cBhvr>
                                        <p:cTn id="4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17280000">
                                      <p:cBhvr>
                                        <p:cTn id="4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32" presetClass="emph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120000">
                                      <p:cBhvr>
                                        <p:cTn id="48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9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0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1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2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en-GB" altLang="en-US" sz="3600" dirty="0"/>
              <a:t>Which Word Is Correct?</a:t>
            </a:r>
            <a:endParaRPr lang="en-GB" altLang="en-US" sz="3600" dirty="0">
              <a:latin typeface="Twinkl" pitchFamily="50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334310"/>
            <a:ext cx="7632700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Read the sentences below and decide on the plural which should go in the gap. Punctuate the word so that it accurately shows </a:t>
            </a:r>
            <a:r>
              <a:rPr lang="en-GB" altLang="en-US" b="1" dirty="0"/>
              <a:t>plural possession</a:t>
            </a:r>
            <a:r>
              <a:rPr lang="en-GB" altLang="en-US" dirty="0"/>
              <a:t>.</a:t>
            </a:r>
          </a:p>
        </p:txBody>
      </p:sp>
      <p:sp>
        <p:nvSpPr>
          <p:cNvPr id="28" name="Rectangle 27"/>
          <p:cNvSpPr/>
          <p:nvPr/>
        </p:nvSpPr>
        <p:spPr>
          <a:xfrm>
            <a:off x="2022471" y="2411403"/>
            <a:ext cx="6207125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Astonishingly, the</a:t>
            </a:r>
            <a:r>
              <a:rPr lang="en-GB" altLang="en-US" dirty="0" smtClean="0"/>
              <a:t> </a:t>
            </a:r>
            <a:r>
              <a:rPr lang="en-GB" altLang="en-US" u="sng" dirty="0"/>
              <a:t>	</a:t>
            </a:r>
            <a:r>
              <a:rPr lang="en-GB" altLang="en-US" dirty="0" smtClean="0"/>
              <a:t> </a:t>
            </a:r>
            <a:r>
              <a:rPr lang="en-GB" altLang="en-US" dirty="0"/>
              <a:t>contents did not weigh much.</a:t>
            </a:r>
          </a:p>
        </p:txBody>
      </p:sp>
      <p:sp>
        <p:nvSpPr>
          <p:cNvPr id="30" name="Rectangle 29"/>
          <p:cNvSpPr/>
          <p:nvPr/>
        </p:nvSpPr>
        <p:spPr>
          <a:xfrm>
            <a:off x="755650" y="3714438"/>
            <a:ext cx="5456238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Most of the</a:t>
            </a:r>
            <a:r>
              <a:rPr lang="en-GB" altLang="en-US" dirty="0" smtClean="0"/>
              <a:t> </a:t>
            </a:r>
            <a:r>
              <a:rPr lang="en-GB" altLang="en-US" u="sng" dirty="0" smtClean="0"/>
              <a:t>	   </a:t>
            </a:r>
            <a:r>
              <a:rPr lang="en-GB" altLang="en-US" dirty="0" smtClean="0"/>
              <a:t> </a:t>
            </a:r>
            <a:r>
              <a:rPr lang="en-GB" altLang="en-US" dirty="0"/>
              <a:t>faces were crumbling.</a:t>
            </a:r>
          </a:p>
        </p:txBody>
      </p:sp>
      <p:sp>
        <p:nvSpPr>
          <p:cNvPr id="39" name="Rectangle 38"/>
          <p:cNvSpPr/>
          <p:nvPr/>
        </p:nvSpPr>
        <p:spPr>
          <a:xfrm>
            <a:off x="2382044" y="5068110"/>
            <a:ext cx="6006306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The </a:t>
            </a:r>
            <a:r>
              <a:rPr lang="en-GB" altLang="en-US" u="sng" dirty="0" smtClean="0"/>
              <a:t>	         </a:t>
            </a:r>
            <a:r>
              <a:rPr lang="en-GB" altLang="en-US" dirty="0" smtClean="0"/>
              <a:t> </a:t>
            </a:r>
            <a:r>
              <a:rPr lang="en-GB" altLang="en-US" dirty="0"/>
              <a:t>footprints all lead towards the hut.</a:t>
            </a:r>
          </a:p>
        </p:txBody>
      </p:sp>
      <p:sp>
        <p:nvSpPr>
          <p:cNvPr id="40" name="Rectangle 39"/>
          <p:cNvSpPr/>
          <p:nvPr/>
        </p:nvSpPr>
        <p:spPr>
          <a:xfrm>
            <a:off x="1952624" y="2887653"/>
            <a:ext cx="2247216" cy="391628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accent4">
                    <a:lumMod val="75000"/>
                  </a:schemeClr>
                </a:solidFill>
              </a:rPr>
              <a:t>singular noun: box</a:t>
            </a:r>
          </a:p>
        </p:txBody>
      </p:sp>
      <p:sp>
        <p:nvSpPr>
          <p:cNvPr id="41" name="Rectangle 40"/>
          <p:cNvSpPr/>
          <p:nvPr/>
        </p:nvSpPr>
        <p:spPr>
          <a:xfrm>
            <a:off x="527050" y="4184175"/>
            <a:ext cx="2247216" cy="391628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accent4">
                    <a:lumMod val="75000"/>
                  </a:schemeClr>
                </a:solidFill>
              </a:rPr>
              <a:t>singular noun: cliff</a:t>
            </a:r>
          </a:p>
        </p:txBody>
      </p:sp>
      <p:sp>
        <p:nvSpPr>
          <p:cNvPr id="42" name="Rectangle 41"/>
          <p:cNvSpPr/>
          <p:nvPr/>
        </p:nvSpPr>
        <p:spPr>
          <a:xfrm>
            <a:off x="2581274" y="5595386"/>
            <a:ext cx="2247216" cy="391628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accent4">
                    <a:lumMod val="75000"/>
                  </a:schemeClr>
                </a:solidFill>
              </a:rPr>
              <a:t>singular noun: animal</a:t>
            </a:r>
          </a:p>
        </p:txBody>
      </p:sp>
      <p:sp>
        <p:nvSpPr>
          <p:cNvPr id="43" name="Rectangle 42"/>
          <p:cNvSpPr/>
          <p:nvPr/>
        </p:nvSpPr>
        <p:spPr>
          <a:xfrm>
            <a:off x="4024308" y="2386845"/>
            <a:ext cx="1101725" cy="453183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 dirty="0" smtClean="0">
                <a:solidFill>
                  <a:schemeClr val="accent4">
                    <a:lumMod val="75000"/>
                  </a:schemeClr>
                </a:solidFill>
              </a:rPr>
              <a:t>boxes’</a:t>
            </a:r>
            <a:endParaRPr lang="en-GB" altLang="en-US" sz="20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2382044" y="3696439"/>
            <a:ext cx="1101725" cy="453183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 dirty="0" smtClean="0">
                <a:solidFill>
                  <a:schemeClr val="accent4">
                    <a:lumMod val="75000"/>
                  </a:schemeClr>
                </a:solidFill>
              </a:rPr>
              <a:t>cliffs’</a:t>
            </a:r>
            <a:endParaRPr lang="en-GB" altLang="en-US" sz="20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3222625" y="5038071"/>
            <a:ext cx="1101725" cy="453183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 dirty="0" smtClean="0">
                <a:solidFill>
                  <a:schemeClr val="accent4">
                    <a:lumMod val="75000"/>
                  </a:schemeClr>
                </a:solidFill>
              </a:rPr>
              <a:t>animals’</a:t>
            </a:r>
            <a:endParaRPr lang="en-GB" altLang="en-US" sz="20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6211888" y="2887653"/>
            <a:ext cx="2176462" cy="391628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accent4">
                    <a:lumMod val="75000"/>
                  </a:schemeClr>
                </a:solidFill>
              </a:rPr>
              <a:t>plural noun: boxes</a:t>
            </a:r>
          </a:p>
        </p:txBody>
      </p:sp>
      <p:sp>
        <p:nvSpPr>
          <p:cNvPr id="14" name="Rectangle 13"/>
          <p:cNvSpPr/>
          <p:nvPr/>
        </p:nvSpPr>
        <p:spPr>
          <a:xfrm>
            <a:off x="3871914" y="4184175"/>
            <a:ext cx="2176462" cy="391628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accent4">
                    <a:lumMod val="75000"/>
                  </a:schemeClr>
                </a:solidFill>
              </a:rPr>
              <a:t>plural noun: cliffs</a:t>
            </a:r>
          </a:p>
        </p:txBody>
      </p:sp>
      <p:sp>
        <p:nvSpPr>
          <p:cNvPr id="15" name="Rectangle 14"/>
          <p:cNvSpPr/>
          <p:nvPr/>
        </p:nvSpPr>
        <p:spPr>
          <a:xfrm>
            <a:off x="6211888" y="5595386"/>
            <a:ext cx="2176462" cy="391628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accent4">
                    <a:lumMod val="75000"/>
                  </a:schemeClr>
                </a:solidFill>
              </a:rPr>
              <a:t>plural noun: animals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567" y="2327294"/>
            <a:ext cx="1134057" cy="108274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7857" y="3571529"/>
            <a:ext cx="1709344" cy="122529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953" b="82778"/>
          <a:stretch/>
        </p:blipFill>
        <p:spPr>
          <a:xfrm>
            <a:off x="1114750" y="5004836"/>
            <a:ext cx="1071816" cy="1181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3050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  <p:bldP spid="45" grpId="0"/>
      <p:bldP spid="13" grpId="0"/>
      <p:bldP spid="14" grpId="0"/>
      <p:bldP spid="1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en-GB" altLang="en-US" sz="3600" b="0" dirty="0">
                <a:solidFill>
                  <a:schemeClr val="tx1"/>
                </a:solidFill>
              </a:rPr>
              <a:t>Silly Sentences</a:t>
            </a:r>
            <a:endParaRPr lang="en-GB" altLang="en-US" sz="3600" b="0" dirty="0"/>
          </a:p>
        </p:txBody>
      </p:sp>
      <p:sp>
        <p:nvSpPr>
          <p:cNvPr id="5" name="Rectangle 4"/>
          <p:cNvSpPr/>
          <p:nvPr/>
        </p:nvSpPr>
        <p:spPr>
          <a:xfrm>
            <a:off x="755650" y="1381935"/>
            <a:ext cx="7632700" cy="976403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altLang="en-US" dirty="0"/>
              <a:t>Choose one word from each column to make the silliest sentences you can </a:t>
            </a:r>
            <a:r>
              <a:rPr lang="en-GB" altLang="en-US" u="sng" dirty="0"/>
              <a:t>which still make sense</a:t>
            </a:r>
            <a:r>
              <a:rPr lang="en-GB" altLang="en-US" dirty="0"/>
              <a:t> and show plural possession.</a:t>
            </a:r>
          </a:p>
          <a:p>
            <a:pPr algn="ctr"/>
            <a:r>
              <a:rPr lang="en-GB" altLang="en-US" dirty="0">
                <a:solidFill>
                  <a:srgbClr val="DE1E5A"/>
                </a:solidFill>
              </a:rPr>
              <a:t>Example: </a:t>
            </a:r>
            <a:r>
              <a:rPr lang="en-GB" altLang="en-US" dirty="0" smtClean="0">
                <a:solidFill>
                  <a:srgbClr val="DE1E5A"/>
                </a:solidFill>
              </a:rPr>
              <a:t>The witches’ money is made of frogspawn!</a:t>
            </a:r>
            <a:r>
              <a:rPr lang="en-GB" altLang="en-US" u="sng" dirty="0" smtClean="0">
                <a:solidFill>
                  <a:srgbClr val="DE1E5A"/>
                </a:solidFill>
              </a:rPr>
              <a:t> </a:t>
            </a:r>
            <a:endParaRPr lang="en-GB" altLang="en-US" u="sng" dirty="0">
              <a:solidFill>
                <a:srgbClr val="DE1E5A"/>
              </a:solidFill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1312356"/>
              </p:ext>
            </p:extLst>
          </p:nvPr>
        </p:nvGraphicFramePr>
        <p:xfrm>
          <a:off x="815546" y="2598524"/>
          <a:ext cx="7572804" cy="3198636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524268"/>
                <a:gridCol w="2524268"/>
                <a:gridCol w="2524268"/>
              </a:tblGrid>
              <a:tr h="533106">
                <a:tc>
                  <a:txBody>
                    <a:bodyPr/>
                    <a:lstStyle/>
                    <a:p>
                      <a:r>
                        <a:rPr lang="en-GB" dirty="0" smtClean="0"/>
                        <a:t>Determiner</a:t>
                      </a:r>
                      <a:endParaRPr lang="en-GB" dirty="0"/>
                    </a:p>
                  </a:txBody>
                  <a:tcPr marL="144000" marR="0" marT="0" marB="0"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Plural Possession</a:t>
                      </a:r>
                      <a:endParaRPr lang="en-GB" dirty="0"/>
                    </a:p>
                  </a:txBody>
                  <a:tcPr marL="144000" marR="0" marT="0" marB="0"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Random</a:t>
                      </a:r>
                      <a:endParaRPr lang="en-GB" dirty="0"/>
                    </a:p>
                  </a:txBody>
                  <a:tcPr marL="144000" marR="0" marT="0" marB="0"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3106">
                <a:tc>
                  <a:txBody>
                    <a:bodyPr/>
                    <a:lstStyle/>
                    <a:p>
                      <a:r>
                        <a:rPr lang="en-GB" dirty="0" smtClean="0"/>
                        <a:t>the</a:t>
                      </a:r>
                      <a:endParaRPr lang="en-GB" dirty="0"/>
                    </a:p>
                  </a:txBody>
                  <a:tcPr marL="144000" marR="0" marT="0" marB="0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bosses’</a:t>
                      </a:r>
                      <a:endParaRPr lang="en-GB" dirty="0"/>
                    </a:p>
                  </a:txBody>
                  <a:tcPr marL="144000" marR="0" marT="0" marB="0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smile</a:t>
                      </a:r>
                      <a:endParaRPr lang="en-GB" dirty="0"/>
                    </a:p>
                  </a:txBody>
                  <a:tcPr marL="144000" marR="0" marT="0" marB="0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533106">
                <a:tc>
                  <a:txBody>
                    <a:bodyPr/>
                    <a:lstStyle/>
                    <a:p>
                      <a:r>
                        <a:rPr lang="en-GB" dirty="0" smtClean="0"/>
                        <a:t>some</a:t>
                      </a:r>
                      <a:endParaRPr lang="en-GB" dirty="0"/>
                    </a:p>
                  </a:txBody>
                  <a:tcPr marL="144000" marR="0" marT="0" marB="0" anchor="ctr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bushes’</a:t>
                      </a:r>
                      <a:endParaRPr lang="en-GB" dirty="0"/>
                    </a:p>
                  </a:txBody>
                  <a:tcPr marL="144000" marR="0" marT="0" marB="0" anchor="ctr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money</a:t>
                      </a:r>
                      <a:endParaRPr lang="en-GB" dirty="0"/>
                    </a:p>
                  </a:txBody>
                  <a:tcPr marL="144000" marR="0" marT="0" marB="0" anchor="ctr"/>
                </a:tc>
              </a:tr>
              <a:tr h="533106">
                <a:tc>
                  <a:txBody>
                    <a:bodyPr/>
                    <a:lstStyle/>
                    <a:p>
                      <a:r>
                        <a:rPr lang="en-GB" dirty="0" smtClean="0"/>
                        <a:t>these</a:t>
                      </a:r>
                      <a:endParaRPr lang="en-GB" dirty="0"/>
                    </a:p>
                  </a:txBody>
                  <a:tcPr marL="144000" marR="0" marT="0" marB="0" anchor="ctr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witches’</a:t>
                      </a:r>
                      <a:endParaRPr lang="en-GB" dirty="0"/>
                    </a:p>
                  </a:txBody>
                  <a:tcPr marL="144000" marR="0" marT="0" marB="0" anchor="ctr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days</a:t>
                      </a:r>
                      <a:endParaRPr lang="en-GB" dirty="0"/>
                    </a:p>
                  </a:txBody>
                  <a:tcPr marL="144000" marR="0" marT="0" marB="0" anchor="ctr"/>
                </a:tc>
              </a:tr>
              <a:tr h="533106">
                <a:tc>
                  <a:txBody>
                    <a:bodyPr/>
                    <a:lstStyle/>
                    <a:p>
                      <a:r>
                        <a:rPr lang="en-GB" dirty="0" smtClean="0"/>
                        <a:t>many</a:t>
                      </a:r>
                      <a:endParaRPr lang="en-GB" dirty="0"/>
                    </a:p>
                  </a:txBody>
                  <a:tcPr marL="144000" marR="0" marT="0" marB="0" anchor="ctr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people’s</a:t>
                      </a:r>
                      <a:endParaRPr lang="en-GB" dirty="0"/>
                    </a:p>
                  </a:txBody>
                  <a:tcPr marL="144000" marR="0" marT="0" marB="0" anchor="ctr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clean</a:t>
                      </a:r>
                      <a:endParaRPr lang="en-GB" dirty="0"/>
                    </a:p>
                  </a:txBody>
                  <a:tcPr marL="144000" marR="0" marT="0" marB="0" anchor="ctr"/>
                </a:tc>
              </a:tr>
              <a:tr h="533106">
                <a:tc>
                  <a:txBody>
                    <a:bodyPr/>
                    <a:lstStyle/>
                    <a:p>
                      <a:r>
                        <a:rPr lang="en-GB" dirty="0" smtClean="0"/>
                        <a:t>those</a:t>
                      </a:r>
                      <a:endParaRPr lang="en-GB" dirty="0"/>
                    </a:p>
                  </a:txBody>
                  <a:tcPr marL="144000" marR="0" marT="0" marB="0" anchor="ctr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women’s</a:t>
                      </a:r>
                      <a:endParaRPr lang="en-GB" dirty="0"/>
                    </a:p>
                  </a:txBody>
                  <a:tcPr marL="144000" marR="0" marT="0" marB="0" anchor="ctr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lantern</a:t>
                      </a:r>
                      <a:endParaRPr lang="en-GB" dirty="0"/>
                    </a:p>
                  </a:txBody>
                  <a:tcPr marL="144000" marR="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0928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altLang="en-US" sz="3600" dirty="0"/>
              <a:t>Show Me with Sentences</a:t>
            </a:r>
            <a:endParaRPr lang="en-GB" altLang="en-US" sz="3600" dirty="0">
              <a:latin typeface="Twinkl" pitchFamily="50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381935"/>
            <a:ext cx="7632700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defRPr/>
            </a:pPr>
            <a:r>
              <a:rPr lang="en-GB" dirty="0">
                <a:latin typeface="Twinkl" pitchFamily="50" charset="0"/>
              </a:rPr>
              <a:t>Look at the picture below. Use the picture to write two sentences which correctly use an apostrophe to show </a:t>
            </a:r>
            <a:r>
              <a:rPr lang="en-GB" b="1" dirty="0">
                <a:latin typeface="Twinkl" pitchFamily="50" charset="0"/>
              </a:rPr>
              <a:t>plural possession</a:t>
            </a:r>
            <a:r>
              <a:rPr lang="en-GB" dirty="0">
                <a:latin typeface="Twinkl" pitchFamily="50" charset="0"/>
              </a:rPr>
              <a:t>.</a:t>
            </a:r>
          </a:p>
        </p:txBody>
      </p:sp>
      <p:pic>
        <p:nvPicPr>
          <p:cNvPr id="6" name="Picture 2" descr="Children, Burma, Student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5123" y="2176463"/>
            <a:ext cx="5851528" cy="39124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02359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altLang="en-US" sz="3600" dirty="0"/>
              <a:t>Show Me with Sentences</a:t>
            </a:r>
            <a:endParaRPr lang="en-GB" altLang="en-US" sz="3600" dirty="0">
              <a:latin typeface="Twinkl" pitchFamily="50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381935"/>
            <a:ext cx="7632700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defRPr/>
            </a:pPr>
            <a:r>
              <a:rPr lang="en-GB" dirty="0">
                <a:latin typeface="Twinkl" pitchFamily="50" charset="0"/>
              </a:rPr>
              <a:t>Look at the picture below. Use the picture to write two sentences which correctly use an apostrophe to show </a:t>
            </a:r>
            <a:r>
              <a:rPr lang="en-GB" b="1" dirty="0">
                <a:latin typeface="Twinkl" pitchFamily="50" charset="0"/>
              </a:rPr>
              <a:t>plural possession</a:t>
            </a:r>
            <a:r>
              <a:rPr lang="en-GB" dirty="0">
                <a:latin typeface="Twinkl" pitchFamily="50" charset="0"/>
              </a:rPr>
              <a:t>.</a:t>
            </a:r>
          </a:p>
        </p:txBody>
      </p:sp>
      <p:pic>
        <p:nvPicPr>
          <p:cNvPr id="7" name="Picture 2" descr="Horses, Nature, Animal, Horse, Animals, Equine, Ma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5088" y="2219836"/>
            <a:ext cx="6389687" cy="3928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93554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altLang="en-US" sz="3600" dirty="0"/>
              <a:t>Show Me with Sentences</a:t>
            </a:r>
            <a:endParaRPr lang="en-GB" altLang="en-US" sz="3600" dirty="0">
              <a:latin typeface="Twinkl" pitchFamily="50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381935"/>
            <a:ext cx="7632700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defRPr/>
            </a:pPr>
            <a:r>
              <a:rPr lang="en-GB" dirty="0">
                <a:latin typeface="Twinkl" pitchFamily="50" charset="0"/>
              </a:rPr>
              <a:t>Look at the picture below. Use the picture to write two sentences which correctly use an apostrophe to show </a:t>
            </a:r>
            <a:r>
              <a:rPr lang="en-GB" b="1" dirty="0">
                <a:latin typeface="Twinkl" pitchFamily="50" charset="0"/>
              </a:rPr>
              <a:t>plural possession</a:t>
            </a:r>
            <a:r>
              <a:rPr lang="en-GB" dirty="0">
                <a:latin typeface="Twinkl" pitchFamily="50" charset="0"/>
              </a:rPr>
              <a:t>.</a:t>
            </a:r>
          </a:p>
        </p:txBody>
      </p:sp>
      <p:pic>
        <p:nvPicPr>
          <p:cNvPr id="6" name="Picture 2" descr="Surgery, Action, Hospital, Doctor, Care For, Clini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875" y="2262340"/>
            <a:ext cx="5743575" cy="38304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15200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altLang="en-US" sz="3600" b="0" dirty="0">
                <a:solidFill>
                  <a:schemeClr val="tx1"/>
                </a:solidFill>
              </a:rPr>
              <a:t>Plural Possession Quick Quiz</a:t>
            </a:r>
            <a:endParaRPr lang="en-GB" altLang="en-US" sz="3600" b="0" dirty="0"/>
          </a:p>
        </p:txBody>
      </p:sp>
      <p:sp>
        <p:nvSpPr>
          <p:cNvPr id="5" name="Rectangle 4"/>
          <p:cNvSpPr/>
          <p:nvPr/>
        </p:nvSpPr>
        <p:spPr>
          <a:xfrm>
            <a:off x="755650" y="1381935"/>
            <a:ext cx="7632700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/>
              <a:t>Take a quiz to see if you are an expert! 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b="1" dirty="0"/>
              <a:t>Is this sentence correctly punctuated to show plural possession?</a:t>
            </a:r>
          </a:p>
        </p:txBody>
      </p:sp>
      <p:sp>
        <p:nvSpPr>
          <p:cNvPr id="7" name="Rectangle 6"/>
          <p:cNvSpPr/>
          <p:nvPr/>
        </p:nvSpPr>
        <p:spPr>
          <a:xfrm>
            <a:off x="755650" y="2563035"/>
            <a:ext cx="7632700" cy="576293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800" dirty="0"/>
              <a:t>The cacti’s spikes are sharp.</a:t>
            </a:r>
            <a:endParaRPr lang="en-GB" altLang="en-US" sz="3200" b="1" dirty="0"/>
          </a:p>
        </p:txBody>
      </p:sp>
      <p:sp>
        <p:nvSpPr>
          <p:cNvPr id="8" name="Rectangle 7"/>
          <p:cNvSpPr/>
          <p:nvPr/>
        </p:nvSpPr>
        <p:spPr>
          <a:xfrm>
            <a:off x="1727200" y="3693471"/>
            <a:ext cx="2457450" cy="819607"/>
          </a:xfrm>
          <a:prstGeom prst="rect">
            <a:avLst/>
          </a:prstGeom>
          <a:solidFill>
            <a:srgbClr val="D0EBB3"/>
          </a:solidFill>
          <a:ln w="38100">
            <a:solidFill>
              <a:srgbClr val="92D050"/>
            </a:solidFill>
          </a:ln>
        </p:spPr>
        <p:txBody>
          <a:bodyPr wrap="square" lIns="0" tIns="180000" rIns="0" bIns="180000">
            <a:spAutoFit/>
          </a:bodyPr>
          <a:lstStyle/>
          <a:p>
            <a:pPr algn="ctr">
              <a:defRPr/>
            </a:pPr>
            <a:r>
              <a:rPr lang="en-GB" sz="3000" b="1" dirty="0" smtClean="0">
                <a:latin typeface="Twinkl" pitchFamily="50" charset="0"/>
              </a:rPr>
              <a:t>yes</a:t>
            </a:r>
            <a:endParaRPr lang="en-GB" sz="3000" b="1" dirty="0">
              <a:latin typeface="Twinkl" pitchFamily="50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965700" y="3693471"/>
            <a:ext cx="2457450" cy="81960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rgbClr val="DE1E5A"/>
            </a:solidFill>
          </a:ln>
        </p:spPr>
        <p:txBody>
          <a:bodyPr wrap="square" lIns="0" tIns="180000" rIns="0" bIns="180000">
            <a:spAutoFit/>
          </a:bodyPr>
          <a:lstStyle/>
          <a:p>
            <a:pPr algn="ctr">
              <a:defRPr/>
            </a:pPr>
            <a:r>
              <a:rPr lang="en-GB" sz="3000" b="1" dirty="0" smtClean="0">
                <a:latin typeface="Twinkl" pitchFamily="50" charset="0"/>
              </a:rPr>
              <a:t>no</a:t>
            </a:r>
            <a:endParaRPr lang="en-GB" sz="3000" b="1" dirty="0">
              <a:latin typeface="Twinkl" pitchFamily="50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727200" y="3693471"/>
            <a:ext cx="2457450" cy="819607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lIns="0" tIns="180000" rIns="0" bIns="180000">
            <a:spAutoFit/>
          </a:bodyPr>
          <a:lstStyle/>
          <a:p>
            <a:pPr algn="ctr">
              <a:defRPr/>
            </a:pPr>
            <a:r>
              <a:rPr lang="en-GB" sz="3000" b="1" dirty="0" smtClean="0">
                <a:latin typeface="Twinkl" pitchFamily="50" charset="0"/>
              </a:rPr>
              <a:t>yes</a:t>
            </a:r>
            <a:endParaRPr lang="en-GB" sz="3000" b="1" dirty="0">
              <a:latin typeface="Twinkl" pitchFamily="50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965700" y="3693471"/>
            <a:ext cx="2457450" cy="819607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lIns="0" tIns="180000" rIns="0" bIns="180000">
            <a:spAutoFit/>
          </a:bodyPr>
          <a:lstStyle/>
          <a:p>
            <a:pPr algn="ctr">
              <a:defRPr/>
            </a:pPr>
            <a:r>
              <a:rPr lang="en-GB" sz="3000" b="1" dirty="0" smtClean="0">
                <a:latin typeface="Twinkl" pitchFamily="50" charset="0"/>
              </a:rPr>
              <a:t>no</a:t>
            </a:r>
            <a:endParaRPr lang="en-GB" sz="3000" b="1" dirty="0">
              <a:latin typeface="Twinkl" pitchFamily="50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755650" y="5067221"/>
            <a:ext cx="7632700" cy="514738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 dirty="0" smtClean="0">
                <a:solidFill>
                  <a:schemeClr val="accent4">
                    <a:lumMod val="75000"/>
                  </a:schemeClr>
                </a:solidFill>
                <a:latin typeface="Twinkl SemiBold" pitchFamily="2" charset="0"/>
              </a:rPr>
              <a:t>How did you know?</a:t>
            </a:r>
            <a:endParaRPr lang="en-GB" altLang="en-US" sz="2800" b="1" dirty="0">
              <a:solidFill>
                <a:schemeClr val="accent4">
                  <a:lumMod val="75000"/>
                </a:schemeClr>
              </a:solidFill>
              <a:latin typeface="Twinkl SemiBold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5394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altLang="en-US" sz="3600" b="0" dirty="0">
                <a:solidFill>
                  <a:schemeClr val="tx1"/>
                </a:solidFill>
              </a:rPr>
              <a:t>Plural Possession Quick Quiz</a:t>
            </a:r>
            <a:endParaRPr lang="en-GB" altLang="en-US" sz="3600" b="0" dirty="0"/>
          </a:p>
        </p:txBody>
      </p:sp>
      <p:sp>
        <p:nvSpPr>
          <p:cNvPr id="5" name="Rectangle 4"/>
          <p:cNvSpPr/>
          <p:nvPr/>
        </p:nvSpPr>
        <p:spPr>
          <a:xfrm>
            <a:off x="755650" y="1381935"/>
            <a:ext cx="7632700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/>
              <a:t>Take a quiz to see if you are an expert! 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b="1" dirty="0"/>
              <a:t>Is this sentence correctly punctuated to show plural possession?</a:t>
            </a:r>
          </a:p>
        </p:txBody>
      </p:sp>
      <p:sp>
        <p:nvSpPr>
          <p:cNvPr id="7" name="Rectangle 6"/>
          <p:cNvSpPr/>
          <p:nvPr/>
        </p:nvSpPr>
        <p:spPr>
          <a:xfrm>
            <a:off x="755650" y="2563035"/>
            <a:ext cx="7632700" cy="576293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800" dirty="0"/>
              <a:t>Many of the </a:t>
            </a:r>
            <a:r>
              <a:rPr lang="en-GB" altLang="en-US" sz="2800" dirty="0" err="1"/>
              <a:t>childrens</a:t>
            </a:r>
            <a:r>
              <a:rPr lang="en-GB" altLang="en-US" sz="2800" dirty="0"/>
              <a:t>’ toys were left out.</a:t>
            </a:r>
            <a:endParaRPr lang="en-GB" altLang="en-US" sz="3200" b="1" dirty="0"/>
          </a:p>
        </p:txBody>
      </p:sp>
      <p:sp>
        <p:nvSpPr>
          <p:cNvPr id="8" name="Rectangle 7"/>
          <p:cNvSpPr/>
          <p:nvPr/>
        </p:nvSpPr>
        <p:spPr>
          <a:xfrm>
            <a:off x="1727200" y="3693471"/>
            <a:ext cx="2457450" cy="81960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rgbClr val="DE1E5A"/>
            </a:solidFill>
          </a:ln>
        </p:spPr>
        <p:txBody>
          <a:bodyPr wrap="square" lIns="0" tIns="180000" rIns="0" bIns="180000">
            <a:spAutoFit/>
          </a:bodyPr>
          <a:lstStyle/>
          <a:p>
            <a:pPr algn="ctr">
              <a:defRPr/>
            </a:pPr>
            <a:r>
              <a:rPr lang="en-GB" sz="3000" b="1" dirty="0" smtClean="0">
                <a:latin typeface="Twinkl" pitchFamily="50" charset="0"/>
              </a:rPr>
              <a:t>yes</a:t>
            </a:r>
            <a:endParaRPr lang="en-GB" sz="3000" b="1" dirty="0">
              <a:latin typeface="Twinkl" pitchFamily="50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965700" y="3693471"/>
            <a:ext cx="2457450" cy="819607"/>
          </a:xfrm>
          <a:prstGeom prst="rect">
            <a:avLst/>
          </a:prstGeom>
          <a:solidFill>
            <a:srgbClr val="D0EBB3"/>
          </a:solidFill>
          <a:ln w="38100">
            <a:solidFill>
              <a:srgbClr val="92D050"/>
            </a:solidFill>
          </a:ln>
        </p:spPr>
        <p:txBody>
          <a:bodyPr wrap="square" lIns="0" tIns="180000" rIns="0" bIns="180000">
            <a:spAutoFit/>
          </a:bodyPr>
          <a:lstStyle/>
          <a:p>
            <a:pPr algn="ctr">
              <a:defRPr/>
            </a:pPr>
            <a:r>
              <a:rPr lang="en-GB" sz="3000" b="1" dirty="0" smtClean="0">
                <a:latin typeface="Twinkl" pitchFamily="50" charset="0"/>
              </a:rPr>
              <a:t>no</a:t>
            </a:r>
            <a:endParaRPr lang="en-GB" sz="3000" b="1" dirty="0">
              <a:latin typeface="Twinkl" pitchFamily="50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727200" y="3693471"/>
            <a:ext cx="2457450" cy="819607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lIns="0" tIns="180000" rIns="0" bIns="180000">
            <a:spAutoFit/>
          </a:bodyPr>
          <a:lstStyle/>
          <a:p>
            <a:pPr algn="ctr">
              <a:defRPr/>
            </a:pPr>
            <a:r>
              <a:rPr lang="en-GB" sz="3000" b="1" dirty="0" smtClean="0">
                <a:latin typeface="Twinkl" pitchFamily="50" charset="0"/>
              </a:rPr>
              <a:t>yes</a:t>
            </a:r>
            <a:endParaRPr lang="en-GB" sz="3000" b="1" dirty="0">
              <a:latin typeface="Twinkl" pitchFamily="50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965700" y="3693471"/>
            <a:ext cx="2457450" cy="819607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lIns="0" tIns="180000" rIns="0" bIns="180000">
            <a:spAutoFit/>
          </a:bodyPr>
          <a:lstStyle/>
          <a:p>
            <a:pPr algn="ctr">
              <a:defRPr/>
            </a:pPr>
            <a:r>
              <a:rPr lang="en-GB" sz="3000" b="1" dirty="0" smtClean="0">
                <a:latin typeface="Twinkl" pitchFamily="50" charset="0"/>
              </a:rPr>
              <a:t>no</a:t>
            </a:r>
            <a:endParaRPr lang="en-GB" sz="3000" b="1" dirty="0">
              <a:latin typeface="Twinkl" pitchFamily="50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755650" y="5067221"/>
            <a:ext cx="7632700" cy="514738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 dirty="0" smtClean="0">
                <a:solidFill>
                  <a:schemeClr val="accent4">
                    <a:lumMod val="75000"/>
                  </a:schemeClr>
                </a:solidFill>
                <a:latin typeface="Twinkl SemiBold" pitchFamily="2" charset="0"/>
              </a:rPr>
              <a:t>Why is this incorrectly punctuated?</a:t>
            </a:r>
            <a:endParaRPr lang="en-GB" altLang="en-US" sz="2800" b="1" dirty="0">
              <a:solidFill>
                <a:schemeClr val="accent4">
                  <a:lumMod val="75000"/>
                </a:schemeClr>
              </a:solidFill>
              <a:latin typeface="Twinkl SemiBold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69078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altLang="en-US" sz="3600" b="0" dirty="0">
                <a:solidFill>
                  <a:schemeClr val="tx1"/>
                </a:solidFill>
              </a:rPr>
              <a:t>Plural Possession Quick Quiz</a:t>
            </a:r>
            <a:endParaRPr lang="en-GB" altLang="en-US" sz="3600" b="0" dirty="0"/>
          </a:p>
        </p:txBody>
      </p:sp>
      <p:sp>
        <p:nvSpPr>
          <p:cNvPr id="5" name="Rectangle 4"/>
          <p:cNvSpPr/>
          <p:nvPr/>
        </p:nvSpPr>
        <p:spPr>
          <a:xfrm>
            <a:off x="755650" y="1381935"/>
            <a:ext cx="7632700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/>
              <a:t>Take a quiz to see if you are an expert! 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b="1" dirty="0"/>
              <a:t>Is this sentence correctly punctuated to show plural possession?</a:t>
            </a:r>
          </a:p>
        </p:txBody>
      </p:sp>
      <p:sp>
        <p:nvSpPr>
          <p:cNvPr id="7" name="Rectangle 6"/>
          <p:cNvSpPr/>
          <p:nvPr/>
        </p:nvSpPr>
        <p:spPr>
          <a:xfrm>
            <a:off x="619125" y="2635482"/>
            <a:ext cx="7905750" cy="576293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800" dirty="0"/>
              <a:t>Two witnesses’ testimonies stood out to the jury.</a:t>
            </a:r>
            <a:endParaRPr lang="en-GB" altLang="en-US" sz="3200" b="1" dirty="0"/>
          </a:p>
        </p:txBody>
      </p:sp>
      <p:sp>
        <p:nvSpPr>
          <p:cNvPr id="8" name="Rectangle 7"/>
          <p:cNvSpPr/>
          <p:nvPr/>
        </p:nvSpPr>
        <p:spPr>
          <a:xfrm>
            <a:off x="1727200" y="3693471"/>
            <a:ext cx="2457450" cy="819607"/>
          </a:xfrm>
          <a:prstGeom prst="rect">
            <a:avLst/>
          </a:prstGeom>
          <a:solidFill>
            <a:srgbClr val="D0EBB3"/>
          </a:solidFill>
          <a:ln w="38100">
            <a:solidFill>
              <a:srgbClr val="92D050"/>
            </a:solidFill>
          </a:ln>
        </p:spPr>
        <p:txBody>
          <a:bodyPr wrap="square" lIns="0" tIns="180000" rIns="0" bIns="180000">
            <a:spAutoFit/>
          </a:bodyPr>
          <a:lstStyle/>
          <a:p>
            <a:pPr algn="ctr">
              <a:defRPr/>
            </a:pPr>
            <a:r>
              <a:rPr lang="en-GB" sz="3000" b="1" dirty="0" smtClean="0">
                <a:latin typeface="Twinkl" pitchFamily="50" charset="0"/>
              </a:rPr>
              <a:t>yes</a:t>
            </a:r>
            <a:endParaRPr lang="en-GB" sz="3000" b="1" dirty="0">
              <a:latin typeface="Twinkl" pitchFamily="50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965700" y="3693471"/>
            <a:ext cx="2457450" cy="81960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rgbClr val="DE1E5A"/>
            </a:solidFill>
          </a:ln>
        </p:spPr>
        <p:txBody>
          <a:bodyPr wrap="square" lIns="0" tIns="180000" rIns="0" bIns="180000">
            <a:spAutoFit/>
          </a:bodyPr>
          <a:lstStyle/>
          <a:p>
            <a:pPr algn="ctr">
              <a:defRPr/>
            </a:pPr>
            <a:r>
              <a:rPr lang="en-GB" sz="3000" b="1" dirty="0" smtClean="0">
                <a:latin typeface="Twinkl" pitchFamily="50" charset="0"/>
              </a:rPr>
              <a:t>no</a:t>
            </a:r>
            <a:endParaRPr lang="en-GB" sz="3000" b="1" dirty="0">
              <a:latin typeface="Twinkl" pitchFamily="50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727200" y="3693471"/>
            <a:ext cx="2457450" cy="819607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lIns="0" tIns="180000" rIns="0" bIns="180000">
            <a:spAutoFit/>
          </a:bodyPr>
          <a:lstStyle/>
          <a:p>
            <a:pPr algn="ctr">
              <a:defRPr/>
            </a:pPr>
            <a:r>
              <a:rPr lang="en-GB" sz="3000" b="1" dirty="0" smtClean="0">
                <a:latin typeface="Twinkl" pitchFamily="50" charset="0"/>
              </a:rPr>
              <a:t>yes</a:t>
            </a:r>
            <a:endParaRPr lang="en-GB" sz="3000" b="1" dirty="0">
              <a:latin typeface="Twinkl" pitchFamily="50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965700" y="3693471"/>
            <a:ext cx="2457450" cy="819607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lIns="0" tIns="180000" rIns="0" bIns="180000">
            <a:spAutoFit/>
          </a:bodyPr>
          <a:lstStyle/>
          <a:p>
            <a:pPr algn="ctr">
              <a:defRPr/>
            </a:pPr>
            <a:r>
              <a:rPr lang="en-GB" sz="3000" b="1" dirty="0" smtClean="0">
                <a:latin typeface="Twinkl" pitchFamily="50" charset="0"/>
              </a:rPr>
              <a:t>no</a:t>
            </a:r>
            <a:endParaRPr lang="en-GB" sz="3000" b="1" dirty="0">
              <a:latin typeface="Twinkl" pitchFamily="50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755650" y="5067221"/>
            <a:ext cx="7632700" cy="514738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defRPr/>
            </a:pPr>
            <a:r>
              <a:rPr lang="en-GB" sz="2400" dirty="0">
                <a:solidFill>
                  <a:schemeClr val="accent4">
                    <a:lumMod val="75000"/>
                  </a:schemeClr>
                </a:solidFill>
                <a:latin typeface="Twinkl SemiBold" pitchFamily="2" charset="0"/>
              </a:rPr>
              <a:t>How did you know that this was correct?</a:t>
            </a:r>
          </a:p>
        </p:txBody>
      </p:sp>
    </p:spTree>
    <p:extLst>
      <p:ext uri="{BB962C8B-B14F-4D97-AF65-F5344CB8AC3E}">
        <p14:creationId xmlns:p14="http://schemas.microsoft.com/office/powerpoint/2010/main" val="4696870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altLang="en-US" sz="3600" b="0" dirty="0">
                <a:solidFill>
                  <a:schemeClr val="tx1"/>
                </a:solidFill>
              </a:rPr>
              <a:t>Plural Possession Quick Quiz</a:t>
            </a:r>
            <a:endParaRPr lang="en-GB" altLang="en-US" sz="3600" b="0" dirty="0"/>
          </a:p>
        </p:txBody>
      </p:sp>
      <p:sp>
        <p:nvSpPr>
          <p:cNvPr id="5" name="Rectangle 4"/>
          <p:cNvSpPr/>
          <p:nvPr/>
        </p:nvSpPr>
        <p:spPr>
          <a:xfrm>
            <a:off x="755650" y="1381935"/>
            <a:ext cx="7632700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/>
              <a:t>Take a quiz to see if you are an expert! 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b="1" dirty="0"/>
              <a:t>Is this sentence correctly punctuated to show plural possession?</a:t>
            </a:r>
          </a:p>
        </p:txBody>
      </p:sp>
      <p:sp>
        <p:nvSpPr>
          <p:cNvPr id="7" name="Rectangle 6"/>
          <p:cNvSpPr/>
          <p:nvPr/>
        </p:nvSpPr>
        <p:spPr>
          <a:xfrm>
            <a:off x="619125" y="2635482"/>
            <a:ext cx="7905750" cy="576293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800" dirty="0"/>
              <a:t>Witches’ hats are usually pointed.</a:t>
            </a:r>
            <a:endParaRPr lang="en-GB" altLang="en-US" sz="3200" b="1" dirty="0"/>
          </a:p>
        </p:txBody>
      </p:sp>
      <p:sp>
        <p:nvSpPr>
          <p:cNvPr id="8" name="Rectangle 7"/>
          <p:cNvSpPr/>
          <p:nvPr/>
        </p:nvSpPr>
        <p:spPr>
          <a:xfrm>
            <a:off x="1727200" y="3693471"/>
            <a:ext cx="2457450" cy="819607"/>
          </a:xfrm>
          <a:prstGeom prst="rect">
            <a:avLst/>
          </a:prstGeom>
          <a:solidFill>
            <a:srgbClr val="D0EBB3"/>
          </a:solidFill>
          <a:ln w="38100">
            <a:solidFill>
              <a:srgbClr val="92D050"/>
            </a:solidFill>
          </a:ln>
        </p:spPr>
        <p:txBody>
          <a:bodyPr wrap="square" lIns="0" tIns="180000" rIns="0" bIns="180000">
            <a:spAutoFit/>
          </a:bodyPr>
          <a:lstStyle/>
          <a:p>
            <a:pPr algn="ctr">
              <a:defRPr/>
            </a:pPr>
            <a:r>
              <a:rPr lang="en-GB" sz="3000" b="1" dirty="0" smtClean="0">
                <a:latin typeface="Twinkl" pitchFamily="50" charset="0"/>
              </a:rPr>
              <a:t>yes</a:t>
            </a:r>
            <a:endParaRPr lang="en-GB" sz="3000" b="1" dirty="0">
              <a:latin typeface="Twinkl" pitchFamily="50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965700" y="3693471"/>
            <a:ext cx="2457450" cy="81960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rgbClr val="DE1E5A"/>
            </a:solidFill>
          </a:ln>
        </p:spPr>
        <p:txBody>
          <a:bodyPr wrap="square" lIns="0" tIns="180000" rIns="0" bIns="180000">
            <a:spAutoFit/>
          </a:bodyPr>
          <a:lstStyle/>
          <a:p>
            <a:pPr algn="ctr">
              <a:defRPr/>
            </a:pPr>
            <a:r>
              <a:rPr lang="en-GB" sz="3000" b="1" dirty="0" smtClean="0">
                <a:latin typeface="Twinkl" pitchFamily="50" charset="0"/>
              </a:rPr>
              <a:t>no</a:t>
            </a:r>
            <a:endParaRPr lang="en-GB" sz="3000" b="1" dirty="0">
              <a:latin typeface="Twinkl" pitchFamily="50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727200" y="3693471"/>
            <a:ext cx="2457450" cy="819607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lIns="0" tIns="180000" rIns="0" bIns="180000">
            <a:spAutoFit/>
          </a:bodyPr>
          <a:lstStyle/>
          <a:p>
            <a:pPr algn="ctr">
              <a:defRPr/>
            </a:pPr>
            <a:r>
              <a:rPr lang="en-GB" sz="3000" b="1" dirty="0" smtClean="0">
                <a:latin typeface="Twinkl" pitchFamily="50" charset="0"/>
              </a:rPr>
              <a:t>yes</a:t>
            </a:r>
            <a:endParaRPr lang="en-GB" sz="3000" b="1" dirty="0">
              <a:latin typeface="Twinkl" pitchFamily="50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965700" y="3693471"/>
            <a:ext cx="2457450" cy="819607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lIns="0" tIns="180000" rIns="0" bIns="180000">
            <a:spAutoFit/>
          </a:bodyPr>
          <a:lstStyle/>
          <a:p>
            <a:pPr algn="ctr">
              <a:defRPr/>
            </a:pPr>
            <a:r>
              <a:rPr lang="en-GB" sz="3000" b="1" dirty="0" smtClean="0">
                <a:latin typeface="Twinkl" pitchFamily="50" charset="0"/>
              </a:rPr>
              <a:t>no</a:t>
            </a:r>
            <a:endParaRPr lang="en-GB" sz="3000" b="1" dirty="0">
              <a:latin typeface="Twinkl" pitchFamily="50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755650" y="5067221"/>
            <a:ext cx="7632700" cy="514738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defRPr/>
            </a:pPr>
            <a:r>
              <a:rPr lang="en-GB" sz="2400" dirty="0">
                <a:solidFill>
                  <a:schemeClr val="accent4">
                    <a:lumMod val="75000"/>
                  </a:schemeClr>
                </a:solidFill>
                <a:latin typeface="Twinkl SemiBold" pitchFamily="2" charset="0"/>
              </a:rPr>
              <a:t>How did you know that the apostrophe goes there?</a:t>
            </a:r>
          </a:p>
        </p:txBody>
      </p:sp>
    </p:spTree>
    <p:extLst>
      <p:ext uri="{BB962C8B-B14F-4D97-AF65-F5344CB8AC3E}">
        <p14:creationId xmlns:p14="http://schemas.microsoft.com/office/powerpoint/2010/main" val="2900320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altLang="en-US" sz="3600" b="0" dirty="0">
                <a:solidFill>
                  <a:schemeClr val="tx1"/>
                </a:solidFill>
              </a:rPr>
              <a:t>Plural Possession Quick Quiz</a:t>
            </a:r>
            <a:endParaRPr lang="en-GB" altLang="en-US" sz="3600" b="0" dirty="0"/>
          </a:p>
        </p:txBody>
      </p:sp>
      <p:sp>
        <p:nvSpPr>
          <p:cNvPr id="5" name="Rectangle 4"/>
          <p:cNvSpPr/>
          <p:nvPr/>
        </p:nvSpPr>
        <p:spPr>
          <a:xfrm>
            <a:off x="755650" y="1381935"/>
            <a:ext cx="7632700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/>
              <a:t>Take a quiz to see if you are an expert! 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b="1" dirty="0"/>
              <a:t>Is this sentence correctly punctuated to show plural possession?</a:t>
            </a:r>
          </a:p>
        </p:txBody>
      </p:sp>
      <p:sp>
        <p:nvSpPr>
          <p:cNvPr id="7" name="Rectangle 6"/>
          <p:cNvSpPr/>
          <p:nvPr/>
        </p:nvSpPr>
        <p:spPr>
          <a:xfrm>
            <a:off x="1171575" y="2366109"/>
            <a:ext cx="6800850" cy="1007181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800" dirty="0"/>
              <a:t>The table’s legs were all wobbly and needed to be fixed.</a:t>
            </a:r>
            <a:endParaRPr lang="en-GB" altLang="en-US" sz="3200" b="1" dirty="0"/>
          </a:p>
        </p:txBody>
      </p:sp>
      <p:sp>
        <p:nvSpPr>
          <p:cNvPr id="8" name="Rectangle 7"/>
          <p:cNvSpPr/>
          <p:nvPr/>
        </p:nvSpPr>
        <p:spPr>
          <a:xfrm>
            <a:off x="1727200" y="3693471"/>
            <a:ext cx="2457450" cy="81960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rgbClr val="DE1E5A"/>
            </a:solidFill>
          </a:ln>
        </p:spPr>
        <p:txBody>
          <a:bodyPr wrap="square" lIns="0" tIns="180000" rIns="0" bIns="180000">
            <a:spAutoFit/>
          </a:bodyPr>
          <a:lstStyle/>
          <a:p>
            <a:pPr algn="ctr">
              <a:defRPr/>
            </a:pPr>
            <a:r>
              <a:rPr lang="en-GB" sz="3000" b="1" dirty="0" smtClean="0">
                <a:latin typeface="Twinkl" pitchFamily="50" charset="0"/>
              </a:rPr>
              <a:t>yes</a:t>
            </a:r>
            <a:endParaRPr lang="en-GB" sz="3000" b="1" dirty="0">
              <a:latin typeface="Twinkl" pitchFamily="50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965700" y="3693471"/>
            <a:ext cx="2457450" cy="819607"/>
          </a:xfrm>
          <a:prstGeom prst="rect">
            <a:avLst/>
          </a:prstGeom>
          <a:solidFill>
            <a:srgbClr val="D0EBB3"/>
          </a:solidFill>
          <a:ln w="38100">
            <a:solidFill>
              <a:srgbClr val="92D050"/>
            </a:solidFill>
          </a:ln>
        </p:spPr>
        <p:txBody>
          <a:bodyPr wrap="square" lIns="0" tIns="180000" rIns="0" bIns="180000">
            <a:spAutoFit/>
          </a:bodyPr>
          <a:lstStyle/>
          <a:p>
            <a:pPr algn="ctr">
              <a:defRPr/>
            </a:pPr>
            <a:r>
              <a:rPr lang="en-GB" sz="3000" b="1" dirty="0" smtClean="0">
                <a:latin typeface="Twinkl" pitchFamily="50" charset="0"/>
              </a:rPr>
              <a:t>no</a:t>
            </a:r>
            <a:endParaRPr lang="en-GB" sz="3000" b="1" dirty="0">
              <a:latin typeface="Twinkl" pitchFamily="50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727200" y="3693471"/>
            <a:ext cx="2457450" cy="819607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lIns="0" tIns="180000" rIns="0" bIns="180000">
            <a:spAutoFit/>
          </a:bodyPr>
          <a:lstStyle/>
          <a:p>
            <a:pPr algn="ctr">
              <a:defRPr/>
            </a:pPr>
            <a:r>
              <a:rPr lang="en-GB" sz="3000" b="1" dirty="0" smtClean="0">
                <a:latin typeface="Twinkl" pitchFamily="50" charset="0"/>
              </a:rPr>
              <a:t>yes</a:t>
            </a:r>
            <a:endParaRPr lang="en-GB" sz="3000" b="1" dirty="0">
              <a:latin typeface="Twinkl" pitchFamily="50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965700" y="3693471"/>
            <a:ext cx="2457450" cy="819607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lIns="0" tIns="180000" rIns="0" bIns="180000">
            <a:spAutoFit/>
          </a:bodyPr>
          <a:lstStyle/>
          <a:p>
            <a:pPr algn="ctr">
              <a:defRPr/>
            </a:pPr>
            <a:r>
              <a:rPr lang="en-GB" sz="3000" b="1" dirty="0" smtClean="0">
                <a:latin typeface="Twinkl" pitchFamily="50" charset="0"/>
              </a:rPr>
              <a:t>no</a:t>
            </a:r>
            <a:endParaRPr lang="en-GB" sz="3000" b="1" dirty="0">
              <a:latin typeface="Twinkl" pitchFamily="50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755650" y="4971971"/>
            <a:ext cx="7632700" cy="884070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defRPr/>
            </a:pPr>
            <a:r>
              <a:rPr lang="en-GB" sz="2400" dirty="0">
                <a:solidFill>
                  <a:schemeClr val="accent4">
                    <a:lumMod val="75000"/>
                  </a:schemeClr>
                </a:solidFill>
                <a:latin typeface="Twinkl SemiBold" pitchFamily="2" charset="0"/>
              </a:rPr>
              <a:t>This shows singular possession. How could it show plural possession?</a:t>
            </a:r>
          </a:p>
        </p:txBody>
      </p:sp>
    </p:spTree>
    <p:extLst>
      <p:ext uri="{BB962C8B-B14F-4D97-AF65-F5344CB8AC3E}">
        <p14:creationId xmlns:p14="http://schemas.microsoft.com/office/powerpoint/2010/main" val="31681778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189</TotalTime>
  <Words>1218</Words>
  <Application>Microsoft Office PowerPoint</Application>
  <PresentationFormat>On-screen Show (4:3)</PresentationFormat>
  <Paragraphs>254</Paragraphs>
  <Slides>31</Slides>
  <Notes>0</Notes>
  <HiddenSlides>3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  <vt:variant>
        <vt:lpstr>Custom Shows</vt:lpstr>
      </vt:variant>
      <vt:variant>
        <vt:i4>3</vt:i4>
      </vt:variant>
    </vt:vector>
  </HeadingPairs>
  <TitlesOfParts>
    <vt:vector size="40" baseType="lpstr">
      <vt:lpstr>Arial</vt:lpstr>
      <vt:lpstr>Sassoon Infant Rg</vt:lpstr>
      <vt:lpstr>Twinkl SemiBold</vt:lpstr>
      <vt:lpstr>Calibri</vt:lpstr>
      <vt:lpstr>Twinkl</vt:lpstr>
      <vt:lpstr>Office Theme</vt:lpstr>
      <vt:lpstr>PowerPoint Presentation</vt:lpstr>
      <vt:lpstr>What Is Plural Possession?</vt:lpstr>
      <vt:lpstr>Plural Possession</vt:lpstr>
      <vt:lpstr>s or ’s ?</vt:lpstr>
      <vt:lpstr>s or ’s ?</vt:lpstr>
      <vt:lpstr>s or ’s ?</vt:lpstr>
      <vt:lpstr>s or ’s ?</vt:lpstr>
      <vt:lpstr>s or ’s ?</vt:lpstr>
      <vt:lpstr>s or ’s ?</vt:lpstr>
      <vt:lpstr>s or ’s ?</vt:lpstr>
      <vt:lpstr>s or ’s ?</vt:lpstr>
      <vt:lpstr>Correct!</vt:lpstr>
      <vt:lpstr>Correct!</vt:lpstr>
      <vt:lpstr>Incorrect!</vt:lpstr>
      <vt:lpstr>Which Word Is Correct?</vt:lpstr>
      <vt:lpstr>Plural Possession Quick Quiz</vt:lpstr>
      <vt:lpstr>Plural Possession Quick Quiz</vt:lpstr>
      <vt:lpstr>Plural Possession Quick Quiz</vt:lpstr>
      <vt:lpstr>Plural Possession Quick Quiz</vt:lpstr>
      <vt:lpstr>Lucky Dip</vt:lpstr>
      <vt:lpstr>Which Word Is Correct?</vt:lpstr>
      <vt:lpstr>Silly Sentences</vt:lpstr>
      <vt:lpstr>Show Me with Sentences</vt:lpstr>
      <vt:lpstr>Show Me with Sentences</vt:lpstr>
      <vt:lpstr>Show Me with Sentences</vt:lpstr>
      <vt:lpstr>Plural Possession Quick Quiz</vt:lpstr>
      <vt:lpstr>Plural Possession Quick Quiz</vt:lpstr>
      <vt:lpstr>Plural Possession Quick Quiz</vt:lpstr>
      <vt:lpstr>Plural Possession Quick Quiz</vt:lpstr>
      <vt:lpstr>Plural Possession Quick Quiz</vt:lpstr>
      <vt:lpstr>PowerPoint Presentation</vt:lpstr>
      <vt:lpstr>Custom Show 1</vt:lpstr>
      <vt:lpstr>Custom Show 2</vt:lpstr>
      <vt:lpstr>Custom Show 3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Jen Warren</dc:creator>
  <cp:lastModifiedBy>David Long</cp:lastModifiedBy>
  <cp:revision>16</cp:revision>
  <dcterms:created xsi:type="dcterms:W3CDTF">2017-08-28T11:56:46Z</dcterms:created>
  <dcterms:modified xsi:type="dcterms:W3CDTF">2019-05-12T15:57:11Z</dcterms:modified>
</cp:coreProperties>
</file>