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276" r:id="rId2"/>
    <p:sldId id="274" r:id="rId3"/>
    <p:sldId id="263" r:id="rId4"/>
    <p:sldId id="264"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99" r:id="rId22"/>
    <p:sldId id="301" r:id="rId23"/>
    <p:sldId id="300" r:id="rId24"/>
  </p:sldIdLst>
  <p:sldSz cx="9144000" cy="6858000" type="screen4x3"/>
  <p:notesSz cx="6858000" cy="9144000"/>
  <p:embeddedFontLst>
    <p:embeddedFont>
      <p:font typeface="Sassoon Infant Rg" panose="02000503030000020003" pitchFamily="50" charset="0"/>
      <p:regular r:id="rId27"/>
      <p:bold r:id="rId28"/>
    </p:embeddedFont>
    <p:embeddedFont>
      <p:font typeface="Tuffy" panose="020B0603060100000000" pitchFamily="3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Twinkl" panose="020B0604020202020204" pitchFamily="2" charset="0"/>
      <p:regular r:id="rId37"/>
      <p:bold r:id="rId38"/>
    </p:embeddedFont>
    <p:embeddedFont>
      <p:font typeface="Twinkl SemiBold" pitchFamily="2" charset="0"/>
      <p:bold r:id="rId39"/>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5pPr>
    <a:lvl6pPr marL="2286000" algn="l" defTabSz="914400" rtl="0" eaLnBrk="1" latinLnBrk="0" hangingPunct="1">
      <a:defRPr kern="1200">
        <a:solidFill>
          <a:schemeClr val="tx1"/>
        </a:solidFill>
        <a:latin typeface="Twinkl" panose="020B0604020202020204" pitchFamily="2" charset="0"/>
        <a:ea typeface="+mn-ea"/>
        <a:cs typeface="+mn-cs"/>
      </a:defRPr>
    </a:lvl6pPr>
    <a:lvl7pPr marL="2743200" algn="l" defTabSz="914400" rtl="0" eaLnBrk="1" latinLnBrk="0" hangingPunct="1">
      <a:defRPr kern="1200">
        <a:solidFill>
          <a:schemeClr val="tx1"/>
        </a:solidFill>
        <a:latin typeface="Twinkl" panose="020B0604020202020204" pitchFamily="2" charset="0"/>
        <a:ea typeface="+mn-ea"/>
        <a:cs typeface="+mn-cs"/>
      </a:defRPr>
    </a:lvl7pPr>
    <a:lvl8pPr marL="3200400" algn="l" defTabSz="914400" rtl="0" eaLnBrk="1" latinLnBrk="0" hangingPunct="1">
      <a:defRPr kern="1200">
        <a:solidFill>
          <a:schemeClr val="tx1"/>
        </a:solidFill>
        <a:latin typeface="Twinkl" panose="020B0604020202020204" pitchFamily="2" charset="0"/>
        <a:ea typeface="+mn-ea"/>
        <a:cs typeface="+mn-cs"/>
      </a:defRPr>
    </a:lvl8pPr>
    <a:lvl9pPr marL="3657600" algn="l" defTabSz="914400" rtl="0" eaLnBrk="1" latinLnBrk="0" hangingPunct="1">
      <a:defRPr kern="1200">
        <a:solidFill>
          <a:schemeClr val="tx1"/>
        </a:solidFill>
        <a:latin typeface="Twinkl" panose="020B0604020202020204"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63">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DF98"/>
    <a:srgbClr val="FAB001"/>
    <a:srgbClr val="87BD31"/>
    <a:srgbClr val="FDCF81"/>
    <a:srgbClr val="8D358B"/>
    <a:srgbClr val="FDE101"/>
    <a:srgbClr val="CDB5D7"/>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1320" y="72"/>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E6FE6CC-CAE3-4278-8CE6-60C48E1CFEBF}" type="datetimeFigureOut">
              <a:rPr lang="en-GB"/>
              <a:pPr>
                <a:defRPr/>
              </a:pPr>
              <a:t>16/05/2020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EA5FCE3-818D-43BB-9CCD-03AB026E33C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1D57356-3093-4BAF-81B6-0287B1F721E5}" type="datetimeFigureOut">
              <a:rPr lang="en-GB"/>
              <a:pPr>
                <a:defRPr/>
              </a:pPr>
              <a:t>16/05/2020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75F77BB-1356-46F6-8BF0-D76D6D2839E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789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594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78461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smtClean="0"/>
              <a:t>Click to edit Master text styles</a:t>
            </a:r>
          </a:p>
          <a:p>
            <a:pPr lvl="1"/>
            <a:r>
              <a:rPr lang="en-US" smtClean="0"/>
              <a:t>Second level</a:t>
            </a:r>
          </a:p>
          <a:p>
            <a:pPr lvl="2"/>
            <a:r>
              <a:rPr lang="en-US" smtClean="0"/>
              <a:t>Third level</a:t>
            </a:r>
          </a:p>
        </p:txBody>
      </p:sp>
    </p:spTree>
    <p:extLst>
      <p:ext uri="{BB962C8B-B14F-4D97-AF65-F5344CB8AC3E}">
        <p14:creationId xmlns:p14="http://schemas.microsoft.com/office/powerpoint/2010/main" val="2417440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3679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smtClean="0"/>
              <a:t>Click to edit Master text styles</a:t>
            </a:r>
          </a:p>
        </p:txBody>
      </p:sp>
    </p:spTree>
    <p:extLst>
      <p:ext uri="{BB962C8B-B14F-4D97-AF65-F5344CB8AC3E}">
        <p14:creationId xmlns:p14="http://schemas.microsoft.com/office/powerpoint/2010/main" val="1944545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smtClean="0"/>
              <a:t>Click to edit Master title style</a:t>
            </a:r>
            <a:endParaRPr lang="en-US" dirty="0"/>
          </a:p>
        </p:txBody>
      </p:sp>
    </p:spTree>
    <p:extLst>
      <p:ext uri="{BB962C8B-B14F-4D97-AF65-F5344CB8AC3E}">
        <p14:creationId xmlns:p14="http://schemas.microsoft.com/office/powerpoint/2010/main" val="3393372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04" r:id="rId6"/>
    <p:sldLayoutId id="2147483710"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Tuffy" panose="020B0603060100000000" pitchFamily="34" charset="0"/>
              </a:rPr>
              <a:t>Year One</a:t>
            </a:r>
          </a:p>
        </p:txBody>
      </p:sp>
      <p:sp>
        <p:nvSpPr>
          <p:cNvPr id="4" name="Rectangle 3"/>
          <p:cNvSpPr/>
          <p:nvPr/>
        </p:nvSpPr>
        <p:spPr>
          <a:xfrm>
            <a:off x="0" y="6251575"/>
            <a:ext cx="9144000" cy="611188"/>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6"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Arial" panose="020B0604020202020204" pitchFamily="34" charset="0"/>
                <a:cs typeface="Arial" panose="020B0604020202020204" pitchFamily="34" charset="0"/>
              </a:rPr>
              <a:t>RE</a:t>
            </a:r>
            <a:r>
              <a:rPr lang="en-GB" altLang="en-US" sz="800">
                <a:solidFill>
                  <a:schemeClr val="bg1"/>
                </a:solidFill>
                <a:latin typeface="Arial" panose="020B0604020202020204" pitchFamily="34" charset="0"/>
                <a:cs typeface="Arial" panose="020B0604020202020204" pitchFamily="34" charset="0"/>
              </a:rPr>
              <a:t> | Year 2 | Places of Worship | Designing a Special Place | Lesson 6</a:t>
            </a:r>
          </a:p>
        </p:txBody>
      </p:sp>
      <p:sp>
        <p:nvSpPr>
          <p:cNvPr id="10247" name="Text Placeholder 16"/>
          <p:cNvSpPr>
            <a:spLocks noGrp="1"/>
          </p:cNvSpPr>
          <p:nvPr>
            <p:ph type="body" sz="quarter" idx="10"/>
          </p:nvPr>
        </p:nvSpPr>
        <p:spPr>
          <a:xfrm>
            <a:off x="1655763" y="3200400"/>
            <a:ext cx="5832475" cy="542925"/>
          </a:xfrm>
        </p:spPr>
        <p:txBody>
          <a:bodyPr/>
          <a:lstStyle/>
          <a:p>
            <a:pPr eaLnBrk="1" hangingPunct="1"/>
            <a:r>
              <a:rPr lang="en-GB" altLang="en-US" dirty="0" smtClean="0">
                <a:latin typeface="Arial" panose="020B0604020202020204" pitchFamily="34" charset="0"/>
                <a:cs typeface="Arial" panose="020B0604020202020204" pitchFamily="34" charset="0"/>
              </a:rPr>
              <a:t>Designing a Special place </a:t>
            </a:r>
            <a:endParaRPr lang="en-GB" altLang="en-US" dirty="0" smtClean="0">
              <a:latin typeface="Arial" panose="020B0604020202020204" pitchFamily="34" charset="0"/>
              <a:cs typeface="Arial" panose="020B0604020202020204" pitchFamily="34" charset="0"/>
            </a:endParaRPr>
          </a:p>
        </p:txBody>
      </p:sp>
      <p:sp>
        <p:nvSpPr>
          <p:cNvPr id="10248" name="Title 17"/>
          <p:cNvSpPr>
            <a:spLocks noGrp="1"/>
          </p:cNvSpPr>
          <p:nvPr>
            <p:ph type="title"/>
          </p:nvPr>
        </p:nvSpPr>
        <p:spPr>
          <a:xfrm>
            <a:off x="539750" y="2359025"/>
            <a:ext cx="8064500" cy="655638"/>
          </a:xfrm>
        </p:spPr>
        <p:txBody>
          <a:bodyPr/>
          <a:lstStyle/>
          <a:p>
            <a:pPr eaLnBrk="1" hangingPunct="1"/>
            <a:r>
              <a:rPr lang="en-GB" altLang="en-US" dirty="0" smtClean="0">
                <a:latin typeface="Arial" panose="020B0604020202020204" pitchFamily="34" charset="0"/>
                <a:cs typeface="Arial" panose="020B0604020202020204" pitchFamily="34" charset="0"/>
              </a:rPr>
              <a:t>RE lesson 5 </a:t>
            </a:r>
            <a:endParaRPr lang="en-GB" altLang="en-US" dirty="0" smtClean="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1270" name="Content Placeholder 15"/>
          <p:cNvSpPr>
            <a:spLocks noGrp="1"/>
          </p:cNvSpPr>
          <p:nvPr>
            <p:ph idx="1"/>
          </p:nvPr>
        </p:nvSpPr>
        <p:spPr>
          <a:xfrm>
            <a:off x="628650" y="1127125"/>
            <a:ext cx="7886700" cy="1409700"/>
          </a:xfrm>
        </p:spPr>
        <p:txBody>
          <a:bodyPr>
            <a:normAutofit/>
          </a:bodyPr>
          <a:lstStyle/>
          <a:p>
            <a:pPr eaLnBrk="1" hangingPunct="1"/>
            <a:r>
              <a:rPr lang="en-GB" altLang="en-US" smtClean="0">
                <a:latin typeface="Twinkl" panose="020B0604020202020204" pitchFamily="2" charset="0"/>
              </a:rPr>
              <a:t>To apply what I know about places of worship to my own design.</a:t>
            </a:r>
          </a:p>
        </p:txBody>
      </p:sp>
      <p:sp>
        <p:nvSpPr>
          <p:cNvPr id="11271" name="Content Placeholder 15"/>
          <p:cNvSpPr txBox="1">
            <a:spLocks/>
          </p:cNvSpPr>
          <p:nvPr/>
        </p:nvSpPr>
        <p:spPr bwMode="auto">
          <a:xfrm>
            <a:off x="628650" y="3467100"/>
            <a:ext cx="7886700"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r>
              <a:rPr lang="en-GB" altLang="en-US"/>
              <a:t>I can explain what I know about some places of worship.</a:t>
            </a:r>
          </a:p>
          <a:p>
            <a:pPr eaLnBrk="1" hangingPunct="1"/>
            <a:r>
              <a:rPr lang="en-GB" altLang="en-US"/>
              <a:t>I can include some features of the places of worship I have learnt about in my design.</a:t>
            </a:r>
          </a:p>
          <a:p>
            <a:pPr eaLnBrk="1" hangingPunct="1"/>
            <a:r>
              <a:rPr lang="en-GB" altLang="en-US"/>
              <a:t>I can produce and explain images to help other understand my vision of the special place.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350963"/>
            <a:ext cx="7632700" cy="5588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Think about </a:t>
            </a:r>
            <a:endParaRPr lang="en-GB" dirty="0">
              <a:solidFill>
                <a:schemeClr val="tx1"/>
              </a:solidFill>
            </a:endParaRPr>
          </a:p>
        </p:txBody>
      </p:sp>
      <p:sp>
        <p:nvSpPr>
          <p:cNvPr id="12291"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4" name="Oval 3"/>
          <p:cNvSpPr/>
          <p:nvPr/>
        </p:nvSpPr>
        <p:spPr>
          <a:xfrm>
            <a:off x="881063" y="2051050"/>
            <a:ext cx="519112" cy="519113"/>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4" name="Oval 13"/>
          <p:cNvSpPr/>
          <p:nvPr/>
        </p:nvSpPr>
        <p:spPr>
          <a:xfrm>
            <a:off x="881063" y="2689225"/>
            <a:ext cx="519112" cy="517525"/>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5" name="Oval 14"/>
          <p:cNvSpPr/>
          <p:nvPr/>
        </p:nvSpPr>
        <p:spPr>
          <a:xfrm>
            <a:off x="881063" y="3363913"/>
            <a:ext cx="519112" cy="519112"/>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6" name="Oval 15"/>
          <p:cNvSpPr/>
          <p:nvPr/>
        </p:nvSpPr>
        <p:spPr>
          <a:xfrm>
            <a:off x="881063" y="4008438"/>
            <a:ext cx="519112" cy="519112"/>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2296" name="Rectangle 16"/>
          <p:cNvSpPr>
            <a:spLocks noChangeArrowheads="1"/>
          </p:cNvSpPr>
          <p:nvPr/>
        </p:nvSpPr>
        <p:spPr bwMode="auto">
          <a:xfrm>
            <a:off x="1511300" y="2100263"/>
            <a:ext cx="41735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What is a place of worship? </a:t>
            </a:r>
            <a:endParaRPr lang="en-GB" altLang="en-US">
              <a:solidFill>
                <a:srgbClr val="FF0000"/>
              </a:solidFill>
            </a:endParaRPr>
          </a:p>
        </p:txBody>
      </p:sp>
      <p:sp>
        <p:nvSpPr>
          <p:cNvPr id="12297" name="Rectangle 17"/>
          <p:cNvSpPr>
            <a:spLocks noChangeArrowheads="1"/>
          </p:cNvSpPr>
          <p:nvPr/>
        </p:nvSpPr>
        <p:spPr bwMode="auto">
          <a:xfrm>
            <a:off x="1511300" y="2736850"/>
            <a:ext cx="41735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What do they look like? </a:t>
            </a:r>
          </a:p>
        </p:txBody>
      </p:sp>
      <p:sp>
        <p:nvSpPr>
          <p:cNvPr id="12298" name="Rectangle 18"/>
          <p:cNvSpPr>
            <a:spLocks noChangeArrowheads="1"/>
          </p:cNvSpPr>
          <p:nvPr/>
        </p:nvSpPr>
        <p:spPr bwMode="auto">
          <a:xfrm>
            <a:off x="1511300" y="3413125"/>
            <a:ext cx="4173538"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Why do people go to them?</a:t>
            </a:r>
          </a:p>
        </p:txBody>
      </p:sp>
      <p:sp>
        <p:nvSpPr>
          <p:cNvPr id="12299" name="Rectangle 19"/>
          <p:cNvSpPr>
            <a:spLocks noChangeArrowheads="1"/>
          </p:cNvSpPr>
          <p:nvPr/>
        </p:nvSpPr>
        <p:spPr bwMode="auto">
          <a:xfrm>
            <a:off x="1511300" y="4057650"/>
            <a:ext cx="68770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How might people feel when they are in their place of worship?</a:t>
            </a:r>
          </a:p>
        </p:txBody>
      </p:sp>
      <p:pic>
        <p:nvPicPr>
          <p:cNvPr id="12300"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32038" y="4524375"/>
            <a:ext cx="4867275"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73200"/>
            <a:ext cx="7632700" cy="5588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is a place of worship?</a:t>
            </a:r>
          </a:p>
        </p:txBody>
      </p:sp>
      <p:sp>
        <p:nvSpPr>
          <p:cNvPr id="13315"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pic>
        <p:nvPicPr>
          <p:cNvPr id="1331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6563" y="1895475"/>
            <a:ext cx="3479800" cy="472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66988" y="3738563"/>
            <a:ext cx="4000500" cy="304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5"/>
          <p:cNvPicPr>
            <a:picLocks noChangeAspect="1"/>
          </p:cNvPicPr>
          <p:nvPr/>
        </p:nvPicPr>
        <p:blipFill>
          <a:blip r:embed="rId4">
            <a:extLst>
              <a:ext uri="{28A0092B-C50C-407E-A947-70E740481C1C}">
                <a14:useLocalDpi xmlns:a14="http://schemas.microsoft.com/office/drawing/2010/main" val="0"/>
              </a:ext>
            </a:extLst>
          </a:blip>
          <a:srcRect b="50000"/>
          <a:stretch>
            <a:fillRect/>
          </a:stretch>
        </p:blipFill>
        <p:spPr bwMode="auto">
          <a:xfrm>
            <a:off x="549275" y="3527425"/>
            <a:ext cx="1812925"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ular Callout 6"/>
          <p:cNvSpPr/>
          <p:nvPr/>
        </p:nvSpPr>
        <p:spPr>
          <a:xfrm>
            <a:off x="2095500" y="2236788"/>
            <a:ext cx="2471738" cy="1771650"/>
          </a:xfrm>
          <a:prstGeom prst="wedgeRectCallout">
            <a:avLst>
              <a:gd name="adj1" fmla="val -36500"/>
              <a:gd name="adj2" fmla="val 64826"/>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A place of worship is a space or building where people come to pray or worship. </a:t>
            </a:r>
          </a:p>
        </p:txBody>
      </p:sp>
      <p:pic>
        <p:nvPicPr>
          <p:cNvPr id="13320" name="Group Work"/>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3318"/>
                                        </p:tgtEl>
                                        <p:attrNameLst>
                                          <p:attrName>style.visibility</p:attrName>
                                        </p:attrNameLst>
                                      </p:cBhvr>
                                      <p:to>
                                        <p:strVal val="visible"/>
                                      </p:to>
                                    </p:set>
                                    <p:animEffect transition="in" filter="fade">
                                      <p:cBhvr>
                                        <p:cTn id="10" dur="500"/>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73200"/>
            <a:ext cx="7632700" cy="5588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do they look like? </a:t>
            </a:r>
          </a:p>
        </p:txBody>
      </p:sp>
      <p:sp>
        <p:nvSpPr>
          <p:cNvPr id="14339"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7" name="Rectangular Callout 6"/>
          <p:cNvSpPr/>
          <p:nvPr/>
        </p:nvSpPr>
        <p:spPr>
          <a:xfrm>
            <a:off x="2276475" y="2173288"/>
            <a:ext cx="3424238" cy="2511425"/>
          </a:xfrm>
          <a:prstGeom prst="wedgeRectCallout">
            <a:avLst>
              <a:gd name="adj1" fmla="val -40093"/>
              <a:gd name="adj2" fmla="val 61011"/>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They can look very different depending on which religion they are for. Even within the same religion, places can look different. For </a:t>
            </a:r>
            <a:r>
              <a:rPr lang="en-GB" dirty="0">
                <a:solidFill>
                  <a:schemeClr val="tx1"/>
                </a:solidFill>
              </a:rPr>
              <a:t>example, </a:t>
            </a:r>
            <a:r>
              <a:rPr lang="en-GB" dirty="0">
                <a:solidFill>
                  <a:schemeClr val="tx1"/>
                </a:solidFill>
              </a:rPr>
              <a:t>some churches may be very old, while other churches may be in old warehouses. </a:t>
            </a:r>
          </a:p>
        </p:txBody>
      </p:sp>
      <p:pic>
        <p:nvPicPr>
          <p:cNvPr id="14341" name="Picture 3"/>
          <p:cNvPicPr>
            <a:picLocks noChangeAspect="1"/>
          </p:cNvPicPr>
          <p:nvPr/>
        </p:nvPicPr>
        <p:blipFill>
          <a:blip r:embed="rId2">
            <a:extLst>
              <a:ext uri="{28A0092B-C50C-407E-A947-70E740481C1C}">
                <a14:useLocalDpi xmlns:a14="http://schemas.microsoft.com/office/drawing/2010/main" val="0"/>
              </a:ext>
            </a:extLst>
          </a:blip>
          <a:srcRect b="41341"/>
          <a:stretch>
            <a:fillRect/>
          </a:stretch>
        </p:blipFill>
        <p:spPr bwMode="auto">
          <a:xfrm>
            <a:off x="650875" y="3756025"/>
            <a:ext cx="2487613"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24475" y="1828800"/>
            <a:ext cx="3208338" cy="449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Group Work"/>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fade">
                                      <p:cBhvr>
                                        <p:cTn id="7" dur="500"/>
                                        <p:tgtEl>
                                          <p:spTgt spid="143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73200"/>
            <a:ext cx="7632700" cy="5588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Why do people go to them? </a:t>
            </a:r>
          </a:p>
        </p:txBody>
      </p:sp>
      <p:sp>
        <p:nvSpPr>
          <p:cNvPr id="15363"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2" name="Oval 1"/>
          <p:cNvSpPr/>
          <p:nvPr/>
        </p:nvSpPr>
        <p:spPr>
          <a:xfrm>
            <a:off x="1293813" y="2224088"/>
            <a:ext cx="3567112" cy="3567112"/>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They may go to pray alone or to worship with others. They may go to attend an important ceremony or to be part of community events. They may go there to study their religion. </a:t>
            </a:r>
          </a:p>
        </p:txBody>
      </p:sp>
      <p:pic>
        <p:nvPicPr>
          <p:cNvPr id="1536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61000" y="2224088"/>
            <a:ext cx="2927350"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73200"/>
            <a:ext cx="7632700" cy="558800"/>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How might people feel when they are in their place of worship? </a:t>
            </a:r>
          </a:p>
        </p:txBody>
      </p:sp>
      <p:sp>
        <p:nvSpPr>
          <p:cNvPr id="16387"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2" name="Oval 1"/>
          <p:cNvSpPr/>
          <p:nvPr/>
        </p:nvSpPr>
        <p:spPr>
          <a:xfrm>
            <a:off x="1573213" y="2466975"/>
            <a:ext cx="3138487" cy="3138488"/>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They might feel peaceful, relaxed, a sense of belonging, close to God, thoughtful or filled with joy and happiness. </a:t>
            </a:r>
          </a:p>
        </p:txBody>
      </p:sp>
      <p:pic>
        <p:nvPicPr>
          <p:cNvPr id="1638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51463" y="2324100"/>
            <a:ext cx="2665412" cy="376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Group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grpSp>
        <p:nvGrpSpPr>
          <p:cNvPr id="17411" name="Group 13"/>
          <p:cNvGrpSpPr>
            <a:grpSpLocks/>
          </p:cNvGrpSpPr>
          <p:nvPr/>
        </p:nvGrpSpPr>
        <p:grpSpPr bwMode="auto">
          <a:xfrm>
            <a:off x="873125" y="2216150"/>
            <a:ext cx="1735138" cy="1962150"/>
            <a:chOff x="1549867" y="2385129"/>
            <a:chExt cx="1736373" cy="1962018"/>
          </a:xfrm>
        </p:grpSpPr>
        <p:sp>
          <p:nvSpPr>
            <p:cNvPr id="2" name="Oval 1"/>
            <p:cNvSpPr/>
            <p:nvPr/>
          </p:nvSpPr>
          <p:spPr>
            <a:xfrm>
              <a:off x="1654717" y="2385129"/>
              <a:ext cx="1593396" cy="1592156"/>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7435"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4720" y="2539768"/>
              <a:ext cx="1643200" cy="1084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Rectangle 10"/>
            <p:cNvSpPr>
              <a:spLocks noChangeArrowheads="1"/>
            </p:cNvSpPr>
            <p:nvPr/>
          </p:nvSpPr>
          <p:spPr bwMode="auto">
            <a:xfrm>
              <a:off x="1549867" y="3977815"/>
              <a:ext cx="17363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Sikh Gurdwara</a:t>
              </a:r>
            </a:p>
          </p:txBody>
        </p:sp>
      </p:grpSp>
      <p:grpSp>
        <p:nvGrpSpPr>
          <p:cNvPr id="17412" name="Group 15"/>
          <p:cNvGrpSpPr>
            <a:grpSpLocks/>
          </p:cNvGrpSpPr>
          <p:nvPr/>
        </p:nvGrpSpPr>
        <p:grpSpPr bwMode="auto">
          <a:xfrm>
            <a:off x="3627438" y="2216150"/>
            <a:ext cx="1879600" cy="1962150"/>
            <a:chOff x="3627714" y="2385128"/>
            <a:chExt cx="1879041" cy="1962019"/>
          </a:xfrm>
        </p:grpSpPr>
        <p:sp>
          <p:nvSpPr>
            <p:cNvPr id="6" name="Oval 5"/>
            <p:cNvSpPr/>
            <p:nvPr/>
          </p:nvSpPr>
          <p:spPr>
            <a:xfrm>
              <a:off x="3775307" y="2385128"/>
              <a:ext cx="1593376" cy="1592157"/>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7432"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16078" y="2539768"/>
              <a:ext cx="1702314" cy="11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3" name="Rectangle 14"/>
            <p:cNvSpPr>
              <a:spLocks noChangeArrowheads="1"/>
            </p:cNvSpPr>
            <p:nvPr/>
          </p:nvSpPr>
          <p:spPr bwMode="auto">
            <a:xfrm>
              <a:off x="3627714" y="3977815"/>
              <a:ext cx="18790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Buddhist Temple</a:t>
              </a:r>
            </a:p>
          </p:txBody>
        </p:sp>
      </p:grpSp>
      <p:sp>
        <p:nvSpPr>
          <p:cNvPr id="17413" name="Rectangle 12"/>
          <p:cNvSpPr>
            <a:spLocks noChangeArrowheads="1"/>
          </p:cNvSpPr>
          <p:nvPr/>
        </p:nvSpPr>
        <p:spPr bwMode="auto">
          <a:xfrm>
            <a:off x="1047750" y="1360488"/>
            <a:ext cx="70485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spcAft>
                <a:spcPts val="600"/>
              </a:spcAft>
              <a:buFontTx/>
              <a:buNone/>
            </a:pPr>
            <a:r>
              <a:rPr lang="en-GB" altLang="en-US" b="1">
                <a:solidFill>
                  <a:schemeClr val="tx1"/>
                </a:solidFill>
              </a:rPr>
              <a:t>Can you name any places of worship you have heard of?</a:t>
            </a:r>
          </a:p>
          <a:p>
            <a:pPr algn="ctr" eaLnBrk="1" hangingPunct="1">
              <a:lnSpc>
                <a:spcPct val="100000"/>
              </a:lnSpc>
              <a:spcBef>
                <a:spcPct val="0"/>
              </a:spcBef>
              <a:spcAft>
                <a:spcPts val="600"/>
              </a:spcAft>
              <a:buFontTx/>
              <a:buNone/>
            </a:pPr>
            <a:r>
              <a:rPr lang="en-GB" altLang="en-US">
                <a:solidFill>
                  <a:schemeClr val="tx1"/>
                </a:solidFill>
              </a:rPr>
              <a:t>Here are some you might have mentioned…</a:t>
            </a:r>
          </a:p>
        </p:txBody>
      </p:sp>
      <p:grpSp>
        <p:nvGrpSpPr>
          <p:cNvPr id="17414" name="Group 17"/>
          <p:cNvGrpSpPr>
            <a:grpSpLocks/>
          </p:cNvGrpSpPr>
          <p:nvPr/>
        </p:nvGrpSpPr>
        <p:grpSpPr bwMode="auto">
          <a:xfrm>
            <a:off x="6269038" y="2033588"/>
            <a:ext cx="2060575" cy="2144712"/>
            <a:chOff x="6268500" y="1984313"/>
            <a:chExt cx="2061783" cy="2144735"/>
          </a:xfrm>
        </p:grpSpPr>
        <p:sp>
          <p:nvSpPr>
            <p:cNvPr id="7" name="Oval 6"/>
            <p:cNvSpPr/>
            <p:nvPr/>
          </p:nvSpPr>
          <p:spPr>
            <a:xfrm>
              <a:off x="6535356" y="2119251"/>
              <a:ext cx="1591608" cy="1593867"/>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7429" name="Rectangle 18"/>
            <p:cNvSpPr>
              <a:spLocks noChangeArrowheads="1"/>
            </p:cNvSpPr>
            <p:nvPr/>
          </p:nvSpPr>
          <p:spPr bwMode="auto">
            <a:xfrm>
              <a:off x="6268500" y="3759716"/>
              <a:ext cx="20617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Jewish Synagogue</a:t>
              </a:r>
            </a:p>
          </p:txBody>
        </p:sp>
        <p:pic>
          <p:nvPicPr>
            <p:cNvPr id="1743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70466" y="1984313"/>
              <a:ext cx="1088431" cy="162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415" name="Group 23"/>
          <p:cNvGrpSpPr>
            <a:grpSpLocks/>
          </p:cNvGrpSpPr>
          <p:nvPr/>
        </p:nvGrpSpPr>
        <p:grpSpPr bwMode="auto">
          <a:xfrm>
            <a:off x="755650" y="4313238"/>
            <a:ext cx="1933575" cy="1938337"/>
            <a:chOff x="755650" y="4250003"/>
            <a:chExt cx="1933543" cy="1937734"/>
          </a:xfrm>
        </p:grpSpPr>
        <p:sp>
          <p:nvSpPr>
            <p:cNvPr id="8" name="Oval 7"/>
            <p:cNvSpPr/>
            <p:nvPr/>
          </p:nvSpPr>
          <p:spPr>
            <a:xfrm>
              <a:off x="930272" y="4254764"/>
              <a:ext cx="1592237" cy="159176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7426" name="Rectangle 22"/>
            <p:cNvSpPr>
              <a:spLocks noChangeArrowheads="1"/>
            </p:cNvSpPr>
            <p:nvPr/>
          </p:nvSpPr>
          <p:spPr bwMode="auto">
            <a:xfrm>
              <a:off x="755650" y="5818405"/>
              <a:ext cx="19335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Christian Church</a:t>
              </a:r>
            </a:p>
          </p:txBody>
        </p:sp>
        <p:pic>
          <p:nvPicPr>
            <p:cNvPr id="17427" name="Picture 1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37681" y="4250003"/>
              <a:ext cx="1297366" cy="1390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416" name="Group 26"/>
          <p:cNvGrpSpPr>
            <a:grpSpLocks/>
          </p:cNvGrpSpPr>
          <p:nvPr/>
        </p:nvGrpSpPr>
        <p:grpSpPr bwMode="auto">
          <a:xfrm>
            <a:off x="3717925" y="4313238"/>
            <a:ext cx="1746250" cy="1938337"/>
            <a:chOff x="3717142" y="4250003"/>
            <a:chExt cx="1747594" cy="1937648"/>
          </a:xfrm>
        </p:grpSpPr>
        <p:sp>
          <p:nvSpPr>
            <p:cNvPr id="9" name="Oval 8"/>
            <p:cNvSpPr/>
            <p:nvPr/>
          </p:nvSpPr>
          <p:spPr>
            <a:xfrm>
              <a:off x="3775925" y="4250003"/>
              <a:ext cx="1591899" cy="1593283"/>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7423" name="Rectangle 24"/>
            <p:cNvSpPr>
              <a:spLocks noChangeArrowheads="1"/>
            </p:cNvSpPr>
            <p:nvPr/>
          </p:nvSpPr>
          <p:spPr bwMode="auto">
            <a:xfrm>
              <a:off x="3717142" y="5818319"/>
              <a:ext cx="17475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Mosque (Islam)</a:t>
              </a:r>
            </a:p>
          </p:txBody>
        </p:sp>
        <p:pic>
          <p:nvPicPr>
            <p:cNvPr id="17424" name="Picture 2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40065" y="4344192"/>
              <a:ext cx="1263869" cy="1258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417" name="Group 29"/>
          <p:cNvGrpSpPr>
            <a:grpSpLocks/>
          </p:cNvGrpSpPr>
          <p:nvPr/>
        </p:nvGrpSpPr>
        <p:grpSpPr bwMode="auto">
          <a:xfrm>
            <a:off x="6480175" y="4313238"/>
            <a:ext cx="1746250" cy="1938337"/>
            <a:chOff x="6479738" y="4250003"/>
            <a:chExt cx="1746245" cy="1937648"/>
          </a:xfrm>
        </p:grpSpPr>
        <p:sp>
          <p:nvSpPr>
            <p:cNvPr id="10" name="Oval 9"/>
            <p:cNvSpPr/>
            <p:nvPr/>
          </p:nvSpPr>
          <p:spPr>
            <a:xfrm>
              <a:off x="6535301" y="4250003"/>
              <a:ext cx="1592257" cy="1593283"/>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7420" name="Rectangle 27"/>
            <p:cNvSpPr>
              <a:spLocks noChangeArrowheads="1"/>
            </p:cNvSpPr>
            <p:nvPr/>
          </p:nvSpPr>
          <p:spPr bwMode="auto">
            <a:xfrm>
              <a:off x="6551199" y="5818319"/>
              <a:ext cx="16033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Hindu Mandir</a:t>
              </a:r>
            </a:p>
          </p:txBody>
        </p:sp>
        <p:pic>
          <p:nvPicPr>
            <p:cNvPr id="17421" name="Picture 2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479738" y="4484321"/>
              <a:ext cx="1746245" cy="105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418" name="Group Work"/>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fade">
                                      <p:cBhvr>
                                        <p:cTn id="12" dur="500"/>
                                        <p:tgtEl>
                                          <p:spTgt spid="174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7414"/>
                                        </p:tgtEl>
                                        <p:attrNameLst>
                                          <p:attrName>style.visibility</p:attrName>
                                        </p:attrNameLst>
                                      </p:cBhvr>
                                      <p:to>
                                        <p:strVal val="visible"/>
                                      </p:to>
                                    </p:set>
                                    <p:animEffect transition="in" filter="fade">
                                      <p:cBhvr>
                                        <p:cTn id="17" dur="500"/>
                                        <p:tgtEl>
                                          <p:spTgt spid="174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7415"/>
                                        </p:tgtEl>
                                        <p:attrNameLst>
                                          <p:attrName>style.visibility</p:attrName>
                                        </p:attrNameLst>
                                      </p:cBhvr>
                                      <p:to>
                                        <p:strVal val="visible"/>
                                      </p:to>
                                    </p:set>
                                    <p:animEffect transition="in" filter="fade">
                                      <p:cBhvr>
                                        <p:cTn id="22" dur="500"/>
                                        <p:tgtEl>
                                          <p:spTgt spid="1741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17416"/>
                                        </p:tgtEl>
                                        <p:attrNameLst>
                                          <p:attrName>style.visibility</p:attrName>
                                        </p:attrNameLst>
                                      </p:cBhvr>
                                      <p:to>
                                        <p:strVal val="visible"/>
                                      </p:to>
                                    </p:set>
                                    <p:animEffect transition="in" filter="fade">
                                      <p:cBhvr>
                                        <p:cTn id="27" dur="500"/>
                                        <p:tgtEl>
                                          <p:spTgt spid="1741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7417"/>
                                        </p:tgtEl>
                                        <p:attrNameLst>
                                          <p:attrName>style.visibility</p:attrName>
                                        </p:attrNameLst>
                                      </p:cBhvr>
                                      <p:to>
                                        <p:strVal val="visible"/>
                                      </p:to>
                                    </p:set>
                                    <p:animEffect transition="in" filter="fade">
                                      <p:cBhvr>
                                        <p:cTn id="32" dur="500"/>
                                        <p:tgtEl>
                                          <p:spTgt spid="174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p:cNvPicPr>
            <a:picLocks noChangeAspect="1"/>
          </p:cNvPicPr>
          <p:nvPr/>
        </p:nvPicPr>
        <p:blipFill>
          <a:blip r:embed="rId2">
            <a:extLst>
              <a:ext uri="{28A0092B-C50C-407E-A947-70E740481C1C}">
                <a14:useLocalDpi xmlns:a14="http://schemas.microsoft.com/office/drawing/2010/main" val="0"/>
              </a:ext>
            </a:extLst>
          </a:blip>
          <a:srcRect t="40839"/>
          <a:stretch>
            <a:fillRect/>
          </a:stretch>
        </p:blipFill>
        <p:spPr bwMode="auto">
          <a:xfrm>
            <a:off x="755650" y="2900363"/>
            <a:ext cx="7632700" cy="319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0"/>
          <p:cNvSpPr>
            <a:spLocks noGrp="1"/>
          </p:cNvSpPr>
          <p:nvPr>
            <p:ph type="title"/>
          </p:nvPr>
        </p:nvSpPr>
        <p:spPr>
          <a:xfrm>
            <a:off x="457200" y="479425"/>
            <a:ext cx="8220075" cy="993775"/>
          </a:xfrm>
        </p:spPr>
        <p:txBody>
          <a:bodyPr/>
          <a:lstStyle/>
          <a:p>
            <a:pPr eaLnBrk="1" hangingPunct="1"/>
            <a:r>
              <a:rPr lang="en-GB" altLang="en-US" sz="3600" smtClean="0"/>
              <a:t>Designing a Special Place</a:t>
            </a:r>
          </a:p>
        </p:txBody>
      </p:sp>
      <p:sp>
        <p:nvSpPr>
          <p:cNvPr id="18436" name="Rectangle 7"/>
          <p:cNvSpPr>
            <a:spLocks noChangeArrowheads="1"/>
          </p:cNvSpPr>
          <p:nvPr/>
        </p:nvSpPr>
        <p:spPr bwMode="auto">
          <a:xfrm>
            <a:off x="755650" y="1471613"/>
            <a:ext cx="76327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A city called Treefield has decided to build a special place for people to gather. People will not worship God or any special person in this place but it is going to be a place where people celebrate nature and life and spend time being thankful for all they have. It will also be a place where people work together to help others in the city and plan to look after the environment.</a:t>
            </a:r>
          </a:p>
        </p:txBody>
      </p:sp>
      <p:sp>
        <p:nvSpPr>
          <p:cNvPr id="9" name="Oval 8"/>
          <p:cNvSpPr/>
          <p:nvPr/>
        </p:nvSpPr>
        <p:spPr>
          <a:xfrm>
            <a:off x="960438" y="3248025"/>
            <a:ext cx="2711450" cy="2709863"/>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Treefield Council believe that in designing this very special place, there is much that can be learnt from places of worship. </a:t>
            </a:r>
          </a:p>
        </p:txBody>
      </p:sp>
      <p:sp>
        <p:nvSpPr>
          <p:cNvPr id="14" name="Oval 13"/>
          <p:cNvSpPr/>
          <p:nvPr/>
        </p:nvSpPr>
        <p:spPr>
          <a:xfrm>
            <a:off x="3849688" y="3008313"/>
            <a:ext cx="2354262" cy="2354262"/>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They want it to have a special feel and for people to treat the place in a special way. </a:t>
            </a:r>
          </a:p>
        </p:txBody>
      </p:sp>
      <p:sp>
        <p:nvSpPr>
          <p:cNvPr id="15" name="Oval 14"/>
          <p:cNvSpPr/>
          <p:nvPr/>
        </p:nvSpPr>
        <p:spPr>
          <a:xfrm>
            <a:off x="6203950" y="4122738"/>
            <a:ext cx="1835150" cy="1835150"/>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You will be involved in designing this special place. </a:t>
            </a:r>
          </a:p>
        </p:txBody>
      </p:sp>
      <p:pic>
        <p:nvPicPr>
          <p:cNvPr id="18440"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16050"/>
            <a:ext cx="7632700" cy="55721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What?</a:t>
            </a:r>
          </a:p>
        </p:txBody>
      </p:sp>
      <p:sp>
        <p:nvSpPr>
          <p:cNvPr id="19459" name="Title 20"/>
          <p:cNvSpPr>
            <a:spLocks noGrp="1"/>
          </p:cNvSpPr>
          <p:nvPr>
            <p:ph type="title"/>
          </p:nvPr>
        </p:nvSpPr>
        <p:spPr>
          <a:xfrm>
            <a:off x="457200" y="479425"/>
            <a:ext cx="8220075" cy="993775"/>
          </a:xfrm>
        </p:spPr>
        <p:txBody>
          <a:bodyPr/>
          <a:lstStyle/>
          <a:p>
            <a:pPr eaLnBrk="1" hangingPunct="1"/>
            <a:r>
              <a:rPr lang="en-GB" altLang="en-US" sz="3600" smtClean="0"/>
              <a:t>Designing a Special Place</a:t>
            </a:r>
          </a:p>
        </p:txBody>
      </p:sp>
      <p:sp>
        <p:nvSpPr>
          <p:cNvPr id="19460" name="Rectangle 3"/>
          <p:cNvSpPr>
            <a:spLocks noChangeArrowheads="1"/>
          </p:cNvSpPr>
          <p:nvPr/>
        </p:nvSpPr>
        <p:spPr bwMode="auto">
          <a:xfrm>
            <a:off x="4827588" y="2714625"/>
            <a:ext cx="3443287" cy="236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Treefield Council want a special building to be built. It could have a special space outside, too. At this place, the community will be able to come together to celebrate the good things in life and to work together to help others. </a:t>
            </a:r>
          </a:p>
        </p:txBody>
      </p:sp>
      <p:pic>
        <p:nvPicPr>
          <p:cNvPr id="19461"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144713"/>
            <a:ext cx="3948113" cy="394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16050"/>
            <a:ext cx="7632700" cy="55721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Where?</a:t>
            </a:r>
          </a:p>
        </p:txBody>
      </p:sp>
      <p:sp>
        <p:nvSpPr>
          <p:cNvPr id="20483" name="Title 20"/>
          <p:cNvSpPr>
            <a:spLocks noGrp="1"/>
          </p:cNvSpPr>
          <p:nvPr>
            <p:ph type="title"/>
          </p:nvPr>
        </p:nvSpPr>
        <p:spPr>
          <a:xfrm>
            <a:off x="457200" y="479425"/>
            <a:ext cx="8220075" cy="993775"/>
          </a:xfrm>
        </p:spPr>
        <p:txBody>
          <a:bodyPr/>
          <a:lstStyle/>
          <a:p>
            <a:pPr eaLnBrk="1" hangingPunct="1"/>
            <a:r>
              <a:rPr lang="en-GB" altLang="en-US" sz="3600" smtClean="0"/>
              <a:t>Designing a Special Place </a:t>
            </a:r>
          </a:p>
        </p:txBody>
      </p:sp>
      <p:sp>
        <p:nvSpPr>
          <p:cNvPr id="20484" name="Rectangle 3"/>
          <p:cNvSpPr>
            <a:spLocks noChangeArrowheads="1"/>
          </p:cNvSpPr>
          <p:nvPr/>
        </p:nvSpPr>
        <p:spPr bwMode="auto">
          <a:xfrm>
            <a:off x="2397125" y="2120900"/>
            <a:ext cx="4340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There is a choice of two plots of land.</a:t>
            </a:r>
          </a:p>
        </p:txBody>
      </p:sp>
      <p:pic>
        <p:nvPicPr>
          <p:cNvPr id="20485" name="Picture 1"/>
          <p:cNvPicPr>
            <a:picLocks noChangeAspect="1"/>
          </p:cNvPicPr>
          <p:nvPr/>
        </p:nvPicPr>
        <p:blipFill>
          <a:blip r:embed="rId2">
            <a:extLst>
              <a:ext uri="{28A0092B-C50C-407E-A947-70E740481C1C}">
                <a14:useLocalDpi xmlns:a14="http://schemas.microsoft.com/office/drawing/2010/main" val="0"/>
              </a:ext>
            </a:extLst>
          </a:blip>
          <a:srcRect b="17021"/>
          <a:stretch>
            <a:fillRect/>
          </a:stretch>
        </p:blipFill>
        <p:spPr bwMode="auto">
          <a:xfrm>
            <a:off x="755650" y="2638425"/>
            <a:ext cx="3763963" cy="220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2"/>
          <p:cNvPicPr>
            <a:picLocks noChangeAspect="1"/>
          </p:cNvPicPr>
          <p:nvPr/>
        </p:nvPicPr>
        <p:blipFill>
          <a:blip r:embed="rId3">
            <a:extLst>
              <a:ext uri="{28A0092B-C50C-407E-A947-70E740481C1C}">
                <a14:useLocalDpi xmlns:a14="http://schemas.microsoft.com/office/drawing/2010/main" val="0"/>
              </a:ext>
            </a:extLst>
          </a:blip>
          <a:srcRect b="17021"/>
          <a:stretch>
            <a:fillRect/>
          </a:stretch>
        </p:blipFill>
        <p:spPr bwMode="auto">
          <a:xfrm>
            <a:off x="4629150" y="2638425"/>
            <a:ext cx="3759200" cy="220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p:cNvSpPr/>
          <p:nvPr/>
        </p:nvSpPr>
        <p:spPr>
          <a:xfrm>
            <a:off x="3698875" y="2695575"/>
            <a:ext cx="733425" cy="733425"/>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1</a:t>
            </a:r>
          </a:p>
        </p:txBody>
      </p:sp>
      <p:sp>
        <p:nvSpPr>
          <p:cNvPr id="9" name="Oval 8"/>
          <p:cNvSpPr/>
          <p:nvPr/>
        </p:nvSpPr>
        <p:spPr>
          <a:xfrm>
            <a:off x="7566025" y="2638425"/>
            <a:ext cx="733425" cy="733425"/>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dirty="0"/>
              <a:t>2</a:t>
            </a:r>
          </a:p>
        </p:txBody>
      </p:sp>
      <p:sp>
        <p:nvSpPr>
          <p:cNvPr id="20489" name="Rectangle 9"/>
          <p:cNvSpPr>
            <a:spLocks noChangeArrowheads="1"/>
          </p:cNvSpPr>
          <p:nvPr/>
        </p:nvSpPr>
        <p:spPr bwMode="auto">
          <a:xfrm>
            <a:off x="755650" y="4845050"/>
            <a:ext cx="37639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There is a beautiful area next to some parkland near the city centre where there is space to build a new building.</a:t>
            </a:r>
          </a:p>
        </p:txBody>
      </p:sp>
      <p:sp>
        <p:nvSpPr>
          <p:cNvPr id="20490" name="Rectangle 10"/>
          <p:cNvSpPr>
            <a:spLocks noChangeArrowheads="1"/>
          </p:cNvSpPr>
          <p:nvPr/>
        </p:nvSpPr>
        <p:spPr bwMode="auto">
          <a:xfrm>
            <a:off x="4629150" y="4845050"/>
            <a:ext cx="37639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There is a collection of old farm buildings and barns surrounded by fields on the edge of the city that could be converted. </a:t>
            </a:r>
          </a:p>
        </p:txBody>
      </p:sp>
      <p:pic>
        <p:nvPicPr>
          <p:cNvPr id="20491"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16050"/>
            <a:ext cx="7632700" cy="55721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When?</a:t>
            </a:r>
          </a:p>
        </p:txBody>
      </p:sp>
      <p:sp>
        <p:nvSpPr>
          <p:cNvPr id="21507" name="Title 20"/>
          <p:cNvSpPr>
            <a:spLocks noGrp="1"/>
          </p:cNvSpPr>
          <p:nvPr>
            <p:ph type="title"/>
          </p:nvPr>
        </p:nvSpPr>
        <p:spPr>
          <a:xfrm>
            <a:off x="457200" y="479425"/>
            <a:ext cx="8220075" cy="993775"/>
          </a:xfrm>
        </p:spPr>
        <p:txBody>
          <a:bodyPr/>
          <a:lstStyle/>
          <a:p>
            <a:pPr eaLnBrk="1" hangingPunct="1"/>
            <a:r>
              <a:rPr lang="en-GB" altLang="en-US" sz="3600" smtClean="0"/>
              <a:t>Designing a Special Place</a:t>
            </a:r>
          </a:p>
        </p:txBody>
      </p:sp>
      <p:sp>
        <p:nvSpPr>
          <p:cNvPr id="21508" name="Rectangle 3"/>
          <p:cNvSpPr>
            <a:spLocks noChangeArrowheads="1"/>
          </p:cNvSpPr>
          <p:nvPr/>
        </p:nvSpPr>
        <p:spPr bwMode="auto">
          <a:xfrm>
            <a:off x="4729163" y="2789238"/>
            <a:ext cx="3335337"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As soon as the plans are in, building can start and this can take as long as needed. Once open, the centre will be open every day of the week between 9am and 7pm. </a:t>
            </a:r>
          </a:p>
        </p:txBody>
      </p:sp>
      <p:pic>
        <p:nvPicPr>
          <p:cNvPr id="21509"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10" name="Group 2"/>
          <p:cNvGrpSpPr>
            <a:grpSpLocks/>
          </p:cNvGrpSpPr>
          <p:nvPr/>
        </p:nvGrpSpPr>
        <p:grpSpPr bwMode="auto">
          <a:xfrm>
            <a:off x="576263" y="2773363"/>
            <a:ext cx="3559175" cy="3535362"/>
            <a:chOff x="131806" y="3149072"/>
            <a:chExt cx="3558746" cy="3535933"/>
          </a:xfrm>
        </p:grpSpPr>
        <p:pic>
          <p:nvPicPr>
            <p:cNvPr id="21511" name="Picture 1"/>
            <p:cNvPicPr>
              <a:picLocks noChangeAspect="1"/>
            </p:cNvPicPr>
            <p:nvPr/>
          </p:nvPicPr>
          <p:blipFill>
            <a:blip r:embed="rId3">
              <a:extLst>
                <a:ext uri="{28A0092B-C50C-407E-A947-70E740481C1C}">
                  <a14:useLocalDpi xmlns:a14="http://schemas.microsoft.com/office/drawing/2010/main" val="0"/>
                </a:ext>
              </a:extLst>
            </a:blip>
            <a:srcRect l="14307"/>
            <a:stretch>
              <a:fillRect/>
            </a:stretch>
          </p:blipFill>
          <p:spPr bwMode="auto">
            <a:xfrm>
              <a:off x="131806" y="3149072"/>
              <a:ext cx="3558746" cy="3535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7"/>
            <p:cNvPicPr>
              <a:picLocks noChangeAspect="1"/>
            </p:cNvPicPr>
            <p:nvPr/>
          </p:nvPicPr>
          <p:blipFill>
            <a:blip r:embed="rId4" cstate="print">
              <a:extLst>
                <a:ext uri="{28A0092B-C50C-407E-A947-70E740481C1C}">
                  <a14:useLocalDpi xmlns:a14="http://schemas.microsoft.com/office/drawing/2010/main" val="0"/>
                </a:ext>
              </a:extLst>
            </a:blip>
            <a:srcRect l="4642" t="41380" r="91473" b="25105"/>
            <a:stretch>
              <a:fillRect/>
            </a:stretch>
          </p:blipFill>
          <p:spPr bwMode="auto">
            <a:xfrm rot="-5400000">
              <a:off x="1331269" y="4324530"/>
              <a:ext cx="161400" cy="1185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8"/>
            <p:cNvPicPr>
              <a:picLocks noChangeAspect="1"/>
            </p:cNvPicPr>
            <p:nvPr/>
          </p:nvPicPr>
          <p:blipFill>
            <a:blip r:embed="rId5">
              <a:extLst>
                <a:ext uri="{28A0092B-C50C-407E-A947-70E740481C1C}">
                  <a14:useLocalDpi xmlns:a14="http://schemas.microsoft.com/office/drawing/2010/main" val="0"/>
                </a:ext>
              </a:extLst>
            </a:blip>
            <a:srcRect l="-832" t="28468" r="97252" b="25885"/>
            <a:stretch>
              <a:fillRect/>
            </a:stretch>
          </p:blipFill>
          <p:spPr bwMode="auto">
            <a:xfrm>
              <a:off x="1836850" y="3355975"/>
              <a:ext cx="148658" cy="1614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16050"/>
            <a:ext cx="7632700" cy="55721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Who?</a:t>
            </a:r>
          </a:p>
        </p:txBody>
      </p:sp>
      <p:sp>
        <p:nvSpPr>
          <p:cNvPr id="22531" name="Title 20"/>
          <p:cNvSpPr>
            <a:spLocks noGrp="1"/>
          </p:cNvSpPr>
          <p:nvPr>
            <p:ph type="title"/>
          </p:nvPr>
        </p:nvSpPr>
        <p:spPr>
          <a:xfrm>
            <a:off x="457200" y="479425"/>
            <a:ext cx="8220075" cy="993775"/>
          </a:xfrm>
        </p:spPr>
        <p:txBody>
          <a:bodyPr/>
          <a:lstStyle/>
          <a:p>
            <a:pPr eaLnBrk="1" hangingPunct="1"/>
            <a:r>
              <a:rPr lang="en-GB" altLang="en-US" sz="3600" smtClean="0"/>
              <a:t>Designing a Special Place</a:t>
            </a:r>
          </a:p>
        </p:txBody>
      </p:sp>
      <p:sp>
        <p:nvSpPr>
          <p:cNvPr id="22532" name="Rectangle 1"/>
          <p:cNvSpPr>
            <a:spLocks noChangeArrowheads="1"/>
          </p:cNvSpPr>
          <p:nvPr/>
        </p:nvSpPr>
        <p:spPr bwMode="auto">
          <a:xfrm>
            <a:off x="755650" y="208438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This special place is for everyone. People who already attend a place of worship may also wish to come and spend time here. People who do not have a special place might come along, too. Projects involving different religions working together may be based here. </a:t>
            </a:r>
          </a:p>
        </p:txBody>
      </p:sp>
      <p:pic>
        <p:nvPicPr>
          <p:cNvPr id="2253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43013" y="3552825"/>
            <a:ext cx="6648450"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416050"/>
            <a:ext cx="7632700" cy="55721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Why?</a:t>
            </a:r>
          </a:p>
        </p:txBody>
      </p:sp>
      <p:sp>
        <p:nvSpPr>
          <p:cNvPr id="23555" name="Title 20"/>
          <p:cNvSpPr>
            <a:spLocks noGrp="1"/>
          </p:cNvSpPr>
          <p:nvPr>
            <p:ph type="title"/>
          </p:nvPr>
        </p:nvSpPr>
        <p:spPr>
          <a:xfrm>
            <a:off x="457200" y="479425"/>
            <a:ext cx="8220075" cy="993775"/>
          </a:xfrm>
        </p:spPr>
        <p:txBody>
          <a:bodyPr/>
          <a:lstStyle/>
          <a:p>
            <a:pPr eaLnBrk="1" hangingPunct="1"/>
            <a:r>
              <a:rPr lang="en-GB" altLang="en-US" sz="3600" smtClean="0"/>
              <a:t>Designing a Special Place</a:t>
            </a:r>
          </a:p>
        </p:txBody>
      </p:sp>
      <p:sp>
        <p:nvSpPr>
          <p:cNvPr id="23556" name="Rectangle 1"/>
          <p:cNvSpPr>
            <a:spLocks noChangeArrowheads="1"/>
          </p:cNvSpPr>
          <p:nvPr/>
        </p:nvSpPr>
        <p:spPr bwMode="auto">
          <a:xfrm>
            <a:off x="755650" y="208438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Treefield City Council want everyone to have a place where they can have time to stop and think about life and be happy. They also think this will be a great place to develop a spirit of community with everyone working together. </a:t>
            </a:r>
          </a:p>
        </p:txBody>
      </p:sp>
      <p:pic>
        <p:nvPicPr>
          <p:cNvPr id="2355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93850" y="3284538"/>
            <a:ext cx="5946775" cy="344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6"/>
          <p:cNvPicPr>
            <a:picLocks noChangeAspect="1"/>
          </p:cNvPicPr>
          <p:nvPr/>
        </p:nvPicPr>
        <p:blipFill>
          <a:blip r:embed="rId2">
            <a:extLst>
              <a:ext uri="{28A0092B-C50C-407E-A947-70E740481C1C}">
                <a14:useLocalDpi xmlns:a14="http://schemas.microsoft.com/office/drawing/2010/main" val="0"/>
              </a:ext>
            </a:extLst>
          </a:blip>
          <a:srcRect t="29967" b="645"/>
          <a:stretch>
            <a:fillRect/>
          </a:stretch>
        </p:blipFill>
        <p:spPr bwMode="auto">
          <a:xfrm>
            <a:off x="755650" y="2347913"/>
            <a:ext cx="7632700"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p:nvPr/>
        </p:nvSpPr>
        <p:spPr>
          <a:xfrm>
            <a:off x="755650" y="1416050"/>
            <a:ext cx="7632700" cy="833438"/>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team involved in planning this special place have already started asking people in the city what they would like to see in this place.</a:t>
            </a:r>
          </a:p>
        </p:txBody>
      </p:sp>
      <p:sp>
        <p:nvSpPr>
          <p:cNvPr id="24580"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pic>
        <p:nvPicPr>
          <p:cNvPr id="2458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888" y="2617788"/>
            <a:ext cx="4217987" cy="414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ular Callout 4"/>
          <p:cNvSpPr/>
          <p:nvPr/>
        </p:nvSpPr>
        <p:spPr>
          <a:xfrm>
            <a:off x="4827588" y="3302000"/>
            <a:ext cx="3187700" cy="1836738"/>
          </a:xfrm>
          <a:prstGeom prst="wedgeRectCallout">
            <a:avLst>
              <a:gd name="adj1" fmla="val -62570"/>
              <a:gd name="adj2" fmla="val -16853"/>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I’d love it if there were beautiful gardens to sit in and think. I’d be happy to volunteer to help look after the gardens. </a:t>
            </a:r>
          </a:p>
        </p:txBody>
      </p:sp>
      <p:pic>
        <p:nvPicPr>
          <p:cNvPr id="24583"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6"/>
          <p:cNvPicPr>
            <a:picLocks noChangeAspect="1"/>
          </p:cNvPicPr>
          <p:nvPr/>
        </p:nvPicPr>
        <p:blipFill>
          <a:blip r:embed="rId2">
            <a:extLst>
              <a:ext uri="{28A0092B-C50C-407E-A947-70E740481C1C}">
                <a14:useLocalDpi xmlns:a14="http://schemas.microsoft.com/office/drawing/2010/main" val="0"/>
              </a:ext>
            </a:extLst>
          </a:blip>
          <a:srcRect t="29967" b="645"/>
          <a:stretch>
            <a:fillRect/>
          </a:stretch>
        </p:blipFill>
        <p:spPr bwMode="auto">
          <a:xfrm>
            <a:off x="755650" y="2347913"/>
            <a:ext cx="7632700"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p:nvPr/>
        </p:nvSpPr>
        <p:spPr>
          <a:xfrm>
            <a:off x="755650" y="1416050"/>
            <a:ext cx="7632700" cy="833438"/>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team involved in planning this special place have already started asking people in the city what they would like to see in this place.</a:t>
            </a:r>
          </a:p>
        </p:txBody>
      </p:sp>
      <p:sp>
        <p:nvSpPr>
          <p:cNvPr id="25604"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5" name="Rectangular Callout 4"/>
          <p:cNvSpPr/>
          <p:nvPr/>
        </p:nvSpPr>
        <p:spPr>
          <a:xfrm>
            <a:off x="2676525" y="2533650"/>
            <a:ext cx="5132388" cy="1303338"/>
          </a:xfrm>
          <a:prstGeom prst="wedgeRectCallout">
            <a:avLst>
              <a:gd name="adj1" fmla="val -18750"/>
              <a:gd name="adj2" fmla="val 80503"/>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would be great if the new centre did some courses on how to help you relax. I am always on the go. I find it really hard to just sit still and take a break. </a:t>
            </a:r>
          </a:p>
        </p:txBody>
      </p:sp>
      <p:pic>
        <p:nvPicPr>
          <p:cNvPr id="2560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6350" y="4156075"/>
            <a:ext cx="6046788" cy="178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6"/>
          <p:cNvPicPr>
            <a:picLocks noChangeAspect="1"/>
          </p:cNvPicPr>
          <p:nvPr/>
        </p:nvPicPr>
        <p:blipFill>
          <a:blip r:embed="rId2">
            <a:extLst>
              <a:ext uri="{28A0092B-C50C-407E-A947-70E740481C1C}">
                <a14:useLocalDpi xmlns:a14="http://schemas.microsoft.com/office/drawing/2010/main" val="0"/>
              </a:ext>
            </a:extLst>
          </a:blip>
          <a:srcRect t="29967" b="645"/>
          <a:stretch>
            <a:fillRect/>
          </a:stretch>
        </p:blipFill>
        <p:spPr bwMode="auto">
          <a:xfrm>
            <a:off x="755650" y="2347913"/>
            <a:ext cx="7632700"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p:nvPr/>
        </p:nvSpPr>
        <p:spPr>
          <a:xfrm>
            <a:off x="755650" y="1416050"/>
            <a:ext cx="7632700" cy="833438"/>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team involved in planning this special place have already started asking people in the city what they would like to see in this place.</a:t>
            </a:r>
          </a:p>
        </p:txBody>
      </p:sp>
      <p:sp>
        <p:nvSpPr>
          <p:cNvPr id="26628"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5" name="Rectangular Callout 4"/>
          <p:cNvSpPr/>
          <p:nvPr/>
        </p:nvSpPr>
        <p:spPr>
          <a:xfrm>
            <a:off x="4341813" y="2533650"/>
            <a:ext cx="3921125" cy="2524125"/>
          </a:xfrm>
          <a:prstGeom prst="wedgeRectCallout">
            <a:avLst>
              <a:gd name="adj1" fmla="val -58456"/>
              <a:gd name="adj2" fmla="val -2724"/>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I’m not religious but I love visiting places of worship as I always feel so peaceful there. It would be amazing to have a beautiful special place where I could sit and think quietly. Maybe we could even take our shoes off before going inside to show that we respect the building itself. </a:t>
            </a:r>
          </a:p>
        </p:txBody>
      </p:sp>
      <p:pic>
        <p:nvPicPr>
          <p:cNvPr id="2663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250" y="2409825"/>
            <a:ext cx="21145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6"/>
          <p:cNvPicPr>
            <a:picLocks noChangeAspect="1"/>
          </p:cNvPicPr>
          <p:nvPr/>
        </p:nvPicPr>
        <p:blipFill>
          <a:blip r:embed="rId2">
            <a:extLst>
              <a:ext uri="{28A0092B-C50C-407E-A947-70E740481C1C}">
                <a14:useLocalDpi xmlns:a14="http://schemas.microsoft.com/office/drawing/2010/main" val="0"/>
              </a:ext>
            </a:extLst>
          </a:blip>
          <a:srcRect t="29967" b="645"/>
          <a:stretch>
            <a:fillRect/>
          </a:stretch>
        </p:blipFill>
        <p:spPr bwMode="auto">
          <a:xfrm>
            <a:off x="755650" y="2347913"/>
            <a:ext cx="7632700"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p:nvPr/>
        </p:nvSpPr>
        <p:spPr>
          <a:xfrm>
            <a:off x="755650" y="1416050"/>
            <a:ext cx="7632700" cy="833438"/>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team involved in planning this special place have already started asking people in the city what they would like to see in this place.</a:t>
            </a:r>
          </a:p>
        </p:txBody>
      </p:sp>
      <p:sp>
        <p:nvSpPr>
          <p:cNvPr id="27652" name="Title 20"/>
          <p:cNvSpPr>
            <a:spLocks noGrp="1"/>
          </p:cNvSpPr>
          <p:nvPr>
            <p:ph type="title"/>
          </p:nvPr>
        </p:nvSpPr>
        <p:spPr>
          <a:xfrm>
            <a:off x="457200" y="479425"/>
            <a:ext cx="8220075" cy="993775"/>
          </a:xfrm>
        </p:spPr>
        <p:txBody>
          <a:bodyPr/>
          <a:lstStyle/>
          <a:p>
            <a:pPr eaLnBrk="1" hangingPunct="1"/>
            <a:r>
              <a:rPr lang="en-GB" altLang="en-US" sz="3600" smtClean="0"/>
              <a:t>Places of Worship</a:t>
            </a:r>
          </a:p>
        </p:txBody>
      </p:sp>
      <p:sp>
        <p:nvSpPr>
          <p:cNvPr id="5" name="Rectangular Callout 4"/>
          <p:cNvSpPr/>
          <p:nvPr/>
        </p:nvSpPr>
        <p:spPr>
          <a:xfrm>
            <a:off x="4341813" y="2533650"/>
            <a:ext cx="3887787" cy="2195513"/>
          </a:xfrm>
          <a:prstGeom prst="wedgeRectCallout">
            <a:avLst>
              <a:gd name="adj1" fmla="val -58456"/>
              <a:gd name="adj2" fmla="val -2724"/>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 think there should be music there. Maybe there should be peaceful music playing all the time but I also think there should be loud and lively music sometimes. Music and dancing bring people together! </a:t>
            </a:r>
          </a:p>
        </p:txBody>
      </p:sp>
      <p:pic>
        <p:nvPicPr>
          <p:cNvPr id="2765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2805113"/>
            <a:ext cx="2938463" cy="328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1382713"/>
            <a:ext cx="7632700" cy="949325"/>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Think about your ideas about this special place. Jot down some of your ideas in response to the questions given on the </a:t>
            </a:r>
            <a:r>
              <a:rPr lang="en-GB" b="1">
                <a:solidFill>
                  <a:schemeClr val="tx1"/>
                </a:solidFill>
              </a:rPr>
              <a:t>Discussing Ideas Activity Sheet</a:t>
            </a:r>
            <a:r>
              <a:rPr lang="en-GB">
                <a:solidFill>
                  <a:schemeClr val="tx1"/>
                </a:solidFill>
              </a:rPr>
              <a:t>.</a:t>
            </a:r>
            <a:endParaRPr lang="en-GB" dirty="0">
              <a:solidFill>
                <a:schemeClr val="tx1"/>
              </a:solidFill>
            </a:endParaRPr>
          </a:p>
        </p:txBody>
      </p:sp>
      <p:sp>
        <p:nvSpPr>
          <p:cNvPr id="28675" name="Title 20"/>
          <p:cNvSpPr>
            <a:spLocks noGrp="1"/>
          </p:cNvSpPr>
          <p:nvPr>
            <p:ph type="title"/>
          </p:nvPr>
        </p:nvSpPr>
        <p:spPr>
          <a:xfrm>
            <a:off x="457200" y="479425"/>
            <a:ext cx="8220075" cy="993775"/>
          </a:xfrm>
        </p:spPr>
        <p:txBody>
          <a:bodyPr/>
          <a:lstStyle/>
          <a:p>
            <a:pPr eaLnBrk="1" hangingPunct="1"/>
            <a:r>
              <a:rPr lang="en-GB" altLang="en-US" sz="3600" smtClean="0"/>
              <a:t>Discussing Ideas</a:t>
            </a:r>
          </a:p>
        </p:txBody>
      </p:sp>
      <p:sp>
        <p:nvSpPr>
          <p:cNvPr id="9" name="Rectangle 8"/>
          <p:cNvSpPr/>
          <p:nvPr/>
        </p:nvSpPr>
        <p:spPr>
          <a:xfrm>
            <a:off x="755650" y="2409825"/>
            <a:ext cx="7632700" cy="3683000"/>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28677"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5"/>
          <p:cNvPicPr>
            <a:picLocks noChangeAspect="1"/>
          </p:cNvPicPr>
          <p:nvPr/>
        </p:nvPicPr>
        <p:blipFill>
          <a:blip r:embed="rId3">
            <a:extLst>
              <a:ext uri="{28A0092B-C50C-407E-A947-70E740481C1C}">
                <a14:useLocalDpi xmlns:a14="http://schemas.microsoft.com/office/drawing/2010/main" val="0"/>
              </a:ext>
            </a:extLst>
          </a:blip>
          <a:srcRect b="50000"/>
          <a:stretch>
            <a:fillRect/>
          </a:stretch>
        </p:blipFill>
        <p:spPr bwMode="auto">
          <a:xfrm>
            <a:off x="2147888" y="2663825"/>
            <a:ext cx="48482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844789"/>
            <a:ext cx="7632700" cy="611187"/>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a:t>
            </a:r>
            <a:endParaRPr lang="en-GB" dirty="0">
              <a:solidFill>
                <a:schemeClr val="tx1"/>
              </a:solidFill>
            </a:endParaRPr>
          </a:p>
        </p:txBody>
      </p:sp>
      <p:sp>
        <p:nvSpPr>
          <p:cNvPr id="29699" name="Title 20"/>
          <p:cNvSpPr>
            <a:spLocks noGrp="1"/>
          </p:cNvSpPr>
          <p:nvPr>
            <p:ph type="title"/>
          </p:nvPr>
        </p:nvSpPr>
        <p:spPr>
          <a:xfrm>
            <a:off x="461962" y="615950"/>
            <a:ext cx="8220075" cy="993775"/>
          </a:xfrm>
        </p:spPr>
        <p:txBody>
          <a:bodyPr/>
          <a:lstStyle/>
          <a:p>
            <a:pPr eaLnBrk="1" hangingPunct="1"/>
            <a:r>
              <a:rPr lang="en-GB" altLang="en-US" sz="3600" dirty="0" smtClean="0"/>
              <a:t>Draw It Out</a:t>
            </a:r>
          </a:p>
        </p:txBody>
      </p:sp>
      <p:sp>
        <p:nvSpPr>
          <p:cNvPr id="29700" name="Rectangle 1"/>
          <p:cNvSpPr>
            <a:spLocks noChangeArrowheads="1"/>
          </p:cNvSpPr>
          <p:nvPr/>
        </p:nvSpPr>
        <p:spPr bwMode="auto">
          <a:xfrm>
            <a:off x="755649" y="1838564"/>
            <a:ext cx="76327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smtClean="0">
                <a:solidFill>
                  <a:schemeClr val="tx1"/>
                </a:solidFill>
              </a:rPr>
              <a:t>First draw </a:t>
            </a:r>
            <a:r>
              <a:rPr lang="en-GB" altLang="en-US" dirty="0">
                <a:solidFill>
                  <a:schemeClr val="tx1"/>
                </a:solidFill>
              </a:rPr>
              <a:t>and </a:t>
            </a:r>
            <a:r>
              <a:rPr lang="en-GB" altLang="en-US" dirty="0" smtClean="0">
                <a:solidFill>
                  <a:schemeClr val="tx1"/>
                </a:solidFill>
              </a:rPr>
              <a:t>label </a:t>
            </a:r>
            <a:r>
              <a:rPr lang="en-GB" altLang="en-US" dirty="0">
                <a:solidFill>
                  <a:schemeClr val="tx1"/>
                </a:solidFill>
              </a:rPr>
              <a:t>the outside of the special place. This should include any gardens or other outside space.</a:t>
            </a:r>
          </a:p>
          <a:p>
            <a:pPr algn="ctr" eaLnBrk="1" hangingPunct="1">
              <a:lnSpc>
                <a:spcPct val="100000"/>
              </a:lnSpc>
              <a:spcBef>
                <a:spcPct val="0"/>
              </a:spcBef>
              <a:buFontTx/>
              <a:buNone/>
            </a:pPr>
            <a:r>
              <a:rPr lang="en-GB" altLang="en-US" dirty="0" smtClean="0">
                <a:solidFill>
                  <a:schemeClr val="tx1"/>
                </a:solidFill>
              </a:rPr>
              <a:t>Then draw </a:t>
            </a:r>
            <a:r>
              <a:rPr lang="en-GB" altLang="en-US" dirty="0">
                <a:solidFill>
                  <a:schemeClr val="tx1"/>
                </a:solidFill>
              </a:rPr>
              <a:t>and </a:t>
            </a:r>
            <a:r>
              <a:rPr lang="en-GB" altLang="en-US" dirty="0" smtClean="0">
                <a:solidFill>
                  <a:schemeClr val="tx1"/>
                </a:solidFill>
              </a:rPr>
              <a:t>label </a:t>
            </a:r>
            <a:r>
              <a:rPr lang="en-GB" altLang="en-US" dirty="0">
                <a:solidFill>
                  <a:schemeClr val="tx1"/>
                </a:solidFill>
              </a:rPr>
              <a:t>the inside of the special place. You can draw the inside of the building as a plan or you can draw several labelled pictures of things you would see. </a:t>
            </a:r>
          </a:p>
        </p:txBody>
      </p:sp>
      <p:pic>
        <p:nvPicPr>
          <p:cNvPr id="29701" name="Picture 2"/>
          <p:cNvPicPr>
            <a:picLocks noChangeAspect="1"/>
          </p:cNvPicPr>
          <p:nvPr/>
        </p:nvPicPr>
        <p:blipFill>
          <a:blip r:embed="rId2">
            <a:extLst>
              <a:ext uri="{28A0092B-C50C-407E-A947-70E740481C1C}">
                <a14:useLocalDpi xmlns:a14="http://schemas.microsoft.com/office/drawing/2010/main" val="0"/>
              </a:ext>
            </a:extLst>
          </a:blip>
          <a:srcRect t="17073" b="18932"/>
          <a:stretch>
            <a:fillRect/>
          </a:stretch>
        </p:blipFill>
        <p:spPr bwMode="auto">
          <a:xfrm>
            <a:off x="755650" y="4143375"/>
            <a:ext cx="4308475"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156200" y="4143375"/>
            <a:ext cx="3232150" cy="19494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You may find the </a:t>
            </a:r>
            <a:r>
              <a:rPr lang="en-GB" b="1" dirty="0">
                <a:solidFill>
                  <a:schemeClr val="tx1"/>
                </a:solidFill>
              </a:rPr>
              <a:t>Labelling Word Bank</a:t>
            </a:r>
            <a:r>
              <a:rPr lang="en-GB" dirty="0">
                <a:solidFill>
                  <a:schemeClr val="tx1"/>
                </a:solidFill>
              </a:rPr>
              <a:t> helpful as you work on this activity. </a:t>
            </a:r>
          </a:p>
        </p:txBody>
      </p:sp>
      <p:pic>
        <p:nvPicPr>
          <p:cNvPr id="29703" name="Pai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21350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55650" y="844789"/>
            <a:ext cx="7632700" cy="611187"/>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smtClean="0">
                <a:solidFill>
                  <a:schemeClr val="tx1"/>
                </a:solidFill>
              </a:rPr>
              <a:t>.</a:t>
            </a:r>
            <a:endParaRPr lang="en-GB" dirty="0">
              <a:solidFill>
                <a:schemeClr val="tx1"/>
              </a:solidFill>
            </a:endParaRPr>
          </a:p>
        </p:txBody>
      </p:sp>
      <p:sp>
        <p:nvSpPr>
          <p:cNvPr id="29699" name="Title 20"/>
          <p:cNvSpPr>
            <a:spLocks noGrp="1"/>
          </p:cNvSpPr>
          <p:nvPr>
            <p:ph type="title"/>
          </p:nvPr>
        </p:nvSpPr>
        <p:spPr>
          <a:xfrm>
            <a:off x="461962" y="615950"/>
            <a:ext cx="8220075" cy="993775"/>
          </a:xfrm>
        </p:spPr>
        <p:txBody>
          <a:bodyPr/>
          <a:lstStyle/>
          <a:p>
            <a:pPr eaLnBrk="1" hangingPunct="1"/>
            <a:r>
              <a:rPr lang="en-GB" altLang="en-US" sz="3600" dirty="0" smtClean="0"/>
              <a:t>Make a model </a:t>
            </a:r>
            <a:endParaRPr lang="en-GB" altLang="en-US" sz="3600" dirty="0" smtClean="0"/>
          </a:p>
        </p:txBody>
      </p:sp>
      <p:sp>
        <p:nvSpPr>
          <p:cNvPr id="29700" name="Rectangle 1"/>
          <p:cNvSpPr>
            <a:spLocks noChangeArrowheads="1"/>
          </p:cNvSpPr>
          <p:nvPr/>
        </p:nvSpPr>
        <p:spPr bwMode="auto">
          <a:xfrm>
            <a:off x="755649" y="1838564"/>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smtClean="0">
                <a:solidFill>
                  <a:schemeClr val="tx1"/>
                </a:solidFill>
              </a:rPr>
              <a:t>Can you make a model of either the outside or one of the rooms inside of the special place. You can use </a:t>
            </a:r>
            <a:r>
              <a:rPr lang="en-GB" altLang="en-US" dirty="0" err="1" smtClean="0">
                <a:solidFill>
                  <a:schemeClr val="tx1"/>
                </a:solidFill>
              </a:rPr>
              <a:t>lego</a:t>
            </a:r>
            <a:r>
              <a:rPr lang="en-GB" altLang="en-US" dirty="0" smtClean="0">
                <a:solidFill>
                  <a:schemeClr val="tx1"/>
                </a:solidFill>
              </a:rPr>
              <a:t>, junk modelling etc.  </a:t>
            </a:r>
            <a:endParaRPr lang="en-GB" altLang="en-US" dirty="0">
              <a:solidFill>
                <a:schemeClr val="tx1"/>
              </a:solidFill>
            </a:endParaRPr>
          </a:p>
        </p:txBody>
      </p:sp>
      <p:pic>
        <p:nvPicPr>
          <p:cNvPr id="29703" name="Pai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9213"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916986" y="2811507"/>
            <a:ext cx="2703768" cy="2230755"/>
          </a:xfrm>
          <a:prstGeom prst="rect">
            <a:avLst/>
          </a:prstGeom>
        </p:spPr>
      </p:pic>
      <p:pic>
        <p:nvPicPr>
          <p:cNvPr id="3" name="Picture 2"/>
          <p:cNvPicPr>
            <a:picLocks noChangeAspect="1"/>
          </p:cNvPicPr>
          <p:nvPr/>
        </p:nvPicPr>
        <p:blipFill>
          <a:blip r:embed="rId4"/>
          <a:stretch>
            <a:fillRect/>
          </a:stretch>
        </p:blipFill>
        <p:spPr>
          <a:xfrm>
            <a:off x="6294937" y="2688634"/>
            <a:ext cx="1962150" cy="2476500"/>
          </a:xfrm>
          <a:prstGeom prst="rect">
            <a:avLst/>
          </a:prstGeom>
        </p:spPr>
      </p:pic>
      <p:pic>
        <p:nvPicPr>
          <p:cNvPr id="5" name="Picture 4"/>
          <p:cNvPicPr>
            <a:picLocks noChangeAspect="1"/>
          </p:cNvPicPr>
          <p:nvPr/>
        </p:nvPicPr>
        <p:blipFill>
          <a:blip r:embed="rId5"/>
          <a:stretch>
            <a:fillRect/>
          </a:stretch>
        </p:blipFill>
        <p:spPr>
          <a:xfrm>
            <a:off x="4353008" y="3335790"/>
            <a:ext cx="1209675" cy="2276475"/>
          </a:xfrm>
          <a:prstGeom prst="rect">
            <a:avLst/>
          </a:prstGeom>
        </p:spPr>
      </p:pic>
    </p:spTree>
    <p:extLst>
      <p:ext uri="{BB962C8B-B14F-4D97-AF65-F5344CB8AC3E}">
        <p14:creationId xmlns:p14="http://schemas.microsoft.com/office/powerpoint/2010/main" val="1195706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0465645"/>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 id="{1A02F134-1E0F-46F1-8366-AE0E981ECB8A}" vid="{21996438-2B25-4C91-8451-190E7D1A29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TotalTime>
  <Words>1150</Words>
  <Application>Microsoft Office PowerPoint</Application>
  <PresentationFormat>On-screen Show (4:3)</PresentationFormat>
  <Paragraphs>89</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Sassoon Infant Rg</vt:lpstr>
      <vt:lpstr>Arial</vt:lpstr>
      <vt:lpstr>Tuffy</vt:lpstr>
      <vt:lpstr>Calibri</vt:lpstr>
      <vt:lpstr>Twinkl</vt:lpstr>
      <vt:lpstr>Twinkl SemiBold</vt:lpstr>
      <vt:lpstr>Office Theme</vt:lpstr>
      <vt:lpstr>RE lesson 5 </vt:lpstr>
      <vt:lpstr>PowerPoint Presentation</vt:lpstr>
      <vt:lpstr>PowerPoint Presentation</vt:lpstr>
      <vt:lpstr>Places of Worship</vt:lpstr>
      <vt:lpstr>Places of Worship</vt:lpstr>
      <vt:lpstr>Places of Worship</vt:lpstr>
      <vt:lpstr>Places of Worship</vt:lpstr>
      <vt:lpstr>Places of Worship</vt:lpstr>
      <vt:lpstr>Places of Worship</vt:lpstr>
      <vt:lpstr>Designing a Special Place</vt:lpstr>
      <vt:lpstr>Designing a Special Place</vt:lpstr>
      <vt:lpstr>Designing a Special Place </vt:lpstr>
      <vt:lpstr>Designing a Special Place</vt:lpstr>
      <vt:lpstr>Designing a Special Place</vt:lpstr>
      <vt:lpstr>Designing a Special Place</vt:lpstr>
      <vt:lpstr>Places of Worship</vt:lpstr>
      <vt:lpstr>Places of Worship</vt:lpstr>
      <vt:lpstr>Places of Worship</vt:lpstr>
      <vt:lpstr>Places of Worship</vt:lpstr>
      <vt:lpstr>Discussing Ideas</vt:lpstr>
      <vt:lpstr>Draw It Out</vt:lpstr>
      <vt:lpstr>Make a model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Rachel Leather</dc:creator>
  <cp:lastModifiedBy>Debbie Leonard</cp:lastModifiedBy>
  <cp:revision>15</cp:revision>
  <dcterms:created xsi:type="dcterms:W3CDTF">2018-03-22T12:34:02Z</dcterms:created>
  <dcterms:modified xsi:type="dcterms:W3CDTF">2020-05-16T16:44:52Z</dcterms:modified>
</cp:coreProperties>
</file>