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50"/>
  </p:notesMasterIdLst>
  <p:handoutMasterIdLst>
    <p:handoutMasterId r:id="rId51"/>
  </p:handoutMasterIdLst>
  <p:sldIdLst>
    <p:sldId id="366" r:id="rId5"/>
    <p:sldId id="257" r:id="rId6"/>
    <p:sldId id="301" r:id="rId7"/>
    <p:sldId id="346" r:id="rId8"/>
    <p:sldId id="302" r:id="rId9"/>
    <p:sldId id="303" r:id="rId10"/>
    <p:sldId id="304" r:id="rId11"/>
    <p:sldId id="305" r:id="rId12"/>
    <p:sldId id="306" r:id="rId13"/>
    <p:sldId id="307" r:id="rId14"/>
    <p:sldId id="308" r:id="rId15"/>
    <p:sldId id="310" r:id="rId16"/>
    <p:sldId id="349" r:id="rId17"/>
    <p:sldId id="350" r:id="rId18"/>
    <p:sldId id="311" r:id="rId19"/>
    <p:sldId id="344" r:id="rId20"/>
    <p:sldId id="312" r:id="rId21"/>
    <p:sldId id="313" r:id="rId22"/>
    <p:sldId id="368" r:id="rId23"/>
    <p:sldId id="347" r:id="rId24"/>
    <p:sldId id="319" r:id="rId25"/>
    <p:sldId id="320" r:id="rId26"/>
    <p:sldId id="351" r:id="rId27"/>
    <p:sldId id="352" r:id="rId28"/>
    <p:sldId id="353" r:id="rId29"/>
    <p:sldId id="354" r:id="rId30"/>
    <p:sldId id="356" r:id="rId31"/>
    <p:sldId id="359" r:id="rId32"/>
    <p:sldId id="365" r:id="rId33"/>
    <p:sldId id="364" r:id="rId34"/>
    <p:sldId id="348" r:id="rId35"/>
    <p:sldId id="283" r:id="rId36"/>
    <p:sldId id="282" r:id="rId37"/>
    <p:sldId id="276" r:id="rId38"/>
    <p:sldId id="278" r:id="rId39"/>
    <p:sldId id="280" r:id="rId40"/>
    <p:sldId id="298" r:id="rId41"/>
    <p:sldId id="299" r:id="rId42"/>
    <p:sldId id="292" r:id="rId43"/>
    <p:sldId id="291" r:id="rId44"/>
    <p:sldId id="367" r:id="rId45"/>
    <p:sldId id="285" r:id="rId46"/>
    <p:sldId id="287" r:id="rId47"/>
    <p:sldId id="289" r:id="rId48"/>
    <p:sldId id="290"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0FC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956" autoAdjust="0"/>
    <p:restoredTop sz="94660"/>
  </p:normalViewPr>
  <p:slideViewPr>
    <p:cSldViewPr>
      <p:cViewPr varScale="1">
        <p:scale>
          <a:sx n="82" d="100"/>
          <a:sy n="82" d="100"/>
        </p:scale>
        <p:origin x="902" y="72"/>
      </p:cViewPr>
      <p:guideLst/>
    </p:cSldViewPr>
  </p:slideViewPr>
  <p:notesTextViewPr>
    <p:cViewPr>
      <p:scale>
        <a:sx n="1" d="1"/>
        <a:sy n="1" d="1"/>
      </p:scale>
      <p:origin x="0" y="0"/>
    </p:cViewPr>
  </p:notesTextViewPr>
  <p:sorterViewPr>
    <p:cViewPr>
      <p:scale>
        <a:sx n="100" d="100"/>
        <a:sy n="100" d="100"/>
      </p:scale>
      <p:origin x="0" y="0"/>
    </p:cViewPr>
  </p:sorterViewPr>
  <p:notesViewPr>
    <p:cSldViewPr>
      <p:cViewPr varScale="1">
        <p:scale>
          <a:sx n="95" d="100"/>
          <a:sy n="95" d="100"/>
        </p:scale>
        <p:origin x="3582" y="96"/>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55"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handoutMaster" Target="handoutMasters/handoutMaster1.xml"/><Relationship Id="rId3"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FBE2AAA-2CC7-4F9C-A8C6-8B9F2A3E9EF0}" type="datetimeFigureOut">
              <a:rPr lang="en-US" smtClean="0"/>
              <a:t>9/7/2026</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50AD62A-9EE1-43E3-A7E5-D268F71DF3EB}" type="slidenum">
              <a:rPr lang="en-US" smtClean="0"/>
              <a:t>‹#›</a:t>
            </a:fld>
            <a:endParaRPr lang="en-US"/>
          </a:p>
        </p:txBody>
      </p:sp>
    </p:spTree>
    <p:extLst>
      <p:ext uri="{BB962C8B-B14F-4D97-AF65-F5344CB8AC3E}">
        <p14:creationId xmlns:p14="http://schemas.microsoft.com/office/powerpoint/2010/main" val="14364482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B37ADBA-1AC7-4CD6-8AFF-4E8087BA5487}" type="datetimeFigureOut">
              <a:rPr lang="en-US" smtClean="0"/>
              <a:t>9/7/2026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534C2EF-8A97-4DAF-B099-E567883644D6}" type="slidenum">
              <a:rPr lang="en-US" smtClean="0"/>
              <a:t>‹#›</a:t>
            </a:fld>
            <a:endParaRPr lang="en-US"/>
          </a:p>
        </p:txBody>
      </p:sp>
    </p:spTree>
    <p:extLst>
      <p:ext uri="{BB962C8B-B14F-4D97-AF65-F5344CB8AC3E}">
        <p14:creationId xmlns:p14="http://schemas.microsoft.com/office/powerpoint/2010/main" val="718091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l="2124" r="323" b="422"/>
          <a:stretch/>
        </p:blipFill>
        <p:spPr>
          <a:xfrm>
            <a:off x="1524" y="1"/>
            <a:ext cx="12188952" cy="6858000"/>
          </a:xfrm>
          <a:prstGeom prst="rect">
            <a:avLst/>
          </a:prstGeom>
        </p:spPr>
      </p:pic>
      <p:sp>
        <p:nvSpPr>
          <p:cNvPr id="2" name="Title 1"/>
          <p:cNvSpPr>
            <a:spLocks noGrp="1"/>
          </p:cNvSpPr>
          <p:nvPr>
            <p:ph type="ctrTitle"/>
          </p:nvPr>
        </p:nvSpPr>
        <p:spPr>
          <a:xfrm>
            <a:off x="838200" y="533400"/>
            <a:ext cx="8458200" cy="1828800"/>
          </a:xfrm>
        </p:spPr>
        <p:txBody>
          <a:bodyPr anchor="b">
            <a:normAutofit/>
          </a:bodyPr>
          <a:lstStyle>
            <a:lvl1pPr algn="l">
              <a:defRPr sz="4400"/>
            </a:lvl1pPr>
          </a:lstStyle>
          <a:p>
            <a:r>
              <a:rPr lang="en-US"/>
              <a:t>Click to edit Master title style</a:t>
            </a:r>
            <a:endParaRPr lang="en-US" dirty="0"/>
          </a:p>
        </p:txBody>
      </p:sp>
      <p:sp>
        <p:nvSpPr>
          <p:cNvPr id="3" name="Subtitle 2"/>
          <p:cNvSpPr>
            <a:spLocks noGrp="1"/>
          </p:cNvSpPr>
          <p:nvPr>
            <p:ph type="subTitle" idx="1"/>
          </p:nvPr>
        </p:nvSpPr>
        <p:spPr>
          <a:xfrm>
            <a:off x="838200" y="2438400"/>
            <a:ext cx="7086600" cy="914400"/>
          </a:xfrm>
        </p:spPr>
        <p:txBody>
          <a:bodyPr>
            <a:normAutofit/>
          </a:bodyPr>
          <a:lstStyle>
            <a:lvl1pPr marL="0" indent="0" algn="l">
              <a:spcBef>
                <a:spcPts val="1200"/>
              </a:spcBef>
              <a:buNone/>
              <a:defRPr sz="2400">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41544510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7FC8593D-7C47-471E-A8DF-97AC4FFD13F5}" type="datetimeFigureOut">
              <a:rPr lang="en-US" smtClean="0"/>
              <a:t>9/7/2026</a:t>
            </a:fld>
            <a:endParaRPr lang="en-US"/>
          </a:p>
        </p:txBody>
      </p:sp>
      <p:sp>
        <p:nvSpPr>
          <p:cNvPr id="6" name="Slide Number Placeholder 5"/>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10357397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l="434" t="422"/>
          <a:stretch/>
        </p:blipFill>
        <p:spPr>
          <a:xfrm>
            <a:off x="0" y="0"/>
            <a:ext cx="12188952" cy="6857176"/>
          </a:xfrm>
          <a:prstGeom prst="rect">
            <a:avLst/>
          </a:prstGeom>
        </p:spPr>
      </p:pic>
      <p:sp>
        <p:nvSpPr>
          <p:cNvPr id="2" name="Title 1"/>
          <p:cNvSpPr>
            <a:spLocks noGrp="1"/>
          </p:cNvSpPr>
          <p:nvPr>
            <p:ph type="title"/>
          </p:nvPr>
        </p:nvSpPr>
        <p:spPr>
          <a:xfrm>
            <a:off x="3352800" y="533400"/>
            <a:ext cx="7315200" cy="1828800"/>
          </a:xfrm>
        </p:spPr>
        <p:txBody>
          <a:bodyPr anchor="b">
            <a:normAutofit/>
          </a:bodyPr>
          <a:lstStyle>
            <a:lvl1pPr>
              <a:defRPr sz="4400"/>
            </a:lvl1pPr>
          </a:lstStyle>
          <a:p>
            <a:r>
              <a:rPr lang="en-US"/>
              <a:t>Click to edit Master title style</a:t>
            </a:r>
          </a:p>
        </p:txBody>
      </p:sp>
      <p:sp>
        <p:nvSpPr>
          <p:cNvPr id="3" name="Text Placeholder 2"/>
          <p:cNvSpPr>
            <a:spLocks noGrp="1"/>
          </p:cNvSpPr>
          <p:nvPr>
            <p:ph type="body" idx="1"/>
          </p:nvPr>
        </p:nvSpPr>
        <p:spPr>
          <a:xfrm>
            <a:off x="3352800" y="2438400"/>
            <a:ext cx="5486400" cy="914400"/>
          </a:xfrm>
        </p:spPr>
        <p:txBody>
          <a:bodyPr>
            <a:normAutofit/>
          </a:bodyPr>
          <a:lstStyle>
            <a:lvl1pPr marL="0" indent="0">
              <a:spcBef>
                <a:spcPts val="1200"/>
              </a:spcBef>
              <a:buNone/>
              <a:defRPr sz="2400">
                <a:solidFill>
                  <a:schemeClr val="tx1"/>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22795087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524000" y="1825625"/>
            <a:ext cx="4389120" cy="34747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78880" y="1825625"/>
            <a:ext cx="4389120" cy="34747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7FC8593D-7C47-471E-A8DF-97AC4FFD13F5}" type="datetimeFigureOut">
              <a:rPr lang="en-US" smtClean="0"/>
              <a:t>9/7/2026</a:t>
            </a:fld>
            <a:endParaRPr lang="en-US"/>
          </a:p>
        </p:txBody>
      </p:sp>
      <p:sp>
        <p:nvSpPr>
          <p:cNvPr id="7" name="Slide Number Placeholder 6"/>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1625302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1524000" y="1828799"/>
            <a:ext cx="4389120" cy="795867"/>
          </a:xfrm>
        </p:spPr>
        <p:txBody>
          <a:bodyPr anchor="ctr">
            <a:normAutofit/>
          </a:bodyPr>
          <a:lstStyle>
            <a:lvl1pPr marL="0" indent="0">
              <a:spcBef>
                <a:spcPts val="0"/>
              </a:spcBef>
              <a:buNone/>
              <a:defRPr sz="2400" b="0">
                <a:solidFill>
                  <a:schemeClr val="accent4">
                    <a:lumMod val="7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524000" y="2624666"/>
            <a:ext cx="4389120" cy="267546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78880" y="1828799"/>
            <a:ext cx="4389120" cy="795867"/>
          </a:xfrm>
        </p:spPr>
        <p:txBody>
          <a:bodyPr anchor="ctr">
            <a:normAutofit/>
          </a:bodyPr>
          <a:lstStyle>
            <a:lvl1pPr marL="0" indent="0">
              <a:spcBef>
                <a:spcPts val="0"/>
              </a:spcBef>
              <a:buNone/>
              <a:defRPr sz="2400" b="0">
                <a:solidFill>
                  <a:schemeClr val="accent4">
                    <a:lumMod val="7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78880" y="2624666"/>
            <a:ext cx="4389120" cy="267546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Footer Placeholder 7"/>
          <p:cNvSpPr>
            <a:spLocks noGrp="1"/>
          </p:cNvSpPr>
          <p:nvPr>
            <p:ph type="ftr" sz="quarter" idx="11"/>
          </p:nvPr>
        </p:nvSpPr>
        <p:spPr/>
        <p:txBody>
          <a:bodyPr/>
          <a:lstStyle/>
          <a:p>
            <a:r>
              <a:rPr lang="en-US" dirty="0"/>
              <a:t>Add a footer</a:t>
            </a:r>
          </a:p>
        </p:txBody>
      </p:sp>
      <p:sp>
        <p:nvSpPr>
          <p:cNvPr id="7" name="Date Placeholder 6"/>
          <p:cNvSpPr>
            <a:spLocks noGrp="1"/>
          </p:cNvSpPr>
          <p:nvPr>
            <p:ph type="dt" sz="half" idx="10"/>
          </p:nvPr>
        </p:nvSpPr>
        <p:spPr/>
        <p:txBody>
          <a:bodyPr/>
          <a:lstStyle/>
          <a:p>
            <a:fld id="{7FC8593D-7C47-471E-A8DF-97AC4FFD13F5}" type="datetimeFigureOut">
              <a:rPr lang="en-US" smtClean="0"/>
              <a:t>9/7/2026</a:t>
            </a:fld>
            <a:endParaRPr lang="en-US"/>
          </a:p>
        </p:txBody>
      </p:sp>
      <p:sp>
        <p:nvSpPr>
          <p:cNvPr id="9" name="Slide Number Placeholder 8"/>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29000862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Footer Placeholder 3"/>
          <p:cNvSpPr>
            <a:spLocks noGrp="1"/>
          </p:cNvSpPr>
          <p:nvPr>
            <p:ph type="ftr" sz="quarter" idx="11"/>
          </p:nvPr>
        </p:nvSpPr>
        <p:spPr/>
        <p:txBody>
          <a:bodyPr/>
          <a:lstStyle/>
          <a:p>
            <a:r>
              <a:rPr lang="en-US" dirty="0"/>
              <a:t>Add a footer</a:t>
            </a:r>
          </a:p>
        </p:txBody>
      </p:sp>
      <p:sp>
        <p:nvSpPr>
          <p:cNvPr id="3" name="Date Placeholder 2"/>
          <p:cNvSpPr>
            <a:spLocks noGrp="1"/>
          </p:cNvSpPr>
          <p:nvPr>
            <p:ph type="dt" sz="half" idx="10"/>
          </p:nvPr>
        </p:nvSpPr>
        <p:spPr/>
        <p:txBody>
          <a:bodyPr/>
          <a:lstStyle/>
          <a:p>
            <a:fld id="{7FC8593D-7C47-471E-A8DF-97AC4FFD13F5}" type="datetimeFigureOut">
              <a:rPr lang="en-US" smtClean="0"/>
              <a:t>9/7/2026</a:t>
            </a:fld>
            <a:endParaRPr lang="en-US"/>
          </a:p>
        </p:txBody>
      </p:sp>
      <p:sp>
        <p:nvSpPr>
          <p:cNvPr id="5" name="Slide Number Placeholder 4"/>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645025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dirty="0"/>
              <a:t>Add a footer</a:t>
            </a:r>
          </a:p>
        </p:txBody>
      </p:sp>
      <p:sp>
        <p:nvSpPr>
          <p:cNvPr id="2" name="Date Placeholder 1"/>
          <p:cNvSpPr>
            <a:spLocks noGrp="1"/>
          </p:cNvSpPr>
          <p:nvPr>
            <p:ph type="dt" sz="half" idx="10"/>
          </p:nvPr>
        </p:nvSpPr>
        <p:spPr/>
        <p:txBody>
          <a:bodyPr/>
          <a:lstStyle/>
          <a:p>
            <a:fld id="{7FC8593D-7C47-471E-A8DF-97AC4FFD13F5}" type="datetimeFigureOut">
              <a:rPr lang="en-US" smtClean="0"/>
              <a:t>9/7/2026</a:t>
            </a:fld>
            <a:endParaRPr lang="en-US"/>
          </a:p>
        </p:txBody>
      </p:sp>
      <p:sp>
        <p:nvSpPr>
          <p:cNvPr id="4" name="Slide Number Placeholder 3"/>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35800713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4724400" y="1828800"/>
            <a:ext cx="5943600" cy="3476625"/>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523999" y="1828800"/>
            <a:ext cx="2926080" cy="3476625"/>
          </a:xfrm>
        </p:spPr>
        <p:txBody>
          <a:bodyPr>
            <a:normAutofit/>
          </a:bodyPr>
          <a:lstStyle>
            <a:lvl1pPr marL="0" indent="0">
              <a:spcBef>
                <a:spcPts val="12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7FC8593D-7C47-471E-A8DF-97AC4FFD13F5}" type="datetimeFigureOut">
              <a:rPr lang="en-US" smtClean="0"/>
              <a:t>9/7/2026</a:t>
            </a:fld>
            <a:endParaRPr lang="en-US"/>
          </a:p>
        </p:txBody>
      </p:sp>
      <p:sp>
        <p:nvSpPr>
          <p:cNvPr id="7" name="Slide Number Placeholder 6"/>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8073542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8" name="Freeform 5"/>
          <p:cNvSpPr>
            <a:spLocks/>
          </p:cNvSpPr>
          <p:nvPr/>
        </p:nvSpPr>
        <p:spPr bwMode="gray">
          <a:xfrm>
            <a:off x="804333" y="1695450"/>
            <a:ext cx="5596467" cy="3295650"/>
          </a:xfrm>
          <a:custGeom>
            <a:avLst/>
            <a:gdLst>
              <a:gd name="T0" fmla="*/ 1279 w 1347"/>
              <a:gd name="T1" fmla="*/ 919 h 986"/>
              <a:gd name="T2" fmla="*/ 65 w 1347"/>
              <a:gd name="T3" fmla="*/ 919 h 986"/>
              <a:gd name="T4" fmla="*/ 65 w 1347"/>
              <a:gd name="T5" fmla="*/ 64 h 986"/>
              <a:gd name="T6" fmla="*/ 1279 w 1347"/>
              <a:gd name="T7" fmla="*/ 64 h 986"/>
              <a:gd name="T8" fmla="*/ 1279 w 1347"/>
              <a:gd name="T9" fmla="*/ 919 h 986"/>
            </a:gdLst>
            <a:ahLst/>
            <a:cxnLst>
              <a:cxn ang="0">
                <a:pos x="T0" y="T1"/>
              </a:cxn>
              <a:cxn ang="0">
                <a:pos x="T2" y="T3"/>
              </a:cxn>
              <a:cxn ang="0">
                <a:pos x="T4" y="T5"/>
              </a:cxn>
              <a:cxn ang="0">
                <a:pos x="T6" y="T7"/>
              </a:cxn>
              <a:cxn ang="0">
                <a:pos x="T8" y="T9"/>
              </a:cxn>
            </a:cxnLst>
            <a:rect l="0" t="0" r="r" b="b"/>
            <a:pathLst>
              <a:path w="1347" h="986">
                <a:moveTo>
                  <a:pt x="1279" y="919"/>
                </a:moveTo>
                <a:cubicBezTo>
                  <a:pt x="1211" y="986"/>
                  <a:pt x="121" y="974"/>
                  <a:pt x="65" y="919"/>
                </a:cubicBezTo>
                <a:cubicBezTo>
                  <a:pt x="9" y="863"/>
                  <a:pt x="0" y="128"/>
                  <a:pt x="65" y="64"/>
                </a:cubicBezTo>
                <a:cubicBezTo>
                  <a:pt x="130" y="0"/>
                  <a:pt x="1217" y="3"/>
                  <a:pt x="1279" y="64"/>
                </a:cubicBezTo>
                <a:cubicBezTo>
                  <a:pt x="1341" y="125"/>
                  <a:pt x="1347" y="852"/>
                  <a:pt x="1279" y="919"/>
                </a:cubicBezTo>
                <a:close/>
              </a:path>
            </a:pathLst>
          </a:custGeom>
          <a:solidFill>
            <a:srgbClr val="FFFFFF"/>
          </a:solidFill>
          <a:ln>
            <a:noFill/>
          </a:ln>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p:txBody>
          <a:bodyPr anchor="b"/>
          <a:lstStyle>
            <a:lvl1pPr>
              <a:defRPr sz="3200"/>
            </a:lvl1pPr>
          </a:lstStyle>
          <a:p>
            <a:r>
              <a:rPr lang="en-US"/>
              <a:t>Click to edit Master title style</a:t>
            </a:r>
          </a:p>
        </p:txBody>
      </p:sp>
      <p:sp>
        <p:nvSpPr>
          <p:cNvPr id="12" name="Picture Placeholder 11" descr="An empty placeholder to add an image. Click on the placeholder and select the image that you wish to add"/>
          <p:cNvSpPr>
            <a:spLocks noGrp="1"/>
          </p:cNvSpPr>
          <p:nvPr>
            <p:ph type="pic" idx="1"/>
          </p:nvPr>
        </p:nvSpPr>
        <p:spPr>
          <a:xfrm>
            <a:off x="1006022" y="1874520"/>
            <a:ext cx="5193089" cy="2937510"/>
          </a:xfrm>
          <a:custGeom>
            <a:avLst/>
            <a:gdLst>
              <a:gd name="connsiteX0" fmla="*/ 2531359 w 5066932"/>
              <a:gd name="connsiteY0" fmla="*/ 21 h 2945784"/>
              <a:gd name="connsiteX1" fmla="*/ 4878015 w 5066932"/>
              <a:gd name="connsiteY1" fmla="*/ 145719 h 2945784"/>
              <a:gd name="connsiteX2" fmla="*/ 4878015 w 5066932"/>
              <a:gd name="connsiteY2" fmla="*/ 2803241 h 2945784"/>
              <a:gd name="connsiteX3" fmla="*/ 175988 w 5066932"/>
              <a:gd name="connsiteY3" fmla="*/ 2803241 h 2945784"/>
              <a:gd name="connsiteX4" fmla="*/ 175988 w 5066932"/>
              <a:gd name="connsiteY4" fmla="*/ 145719 h 2945784"/>
              <a:gd name="connsiteX5" fmla="*/ 2531359 w 5066932"/>
              <a:gd name="connsiteY5" fmla="*/ 21 h 29457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66932" h="2945784">
                <a:moveTo>
                  <a:pt x="2531359" y="21"/>
                </a:moveTo>
                <a:cubicBezTo>
                  <a:pt x="3645379" y="1187"/>
                  <a:pt x="4757946" y="50918"/>
                  <a:pt x="4878015" y="145719"/>
                </a:cubicBezTo>
                <a:cubicBezTo>
                  <a:pt x="5118151" y="335320"/>
                  <a:pt x="5141390" y="2594991"/>
                  <a:pt x="4878015" y="2803241"/>
                </a:cubicBezTo>
                <a:cubicBezTo>
                  <a:pt x="4614639" y="3011491"/>
                  <a:pt x="392886" y="2974193"/>
                  <a:pt x="175988" y="2803241"/>
                </a:cubicBezTo>
                <a:cubicBezTo>
                  <a:pt x="-40909" y="2629181"/>
                  <a:pt x="-75768" y="344644"/>
                  <a:pt x="175988" y="145719"/>
                </a:cubicBezTo>
                <a:cubicBezTo>
                  <a:pt x="301866" y="46256"/>
                  <a:pt x="1417339" y="-1144"/>
                  <a:pt x="2531359" y="21"/>
                </a:cubicBezTo>
                <a:close/>
              </a:path>
            </a:pathLst>
          </a:custGeom>
          <a:solidFill>
            <a:schemeClr val="accent2">
              <a:lumMod val="20000"/>
              <a:lumOff val="80000"/>
            </a:schemeClr>
          </a:solidFill>
        </p:spPr>
        <p:txBody>
          <a:bodyPr wrap="square" tIns="365760">
            <a:noAutofit/>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7010400" y="2245995"/>
            <a:ext cx="3657600" cy="2194560"/>
          </a:xfrm>
        </p:spPr>
        <p:txBody>
          <a:bodyPr>
            <a:normAutofit/>
          </a:bodyPr>
          <a:lstStyle>
            <a:lvl1pPr marL="0" indent="0">
              <a:spcBef>
                <a:spcPts val="12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7FC8593D-7C47-471E-A8DF-97AC4FFD13F5}" type="datetimeFigureOut">
              <a:rPr lang="en-US" smtClean="0"/>
              <a:t>9/7/2026</a:t>
            </a:fld>
            <a:endParaRPr lang="en-US"/>
          </a:p>
        </p:txBody>
      </p:sp>
      <p:sp>
        <p:nvSpPr>
          <p:cNvPr id="7" name="Slide Number Placeholder 6"/>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6513188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Two Pictures with Captions">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5" y="1716"/>
            <a:ext cx="12188952" cy="6856284"/>
          </a:xfrm>
          <a:prstGeom prst="rect">
            <a:avLst/>
          </a:prstGeom>
        </p:spPr>
      </p:pic>
      <p:sp>
        <p:nvSpPr>
          <p:cNvPr id="2" name="Title 1"/>
          <p:cNvSpPr>
            <a:spLocks noGrp="1"/>
          </p:cNvSpPr>
          <p:nvPr>
            <p:ph type="title"/>
          </p:nvPr>
        </p:nvSpPr>
        <p:spPr>
          <a:xfrm>
            <a:off x="1028580" y="5791200"/>
            <a:ext cx="8115419" cy="701674"/>
          </a:xfrm>
        </p:spPr>
        <p:txBody>
          <a:bodyPr vert="horz" lIns="91440" tIns="45720" rIns="91440" bIns="45720" rtlCol="0" anchor="b">
            <a:normAutofit/>
          </a:bodyPr>
          <a:lstStyle>
            <a:lvl1pPr>
              <a:defRPr lang="en-US" sz="2400">
                <a:solidFill>
                  <a:schemeClr val="accent1"/>
                </a:solidFill>
              </a:defRPr>
            </a:lvl1pPr>
          </a:lstStyle>
          <a:p>
            <a:pPr lvl="0"/>
            <a:r>
              <a:rPr lang="en-US"/>
              <a:t>Click to edit Master title style</a:t>
            </a:r>
            <a:endParaRPr lang="en-US" dirty="0"/>
          </a:p>
        </p:txBody>
      </p:sp>
      <p:sp>
        <p:nvSpPr>
          <p:cNvPr id="7" name="Freeform 5"/>
          <p:cNvSpPr>
            <a:spLocks/>
          </p:cNvSpPr>
          <p:nvPr/>
        </p:nvSpPr>
        <p:spPr bwMode="gray">
          <a:xfrm>
            <a:off x="762000" y="933449"/>
            <a:ext cx="4114800" cy="4109465"/>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5" name="Picture Placeholder 14" descr="An empty placeholder to add an image. Click on the placeholder and select the image that you wish to add"/>
          <p:cNvSpPr>
            <a:spLocks noGrp="1"/>
          </p:cNvSpPr>
          <p:nvPr>
            <p:ph type="pic" sz="quarter" idx="13"/>
          </p:nvPr>
        </p:nvSpPr>
        <p:spPr>
          <a:xfrm>
            <a:off x="992435" y="1113022"/>
            <a:ext cx="3638453" cy="375031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p>
        </p:txBody>
      </p:sp>
      <p:sp>
        <p:nvSpPr>
          <p:cNvPr id="17" name="Text Placeholder 16"/>
          <p:cNvSpPr>
            <a:spLocks noGrp="1"/>
          </p:cNvSpPr>
          <p:nvPr>
            <p:ph type="body" sz="quarter" idx="14"/>
          </p:nvPr>
        </p:nvSpPr>
        <p:spPr>
          <a:xfrm>
            <a:off x="1028581" y="5181600"/>
            <a:ext cx="3566160" cy="493776"/>
          </a:xfrm>
        </p:spPr>
        <p:txBody>
          <a:bodyPr>
            <a:normAutofit/>
          </a:bodyPr>
          <a:lstStyle>
            <a:lvl1pPr marL="0" indent="0">
              <a:buNone/>
              <a:defRPr sz="1800"/>
            </a:lvl1pPr>
            <a:lvl2pPr marL="0" indent="0">
              <a:spcBef>
                <a:spcPts val="1200"/>
              </a:spcBef>
              <a:buNone/>
              <a:defRPr sz="1800"/>
            </a:lvl2pPr>
            <a:lvl3pPr marL="0" indent="0">
              <a:spcBef>
                <a:spcPts val="1200"/>
              </a:spcBef>
              <a:buNone/>
              <a:defRPr sz="1800"/>
            </a:lvl3pPr>
            <a:lvl4pPr marL="0" indent="0">
              <a:spcBef>
                <a:spcPts val="1200"/>
              </a:spcBef>
              <a:buNone/>
              <a:defRPr sz="1800"/>
            </a:lvl4pPr>
            <a:lvl5pPr marL="0" indent="0">
              <a:spcBef>
                <a:spcPts val="1200"/>
              </a:spcBef>
              <a:buNone/>
              <a:defRPr sz="1800"/>
            </a:lvl5pPr>
          </a:lstStyle>
          <a:p>
            <a:pPr lvl="0"/>
            <a:r>
              <a:rPr lang="en-US"/>
              <a:t>Edit Master text styles</a:t>
            </a:r>
          </a:p>
        </p:txBody>
      </p:sp>
      <p:sp>
        <p:nvSpPr>
          <p:cNvPr id="18" name="Freeform 5"/>
          <p:cNvSpPr>
            <a:spLocks/>
          </p:cNvSpPr>
          <p:nvPr/>
        </p:nvSpPr>
        <p:spPr bwMode="gray">
          <a:xfrm>
            <a:off x="5300133" y="933449"/>
            <a:ext cx="4114800" cy="4109465"/>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9" name="Picture Placeholder 18" descr="An empty placeholder to add an image. Click on the placeholder and select the image that you wish to add"/>
          <p:cNvSpPr>
            <a:spLocks noGrp="1"/>
          </p:cNvSpPr>
          <p:nvPr>
            <p:ph type="pic" sz="quarter" idx="15"/>
          </p:nvPr>
        </p:nvSpPr>
        <p:spPr>
          <a:xfrm>
            <a:off x="5530568" y="1113022"/>
            <a:ext cx="3638453" cy="375031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endParaRPr lang="en-US" dirty="0"/>
          </a:p>
        </p:txBody>
      </p:sp>
      <p:sp>
        <p:nvSpPr>
          <p:cNvPr id="20" name="Text Placeholder 16"/>
          <p:cNvSpPr>
            <a:spLocks noGrp="1"/>
          </p:cNvSpPr>
          <p:nvPr>
            <p:ph type="body" sz="quarter" idx="16"/>
          </p:nvPr>
        </p:nvSpPr>
        <p:spPr>
          <a:xfrm>
            <a:off x="5566714" y="5181600"/>
            <a:ext cx="3566160" cy="493776"/>
          </a:xfrm>
        </p:spPr>
        <p:txBody>
          <a:bodyPr>
            <a:normAutofit/>
          </a:bodyPr>
          <a:lstStyle>
            <a:lvl1pPr marL="0" indent="0">
              <a:buNone/>
              <a:defRPr sz="1800"/>
            </a:lvl1pPr>
            <a:lvl2pPr marL="0" indent="0">
              <a:spcBef>
                <a:spcPts val="1200"/>
              </a:spcBef>
              <a:buNone/>
              <a:defRPr sz="1800"/>
            </a:lvl2pPr>
            <a:lvl3pPr marL="0" indent="0">
              <a:spcBef>
                <a:spcPts val="1200"/>
              </a:spcBef>
              <a:buNone/>
              <a:defRPr sz="1800"/>
            </a:lvl3pPr>
            <a:lvl4pPr marL="0" indent="0">
              <a:spcBef>
                <a:spcPts val="1200"/>
              </a:spcBef>
              <a:buNone/>
              <a:defRPr sz="1800"/>
            </a:lvl4pPr>
            <a:lvl5pPr marL="0" indent="0">
              <a:spcBef>
                <a:spcPts val="1200"/>
              </a:spcBef>
              <a:buNone/>
              <a:defRPr sz="1800"/>
            </a:lvl5pPr>
          </a:lstStyle>
          <a:p>
            <a:pPr lvl="0"/>
            <a:r>
              <a:rPr lang="en-US"/>
              <a:t>Edit Master text styles</a:t>
            </a:r>
          </a:p>
        </p:txBody>
      </p:sp>
    </p:spTree>
    <p:extLst>
      <p:ext uri="{BB962C8B-B14F-4D97-AF65-F5344CB8AC3E}">
        <p14:creationId xmlns:p14="http://schemas.microsoft.com/office/powerpoint/2010/main" val="20377723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hree Pictures with Caption">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5" y="1716"/>
            <a:ext cx="12188952" cy="6856284"/>
          </a:xfrm>
          <a:prstGeom prst="rect">
            <a:avLst/>
          </a:prstGeom>
        </p:spPr>
      </p:pic>
      <p:sp>
        <p:nvSpPr>
          <p:cNvPr id="2" name="Title 1"/>
          <p:cNvSpPr>
            <a:spLocks noGrp="1"/>
          </p:cNvSpPr>
          <p:nvPr>
            <p:ph type="title"/>
          </p:nvPr>
        </p:nvSpPr>
        <p:spPr>
          <a:xfrm>
            <a:off x="1028580" y="5305424"/>
            <a:ext cx="8104083" cy="579921"/>
          </a:xfrm>
        </p:spPr>
        <p:txBody>
          <a:bodyPr>
            <a:normAutofit/>
          </a:bodyPr>
          <a:lstStyle>
            <a:lvl1pPr>
              <a:defRPr sz="2400">
                <a:solidFill>
                  <a:schemeClr val="accent1"/>
                </a:solidFill>
              </a:defRPr>
            </a:lvl1pPr>
          </a:lstStyle>
          <a:p>
            <a:r>
              <a:rPr lang="en-US"/>
              <a:t>Click to edit Master title style</a:t>
            </a:r>
            <a:endParaRPr lang="en-US" dirty="0"/>
          </a:p>
        </p:txBody>
      </p:sp>
      <p:sp>
        <p:nvSpPr>
          <p:cNvPr id="7" name="Freeform 5"/>
          <p:cNvSpPr>
            <a:spLocks/>
          </p:cNvSpPr>
          <p:nvPr/>
        </p:nvSpPr>
        <p:spPr bwMode="gray">
          <a:xfrm>
            <a:off x="762000" y="933449"/>
            <a:ext cx="5334000" cy="4109465"/>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5" name="Picture Placeholder 14" descr="An empty placeholder to add an image. Click on the placeholder and select the image that you wish to add"/>
          <p:cNvSpPr>
            <a:spLocks noGrp="1"/>
          </p:cNvSpPr>
          <p:nvPr>
            <p:ph type="pic" sz="quarter" idx="13"/>
          </p:nvPr>
        </p:nvSpPr>
        <p:spPr>
          <a:xfrm>
            <a:off x="991888" y="1113022"/>
            <a:ext cx="4874224" cy="375031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p>
        </p:txBody>
      </p:sp>
      <p:sp>
        <p:nvSpPr>
          <p:cNvPr id="18" name="Freeform 5"/>
          <p:cNvSpPr>
            <a:spLocks/>
          </p:cNvSpPr>
          <p:nvPr/>
        </p:nvSpPr>
        <p:spPr bwMode="gray">
          <a:xfrm>
            <a:off x="6323873" y="967316"/>
            <a:ext cx="2990942" cy="1934384"/>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9" name="Picture Placeholder 18" descr="An empty placeholder to add an image. Click on the placeholder and select the image that you wish to add"/>
          <p:cNvSpPr>
            <a:spLocks noGrp="1"/>
          </p:cNvSpPr>
          <p:nvPr>
            <p:ph type="pic" sz="quarter" idx="15"/>
          </p:nvPr>
        </p:nvSpPr>
        <p:spPr>
          <a:xfrm>
            <a:off x="6506025" y="1109743"/>
            <a:ext cx="2626638" cy="1649530"/>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p>
        </p:txBody>
      </p:sp>
      <p:sp>
        <p:nvSpPr>
          <p:cNvPr id="12" name="Freeform 5"/>
          <p:cNvSpPr>
            <a:spLocks/>
          </p:cNvSpPr>
          <p:nvPr/>
        </p:nvSpPr>
        <p:spPr bwMode="gray">
          <a:xfrm>
            <a:off x="6323873" y="3060954"/>
            <a:ext cx="2990942" cy="1934384"/>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3" name="Picture Placeholder 12" descr="An empty placeholder to add an image. Click on the placeholder and select the image that you wish to add"/>
          <p:cNvSpPr>
            <a:spLocks noGrp="1"/>
          </p:cNvSpPr>
          <p:nvPr>
            <p:ph type="pic" sz="quarter" idx="16"/>
          </p:nvPr>
        </p:nvSpPr>
        <p:spPr>
          <a:xfrm>
            <a:off x="6506025" y="3203381"/>
            <a:ext cx="2626638" cy="1649530"/>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endParaRPr lang="en-US" dirty="0"/>
          </a:p>
        </p:txBody>
      </p:sp>
      <p:sp>
        <p:nvSpPr>
          <p:cNvPr id="17" name="Text Placeholder 16"/>
          <p:cNvSpPr>
            <a:spLocks noGrp="1"/>
          </p:cNvSpPr>
          <p:nvPr>
            <p:ph type="body" sz="quarter" idx="14"/>
          </p:nvPr>
        </p:nvSpPr>
        <p:spPr>
          <a:xfrm>
            <a:off x="1028581" y="5919255"/>
            <a:ext cx="8104082" cy="497420"/>
          </a:xfrm>
        </p:spPr>
        <p:txBody>
          <a:bodyPr>
            <a:normAutofit/>
          </a:bodyPr>
          <a:lstStyle>
            <a:lvl1pPr marL="0" indent="0">
              <a:spcBef>
                <a:spcPts val="0"/>
              </a:spcBef>
              <a:buNone/>
              <a:defRPr sz="1600"/>
            </a:lvl1pPr>
            <a:lvl2pPr marL="0" indent="0">
              <a:spcBef>
                <a:spcPts val="1200"/>
              </a:spcBef>
              <a:buNone/>
              <a:defRPr sz="1800"/>
            </a:lvl2pPr>
            <a:lvl3pPr marL="0" indent="0">
              <a:spcBef>
                <a:spcPts val="1200"/>
              </a:spcBef>
              <a:buNone/>
              <a:defRPr sz="1800"/>
            </a:lvl3pPr>
            <a:lvl4pPr marL="0" indent="0">
              <a:spcBef>
                <a:spcPts val="1200"/>
              </a:spcBef>
              <a:buNone/>
              <a:defRPr sz="1800"/>
            </a:lvl4pPr>
            <a:lvl5pPr marL="0" indent="0">
              <a:spcBef>
                <a:spcPts val="1200"/>
              </a:spcBef>
              <a:buNone/>
              <a:defRPr sz="1800"/>
            </a:lvl5pPr>
          </a:lstStyle>
          <a:p>
            <a:pPr lvl="0"/>
            <a:r>
              <a:rPr lang="en-US"/>
              <a:t>Edit Master text styles</a:t>
            </a:r>
          </a:p>
        </p:txBody>
      </p:sp>
    </p:spTree>
    <p:extLst>
      <p:ext uri="{BB962C8B-B14F-4D97-AF65-F5344CB8AC3E}">
        <p14:creationId xmlns:p14="http://schemas.microsoft.com/office/powerpoint/2010/main" val="10177923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Five Pictures">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63" y="283"/>
            <a:ext cx="12188952" cy="6859715"/>
          </a:xfrm>
          <a:prstGeom prst="rect">
            <a:avLst/>
          </a:prstGeom>
        </p:spPr>
      </p:pic>
      <p:sp>
        <p:nvSpPr>
          <p:cNvPr id="2" name="Title 1"/>
          <p:cNvSpPr>
            <a:spLocks noGrp="1"/>
          </p:cNvSpPr>
          <p:nvPr>
            <p:ph type="title"/>
          </p:nvPr>
        </p:nvSpPr>
        <p:spPr>
          <a:xfrm>
            <a:off x="9677400" y="365126"/>
            <a:ext cx="2133600" cy="1539874"/>
          </a:xfrm>
        </p:spPr>
        <p:txBody>
          <a:bodyPr vert="horz" lIns="91440" tIns="45720" rIns="91440" bIns="45720" rtlCol="0" anchor="b">
            <a:normAutofit/>
          </a:bodyPr>
          <a:lstStyle>
            <a:lvl1pPr>
              <a:defRPr lang="en-US" sz="2400">
                <a:solidFill>
                  <a:schemeClr val="accent1"/>
                </a:solidFill>
              </a:defRPr>
            </a:lvl1pPr>
          </a:lstStyle>
          <a:p>
            <a:pPr lvl="0"/>
            <a:r>
              <a:rPr lang="en-US"/>
              <a:t>Click to edit Master title style</a:t>
            </a:r>
          </a:p>
        </p:txBody>
      </p:sp>
      <p:sp>
        <p:nvSpPr>
          <p:cNvPr id="8" name="Freeform 5"/>
          <p:cNvSpPr>
            <a:spLocks/>
          </p:cNvSpPr>
          <p:nvPr/>
        </p:nvSpPr>
        <p:spPr bwMode="gray">
          <a:xfrm>
            <a:off x="4182533" y="265044"/>
            <a:ext cx="5232399" cy="3020023"/>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9" name="Picture Placeholder 8" descr="An empty placeholder to add an image. Click on the placeholder and select the image that you wish to add"/>
          <p:cNvSpPr>
            <a:spLocks noGrp="1"/>
          </p:cNvSpPr>
          <p:nvPr>
            <p:ph type="pic" sz="quarter" idx="13"/>
          </p:nvPr>
        </p:nvSpPr>
        <p:spPr>
          <a:xfrm>
            <a:off x="4424435" y="436315"/>
            <a:ext cx="4748594" cy="2677481"/>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endParaRPr lang="en-US" dirty="0"/>
          </a:p>
        </p:txBody>
      </p:sp>
      <p:sp>
        <p:nvSpPr>
          <p:cNvPr id="10" name="Freeform 5"/>
          <p:cNvSpPr>
            <a:spLocks/>
          </p:cNvSpPr>
          <p:nvPr/>
        </p:nvSpPr>
        <p:spPr bwMode="gray">
          <a:xfrm>
            <a:off x="816188" y="384723"/>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1" name="Picture Placeholder 10" descr="An empty placeholder to add an image. Click on the placeholder and select the image that you wish to add"/>
          <p:cNvSpPr>
            <a:spLocks noGrp="1"/>
          </p:cNvSpPr>
          <p:nvPr>
            <p:ph type="pic" sz="quarter" idx="15"/>
          </p:nvPr>
        </p:nvSpPr>
        <p:spPr>
          <a:xfrm>
            <a:off x="1013022" y="538232"/>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p>
        </p:txBody>
      </p:sp>
      <p:sp>
        <p:nvSpPr>
          <p:cNvPr id="12" name="Freeform 5"/>
          <p:cNvSpPr>
            <a:spLocks/>
          </p:cNvSpPr>
          <p:nvPr/>
        </p:nvSpPr>
        <p:spPr bwMode="gray">
          <a:xfrm>
            <a:off x="816188" y="2478361"/>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3" name="Picture Placeholder 12" descr="An empty placeholder to add an image. Click on the placeholder and select the image that you wish to add"/>
          <p:cNvSpPr>
            <a:spLocks noGrp="1"/>
          </p:cNvSpPr>
          <p:nvPr>
            <p:ph type="pic" sz="quarter" idx="16"/>
          </p:nvPr>
        </p:nvSpPr>
        <p:spPr>
          <a:xfrm>
            <a:off x="1013022" y="2631870"/>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p>
        </p:txBody>
      </p:sp>
      <p:sp>
        <p:nvSpPr>
          <p:cNvPr id="14" name="Freeform 5"/>
          <p:cNvSpPr>
            <a:spLocks/>
          </p:cNvSpPr>
          <p:nvPr/>
        </p:nvSpPr>
        <p:spPr bwMode="gray">
          <a:xfrm>
            <a:off x="816188" y="4571999"/>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5" name="Picture Placeholder 14" descr="An empty placeholder to add an image. Click on the placeholder and select the image that you wish to add"/>
          <p:cNvSpPr>
            <a:spLocks noGrp="1"/>
          </p:cNvSpPr>
          <p:nvPr>
            <p:ph type="pic" sz="quarter" idx="17"/>
          </p:nvPr>
        </p:nvSpPr>
        <p:spPr>
          <a:xfrm>
            <a:off x="1013022" y="4725508"/>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endParaRPr lang="en-US" dirty="0"/>
          </a:p>
        </p:txBody>
      </p:sp>
      <p:sp>
        <p:nvSpPr>
          <p:cNvPr id="20" name="Freeform 5"/>
          <p:cNvSpPr>
            <a:spLocks/>
          </p:cNvSpPr>
          <p:nvPr/>
        </p:nvSpPr>
        <p:spPr bwMode="gray">
          <a:xfrm>
            <a:off x="4182533" y="3448511"/>
            <a:ext cx="5232399" cy="3020023"/>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21" name="Picture Placeholder 20" descr="An empty placeholder to add an image. Click on the placeholder and select the image that you wish to add"/>
          <p:cNvSpPr>
            <a:spLocks noGrp="1"/>
          </p:cNvSpPr>
          <p:nvPr>
            <p:ph type="pic" sz="quarter" idx="18"/>
          </p:nvPr>
        </p:nvSpPr>
        <p:spPr>
          <a:xfrm>
            <a:off x="4424435" y="3619782"/>
            <a:ext cx="4748594" cy="2677481"/>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endParaRPr lang="en-US" dirty="0"/>
          </a:p>
        </p:txBody>
      </p:sp>
    </p:spTree>
    <p:extLst>
      <p:ext uri="{BB962C8B-B14F-4D97-AF65-F5344CB8AC3E}">
        <p14:creationId xmlns:p14="http://schemas.microsoft.com/office/powerpoint/2010/main" val="8646726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7FC8593D-7C47-471E-A8DF-97AC4FFD13F5}" type="datetimeFigureOut">
              <a:rPr lang="en-US" smtClean="0"/>
              <a:t>9/7/2026</a:t>
            </a:fld>
            <a:endParaRPr lang="en-US"/>
          </a:p>
        </p:txBody>
      </p:sp>
      <p:sp>
        <p:nvSpPr>
          <p:cNvPr id="6" name="Slide Number Placeholder 5"/>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14432610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365125"/>
            <a:ext cx="1828799" cy="49403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524000" y="365125"/>
            <a:ext cx="6858000" cy="49403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7FC8593D-7C47-471E-A8DF-97AC4FFD13F5}" type="datetimeFigureOut">
              <a:rPr lang="en-US" smtClean="0"/>
              <a:t>9/7/2026</a:t>
            </a:fld>
            <a:endParaRPr lang="en-US"/>
          </a:p>
        </p:txBody>
      </p:sp>
      <p:sp>
        <p:nvSpPr>
          <p:cNvPr id="6" name="Slide Number Placeholder 5"/>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39262447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rotWithShape="1">
          <a:blip r:embed="rId16" cstate="print">
            <a:extLst>
              <a:ext uri="{28A0092B-C50C-407E-A947-70E740481C1C}">
                <a14:useLocalDpi xmlns:a14="http://schemas.microsoft.com/office/drawing/2010/main" val="0"/>
              </a:ext>
            </a:extLst>
          </a:blip>
          <a:srcRect l="525" t="511" r="525" b="2999"/>
          <a:stretch/>
        </p:blipFill>
        <p:spPr>
          <a:xfrm>
            <a:off x="0" y="0"/>
            <a:ext cx="12188826" cy="6858000"/>
          </a:xfrm>
          <a:prstGeom prst="rect">
            <a:avLst/>
          </a:prstGeom>
        </p:spPr>
      </p:pic>
      <p:sp>
        <p:nvSpPr>
          <p:cNvPr id="2" name="Title Placeholder 1"/>
          <p:cNvSpPr>
            <a:spLocks noGrp="1"/>
          </p:cNvSpPr>
          <p:nvPr>
            <p:ph type="title"/>
          </p:nvPr>
        </p:nvSpPr>
        <p:spPr>
          <a:xfrm>
            <a:off x="838200" y="365126"/>
            <a:ext cx="9829800" cy="1082674"/>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p:cNvSpPr>
            <a:spLocks noGrp="1"/>
          </p:cNvSpPr>
          <p:nvPr>
            <p:ph type="body" idx="1"/>
          </p:nvPr>
        </p:nvSpPr>
        <p:spPr>
          <a:xfrm>
            <a:off x="1524000" y="1828800"/>
            <a:ext cx="9144000" cy="347472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2209800" y="6416675"/>
            <a:ext cx="4572000" cy="365125"/>
          </a:xfrm>
          <a:prstGeom prst="rect">
            <a:avLst/>
          </a:prstGeom>
        </p:spPr>
        <p:txBody>
          <a:bodyPr vert="horz" lIns="91440" tIns="45720" rIns="91440" bIns="45720" rtlCol="0" anchor="ctr"/>
          <a:lstStyle>
            <a:lvl1pPr algn="l">
              <a:defRPr sz="1100">
                <a:solidFill>
                  <a:schemeClr val="tx1"/>
                </a:solidFill>
              </a:defRPr>
            </a:lvl1pPr>
          </a:lstStyle>
          <a:p>
            <a:r>
              <a:rPr lang="en-US" dirty="0"/>
              <a:t>Add a footer</a:t>
            </a:r>
          </a:p>
        </p:txBody>
      </p:sp>
      <p:sp>
        <p:nvSpPr>
          <p:cNvPr id="4" name="Date Placeholder 3"/>
          <p:cNvSpPr>
            <a:spLocks noGrp="1"/>
          </p:cNvSpPr>
          <p:nvPr>
            <p:ph type="dt" sz="half" idx="2"/>
          </p:nvPr>
        </p:nvSpPr>
        <p:spPr>
          <a:xfrm>
            <a:off x="7010400" y="6416675"/>
            <a:ext cx="1371600" cy="365125"/>
          </a:xfrm>
          <a:prstGeom prst="rect">
            <a:avLst/>
          </a:prstGeom>
        </p:spPr>
        <p:txBody>
          <a:bodyPr vert="horz" lIns="91440" tIns="45720" rIns="91440" bIns="45720" rtlCol="0" anchor="ctr"/>
          <a:lstStyle>
            <a:lvl1pPr algn="r">
              <a:defRPr sz="1100">
                <a:solidFill>
                  <a:schemeClr val="tx1"/>
                </a:solidFill>
              </a:defRPr>
            </a:lvl1pPr>
          </a:lstStyle>
          <a:p>
            <a:fld id="{7FC8593D-7C47-471E-A8DF-97AC4FFD13F5}" type="datetimeFigureOut">
              <a:rPr lang="en-US" smtClean="0"/>
              <a:pPr/>
              <a:t>9/7/2026</a:t>
            </a:fld>
            <a:endParaRPr lang="en-US" dirty="0"/>
          </a:p>
        </p:txBody>
      </p:sp>
      <p:sp>
        <p:nvSpPr>
          <p:cNvPr id="6" name="Slide Number Placeholder 5"/>
          <p:cNvSpPr>
            <a:spLocks noGrp="1"/>
          </p:cNvSpPr>
          <p:nvPr>
            <p:ph type="sldNum" sz="quarter" idx="4"/>
          </p:nvPr>
        </p:nvSpPr>
        <p:spPr>
          <a:xfrm>
            <a:off x="8610600" y="6416675"/>
            <a:ext cx="838200" cy="365125"/>
          </a:xfrm>
          <a:prstGeom prst="rect">
            <a:avLst/>
          </a:prstGeom>
        </p:spPr>
        <p:txBody>
          <a:bodyPr vert="horz" lIns="91440" tIns="45720" rIns="91440" bIns="45720" rtlCol="0" anchor="ctr"/>
          <a:lstStyle>
            <a:lvl1pPr algn="r">
              <a:defRPr sz="1100">
                <a:solidFill>
                  <a:schemeClr val="tx1"/>
                </a:solidFill>
              </a:defRPr>
            </a:lvl1pPr>
          </a:lstStyle>
          <a:p>
            <a:fld id="{289D71E3-7D81-4C24-B9D8-6B108755C64C}" type="slidenum">
              <a:rPr lang="en-US" smtClean="0"/>
              <a:pPr/>
              <a:t>‹#›</a:t>
            </a:fld>
            <a:endParaRPr lang="en-US" dirty="0"/>
          </a:p>
        </p:txBody>
      </p:sp>
    </p:spTree>
    <p:extLst>
      <p:ext uri="{BB962C8B-B14F-4D97-AF65-F5344CB8AC3E}">
        <p14:creationId xmlns:p14="http://schemas.microsoft.com/office/powerpoint/2010/main" val="3616545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2" r:id="rId11"/>
    <p:sldLayoutId id="2147483661" r:id="rId12"/>
    <p:sldLayoutId id="2147483658" r:id="rId13"/>
    <p:sldLayoutId id="2147483659" r:id="rId14"/>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32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800"/>
        </a:spcBef>
        <a:buFont typeface="Arial" panose="020B0604020202020204" pitchFamily="34" charset="0"/>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1200"/>
        </a:spcBef>
        <a:buFont typeface="Arial" panose="020B0604020202020204" pitchFamily="34" charset="0"/>
        <a:buChar char="•"/>
        <a:defRPr sz="1800" kern="1200">
          <a:solidFill>
            <a:schemeClr val="tx1"/>
          </a:solidFill>
          <a:latin typeface="+mn-lt"/>
          <a:ea typeface="+mn-ea"/>
          <a:cs typeface="+mn-cs"/>
        </a:defRPr>
      </a:lvl2pPr>
      <a:lvl3pPr marL="685800" indent="-18288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3pPr>
      <a:lvl4pPr marL="914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4pPr>
      <a:lvl5pPr marL="11430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5pPr>
      <a:lvl6pPr marL="13716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6pPr>
      <a:lvl7pPr marL="16002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7pPr>
      <a:lvl8pPr marL="18288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8pPr>
      <a:lvl9pPr marL="2057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6.xml"/><Relationship Id="rId4" Type="http://schemas.openxmlformats.org/officeDocument/2006/relationships/image" Target="../media/image8.png"/></Relationships>
</file>

<file path=ppt/slides/_rels/slide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hyperlink" Target="https://vimeo.com/641445921/9382cf6db0" TargetMode="Externa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 Id="rId4" Type="http://schemas.openxmlformats.org/officeDocument/2006/relationships/image" Target="../media/image26.jpeg"/></Relationships>
</file>

<file path=ppt/slides/_rels/slide3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29.jpeg"/><Relationship Id="rId7" Type="http://schemas.openxmlformats.org/officeDocument/2006/relationships/image" Target="../media/image33.jpeg"/><Relationship Id="rId2" Type="http://schemas.openxmlformats.org/officeDocument/2006/relationships/image" Target="../media/image28.jpeg"/><Relationship Id="rId1" Type="http://schemas.openxmlformats.org/officeDocument/2006/relationships/slideLayout" Target="../slideLayouts/slideLayout7.xml"/><Relationship Id="rId6" Type="http://schemas.openxmlformats.org/officeDocument/2006/relationships/image" Target="../media/image32.jpeg"/><Relationship Id="rId5" Type="http://schemas.openxmlformats.org/officeDocument/2006/relationships/image" Target="../media/image31.png"/><Relationship Id="rId4" Type="http://schemas.openxmlformats.org/officeDocument/2006/relationships/image" Target="../media/image30.jpeg"/></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7.xml"/><Relationship Id="rId4" Type="http://schemas.openxmlformats.org/officeDocument/2006/relationships/image" Target="../media/image43.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hildren are made readers in the laps of their parents Poster and Bookmarks  | Reading quotes kids, Kids reading, Family literacy nigh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1302085">
            <a:off x="762819" y="870156"/>
            <a:ext cx="2581275" cy="333375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6" descr="World Nursery Rhyme Week on Twitter: &amp;quot;It&amp;#39;s why we do what we do. Rhymers  Are Readers. #literacy #WorldNurseryRhymeWeek… &amp;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021351">
            <a:off x="7295735" y="1134169"/>
            <a:ext cx="4367301" cy="2454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 name="Picture 2" descr="It is never too early to read to your baby - Speech and Language Therapist  - Talking Talk Read to your bab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23792" y="1972243"/>
            <a:ext cx="2504889" cy="35446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1891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39416" y="2924944"/>
            <a:ext cx="9865096" cy="1196752"/>
          </a:xfrm>
        </p:spPr>
        <p:txBody>
          <a:bodyPr>
            <a:noAutofit/>
          </a:bodyPr>
          <a:lstStyle/>
          <a:p>
            <a:pPr algn="ctr">
              <a:lnSpc>
                <a:spcPct val="150000"/>
              </a:lnSpc>
            </a:pPr>
            <a:r>
              <a:rPr lang="en-US" b="1" u="sng" dirty="0">
                <a:latin typeface="SassoonCRInfant" panose="02010503020300020003" pitchFamily="2" charset="0"/>
              </a:rPr>
              <a:t>Welcome to …</a:t>
            </a:r>
            <a:br>
              <a:rPr lang="en-US" b="1" u="sng" dirty="0">
                <a:latin typeface="SassoonCRInfant" panose="02010503020300020003" pitchFamily="2" charset="0"/>
              </a:rPr>
            </a:br>
            <a:r>
              <a:rPr lang="en-US" b="1" u="sng" dirty="0">
                <a:latin typeface="SassoonCRInfant" panose="02010503020300020003" pitchFamily="2" charset="0"/>
              </a:rPr>
              <a:t>Early Reading &amp; Writing</a:t>
            </a:r>
            <a:br>
              <a:rPr lang="en-US" b="1" u="sng" dirty="0">
                <a:latin typeface="SassoonCRInfant" panose="02010503020300020003" pitchFamily="2" charset="0"/>
              </a:rPr>
            </a:br>
            <a:r>
              <a:rPr lang="en-US" b="1" u="sng" dirty="0">
                <a:latin typeface="SassoonCRInfant" panose="02010503020300020003" pitchFamily="2" charset="0"/>
              </a:rPr>
              <a:t>in Reception</a:t>
            </a:r>
          </a:p>
        </p:txBody>
      </p:sp>
      <p:pic>
        <p:nvPicPr>
          <p:cNvPr id="4" name="Picture 3"/>
          <p:cNvPicPr>
            <a:picLocks noChangeAspect="1"/>
          </p:cNvPicPr>
          <p:nvPr/>
        </p:nvPicPr>
        <p:blipFill>
          <a:blip r:embed="rId2"/>
          <a:stretch>
            <a:fillRect/>
          </a:stretch>
        </p:blipFill>
        <p:spPr>
          <a:xfrm>
            <a:off x="191344" y="188640"/>
            <a:ext cx="2855640" cy="1113103"/>
          </a:xfrm>
          <a:prstGeom prst="rect">
            <a:avLst/>
          </a:prstGeom>
        </p:spPr>
      </p:pic>
    </p:spTree>
    <p:extLst>
      <p:ext uri="{BB962C8B-B14F-4D97-AF65-F5344CB8AC3E}">
        <p14:creationId xmlns:p14="http://schemas.microsoft.com/office/powerpoint/2010/main" val="27980470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a:spLocks noGrp="1"/>
          </p:cNvSpPr>
          <p:nvPr>
            <p:ph type="title"/>
          </p:nvPr>
        </p:nvSpPr>
        <p:spPr>
          <a:xfrm>
            <a:off x="119336" y="-28540"/>
            <a:ext cx="12072664" cy="865252"/>
          </a:xfrm>
        </p:spPr>
        <p:txBody>
          <a:bodyPr>
            <a:normAutofit/>
          </a:bodyPr>
          <a:lstStyle/>
          <a:p>
            <a:r>
              <a:rPr lang="en-GB" sz="4500" b="1" u="sng" dirty="0">
                <a:latin typeface="SassoonCRInfant" panose="02010503020300020003" pitchFamily="2" charset="0"/>
              </a:rPr>
              <a:t>What are we going to cover?</a:t>
            </a:r>
          </a:p>
        </p:txBody>
      </p:sp>
      <p:sp>
        <p:nvSpPr>
          <p:cNvPr id="5" name="Title 1">
            <a:extLst>
              <a:ext uri="{FF2B5EF4-FFF2-40B4-BE49-F238E27FC236}">
                <a16:creationId xmlns:a16="http://schemas.microsoft.com/office/drawing/2014/main" id="{28CF3463-A013-4BE2-9103-1AD9AD739EAD}"/>
              </a:ext>
            </a:extLst>
          </p:cNvPr>
          <p:cNvSpPr txBox="1">
            <a:spLocks/>
          </p:cNvSpPr>
          <p:nvPr/>
        </p:nvSpPr>
        <p:spPr>
          <a:xfrm>
            <a:off x="-20216" y="308009"/>
            <a:ext cx="10441909" cy="1176775"/>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pPr algn="ctr">
              <a:defRPr/>
            </a:pPr>
            <a:r>
              <a:rPr lang="en-GB" b="1" dirty="0">
                <a:latin typeface="SassoonCRInfant" panose="02010503020300020003" pitchFamily="2" charset="0"/>
              </a:rPr>
              <a:t>Phonics  ~ Funky Fingers ~ Drawing Club </a:t>
            </a:r>
          </a:p>
        </p:txBody>
      </p:sp>
      <p:sp>
        <p:nvSpPr>
          <p:cNvPr id="6" name="Content Placeholder 2"/>
          <p:cNvSpPr txBox="1">
            <a:spLocks/>
          </p:cNvSpPr>
          <p:nvPr/>
        </p:nvSpPr>
        <p:spPr>
          <a:xfrm>
            <a:off x="1703512" y="1700808"/>
            <a:ext cx="9289032" cy="4972915"/>
          </a:xfrm>
          <a:prstGeom prst="rect">
            <a:avLst/>
          </a:prstGeom>
        </p:spPr>
        <p:txBody>
          <a:bodyPr/>
          <a:lstStyle>
            <a:lvl1pPr marL="228600" indent="-228600" algn="l" defTabSz="914400" rtl="0" eaLnBrk="1" latinLnBrk="0" hangingPunct="1">
              <a:lnSpc>
                <a:spcPct val="90000"/>
              </a:lnSpc>
              <a:spcBef>
                <a:spcPts val="1800"/>
              </a:spcBef>
              <a:buFont typeface="Arial" panose="020B0604020202020204" pitchFamily="34" charset="0"/>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1200"/>
              </a:spcBef>
              <a:buFont typeface="Arial" panose="020B0604020202020204" pitchFamily="34" charset="0"/>
              <a:buChar char="•"/>
              <a:defRPr sz="1800" kern="1200">
                <a:solidFill>
                  <a:schemeClr val="tx1"/>
                </a:solidFill>
                <a:latin typeface="+mn-lt"/>
                <a:ea typeface="+mn-ea"/>
                <a:cs typeface="+mn-cs"/>
              </a:defRPr>
            </a:lvl2pPr>
            <a:lvl3pPr marL="685800" indent="-18288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3pPr>
            <a:lvl4pPr marL="914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4pPr>
            <a:lvl5pPr marL="11430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5pPr>
            <a:lvl6pPr marL="13716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6pPr>
            <a:lvl7pPr marL="16002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7pPr>
            <a:lvl8pPr marL="18288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8pPr>
            <a:lvl9pPr marL="2057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9pPr>
          </a:lstStyle>
          <a:p>
            <a:r>
              <a:rPr lang="en-GB" altLang="en-US" sz="2500" dirty="0">
                <a:latin typeface="SassoonCRInfant" panose="02010503020300020003" pitchFamily="2" charset="0"/>
              </a:rPr>
              <a:t>What is Phonics?</a:t>
            </a:r>
          </a:p>
          <a:p>
            <a:r>
              <a:rPr lang="en-GB" altLang="en-US" sz="2500" dirty="0">
                <a:latin typeface="SassoonCRInfant" panose="02010503020300020003" pitchFamily="2" charset="0"/>
              </a:rPr>
              <a:t>How we teach phonics</a:t>
            </a:r>
          </a:p>
          <a:p>
            <a:r>
              <a:rPr lang="en-GB" altLang="en-US" sz="2500" dirty="0">
                <a:latin typeface="SassoonCRInfant" panose="02010503020300020003" pitchFamily="2" charset="0"/>
              </a:rPr>
              <a:t>Supporting Phonics at home</a:t>
            </a:r>
          </a:p>
          <a:p>
            <a:pPr marL="0" indent="0">
              <a:buNone/>
            </a:pPr>
            <a:endParaRPr lang="en-GB" altLang="en-US" sz="500" dirty="0">
              <a:latin typeface="SassoonCRInfant" panose="02010503020300020003" pitchFamily="2" charset="0"/>
            </a:endParaRPr>
          </a:p>
          <a:p>
            <a:r>
              <a:rPr lang="en-GB" altLang="en-US" sz="2500" dirty="0">
                <a:latin typeface="SassoonCRInfant" panose="02010503020300020003" pitchFamily="2" charset="0"/>
              </a:rPr>
              <a:t>Importance of Fine &amp; Gross motor skill development for early writing</a:t>
            </a:r>
          </a:p>
          <a:p>
            <a:endParaRPr lang="en-GB" altLang="en-US" sz="500" dirty="0">
              <a:latin typeface="SassoonCRInfant" panose="02010503020300020003" pitchFamily="2" charset="0"/>
            </a:endParaRPr>
          </a:p>
          <a:p>
            <a:r>
              <a:rPr lang="en-GB" altLang="en-US" sz="2500" dirty="0">
                <a:latin typeface="SassoonCRInfant" panose="02010503020300020003" pitchFamily="2" charset="0"/>
              </a:rPr>
              <a:t>Mark making &amp; emergent writing</a:t>
            </a:r>
          </a:p>
          <a:p>
            <a:r>
              <a:rPr lang="en-GB" altLang="en-US" sz="2500" dirty="0">
                <a:latin typeface="SassoonCRInfant" panose="02010503020300020003" pitchFamily="2" charset="0"/>
              </a:rPr>
              <a:t>How we teach children to write</a:t>
            </a:r>
          </a:p>
          <a:p>
            <a:r>
              <a:rPr lang="en-GB" altLang="en-US" sz="2500" dirty="0">
                <a:latin typeface="SassoonCRInfant" panose="02010503020300020003" pitchFamily="2" charset="0"/>
              </a:rPr>
              <a:t>Drawing Club</a:t>
            </a:r>
            <a:br>
              <a:rPr lang="en-GB" altLang="en-US" sz="2500" dirty="0">
                <a:latin typeface="SassoonCRInfant" panose="02010503020300020003" pitchFamily="2" charset="0"/>
              </a:rPr>
            </a:br>
            <a:endParaRPr lang="en-GB" altLang="en-US" sz="2500" dirty="0">
              <a:latin typeface="SassoonCRInfant" panose="02010503020300020003" pitchFamily="2" charset="0"/>
            </a:endParaRPr>
          </a:p>
        </p:txBody>
      </p:sp>
    </p:spTree>
    <p:extLst>
      <p:ext uri="{BB962C8B-B14F-4D97-AF65-F5344CB8AC3E}">
        <p14:creationId xmlns:p14="http://schemas.microsoft.com/office/powerpoint/2010/main" val="13828790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59496" y="1700808"/>
            <a:ext cx="8458200" cy="1828800"/>
          </a:xfrm>
        </p:spPr>
        <p:txBody>
          <a:bodyPr>
            <a:normAutofit/>
          </a:bodyPr>
          <a:lstStyle/>
          <a:p>
            <a:pPr algn="ctr"/>
            <a:r>
              <a:rPr lang="en-GB" sz="9600" b="1" dirty="0">
                <a:latin typeface="SassoonCRInfant" panose="02010503020300020003" pitchFamily="2" charset="0"/>
              </a:rPr>
              <a:t>Phonics</a:t>
            </a:r>
          </a:p>
        </p:txBody>
      </p:sp>
    </p:spTree>
    <p:extLst>
      <p:ext uri="{BB962C8B-B14F-4D97-AF65-F5344CB8AC3E}">
        <p14:creationId xmlns:p14="http://schemas.microsoft.com/office/powerpoint/2010/main" val="35740712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4C4FD1-4AD9-4CA1-84B1-340ED7A29D56}"/>
              </a:ext>
            </a:extLst>
          </p:cNvPr>
          <p:cNvSpPr txBox="1">
            <a:spLocks/>
          </p:cNvSpPr>
          <p:nvPr/>
        </p:nvSpPr>
        <p:spPr>
          <a:xfrm>
            <a:off x="191344" y="188640"/>
            <a:ext cx="12227631" cy="1079500"/>
          </a:xfrm>
          <a:prstGeom prst="rect">
            <a:avLst/>
          </a:prstGeom>
        </p:spPr>
        <p:txBody>
          <a:bodyPr>
            <a:no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pPr>
              <a:defRPr/>
            </a:pPr>
            <a:r>
              <a:rPr lang="en-GB" sz="4500" b="1" u="sng" dirty="0">
                <a:latin typeface="SassoonCRInfant" panose="02010503020300020003" pitchFamily="2" charset="0"/>
              </a:rPr>
              <a:t>What is Phonics and why do we teach it?</a:t>
            </a:r>
          </a:p>
        </p:txBody>
      </p:sp>
      <p:sp>
        <p:nvSpPr>
          <p:cNvPr id="3" name="Content Placeholder 2">
            <a:extLst>
              <a:ext uri="{FF2B5EF4-FFF2-40B4-BE49-F238E27FC236}">
                <a16:creationId xmlns:a16="http://schemas.microsoft.com/office/drawing/2014/main" id="{A6F99C3F-34FD-459A-BC27-142E351CF79A}"/>
              </a:ext>
            </a:extLst>
          </p:cNvPr>
          <p:cNvSpPr txBox="1">
            <a:spLocks/>
          </p:cNvSpPr>
          <p:nvPr/>
        </p:nvSpPr>
        <p:spPr>
          <a:xfrm>
            <a:off x="551384" y="1052736"/>
            <a:ext cx="11305256" cy="3961060"/>
          </a:xfrm>
          <a:prstGeom prst="rect">
            <a:avLst/>
          </a:prstGeom>
        </p:spPr>
        <p:txBody>
          <a:bodyPr rtlCol="0">
            <a:normAutofit fontScale="70000" lnSpcReduction="20000"/>
          </a:bodyPr>
          <a:lstStyle>
            <a:lvl1pPr marL="228600" indent="-228600" algn="l" defTabSz="914400" rtl="0" eaLnBrk="1" latinLnBrk="0" hangingPunct="1">
              <a:lnSpc>
                <a:spcPct val="90000"/>
              </a:lnSpc>
              <a:spcBef>
                <a:spcPts val="1800"/>
              </a:spcBef>
              <a:buFont typeface="Arial" panose="020B0604020202020204" pitchFamily="34" charset="0"/>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1200"/>
              </a:spcBef>
              <a:buFont typeface="Arial" panose="020B0604020202020204" pitchFamily="34" charset="0"/>
              <a:buChar char="•"/>
              <a:defRPr sz="1800" kern="1200">
                <a:solidFill>
                  <a:schemeClr val="tx1"/>
                </a:solidFill>
                <a:latin typeface="+mn-lt"/>
                <a:ea typeface="+mn-ea"/>
                <a:cs typeface="+mn-cs"/>
              </a:defRPr>
            </a:lvl2pPr>
            <a:lvl3pPr marL="685800" indent="-18288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3pPr>
            <a:lvl4pPr marL="914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4pPr>
            <a:lvl5pPr marL="11430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5pPr>
            <a:lvl6pPr marL="13716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6pPr>
            <a:lvl7pPr marL="16002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7pPr>
            <a:lvl8pPr marL="18288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8pPr>
            <a:lvl9pPr marL="2057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9pPr>
          </a:lstStyle>
          <a:p>
            <a:pPr>
              <a:lnSpc>
                <a:spcPct val="120000"/>
              </a:lnSpc>
              <a:defRPr/>
            </a:pPr>
            <a:r>
              <a:rPr lang="en-GB" sz="4000" dirty="0">
                <a:latin typeface="SassoonCRInfant" panose="02010503020300020003" pitchFamily="2" charset="0"/>
              </a:rPr>
              <a:t>Method of teaching beginners to </a:t>
            </a:r>
            <a:r>
              <a:rPr lang="en-GB" sz="4000" b="1" dirty="0">
                <a:latin typeface="SassoonCRInfant" panose="02010503020300020003" pitchFamily="2" charset="0"/>
              </a:rPr>
              <a:t>read and pronounce words </a:t>
            </a:r>
            <a:r>
              <a:rPr lang="en-GB" sz="4000" dirty="0">
                <a:latin typeface="SassoonCRInfant" panose="02010503020300020003" pitchFamily="2" charset="0"/>
              </a:rPr>
              <a:t>by learning to associate letters or letter groups with the </a:t>
            </a:r>
            <a:r>
              <a:rPr lang="en-GB" sz="4000" b="1" dirty="0">
                <a:latin typeface="SassoonCRInfant" panose="02010503020300020003" pitchFamily="2" charset="0"/>
              </a:rPr>
              <a:t>sounds</a:t>
            </a:r>
            <a:r>
              <a:rPr lang="en-GB" sz="4000" dirty="0">
                <a:latin typeface="SassoonCRInfant" panose="02010503020300020003" pitchFamily="2" charset="0"/>
              </a:rPr>
              <a:t> they represent.</a:t>
            </a:r>
          </a:p>
          <a:p>
            <a:pPr>
              <a:lnSpc>
                <a:spcPct val="120000"/>
              </a:lnSpc>
              <a:defRPr/>
            </a:pPr>
            <a:r>
              <a:rPr lang="en-GB" sz="4000" dirty="0">
                <a:latin typeface="SassoonCRInfant" panose="02010503020300020003" pitchFamily="2" charset="0"/>
              </a:rPr>
              <a:t>There are </a:t>
            </a:r>
            <a:r>
              <a:rPr lang="en-GB" sz="4000" b="1" dirty="0">
                <a:latin typeface="SassoonCRInfant" panose="02010503020300020003" pitchFamily="2" charset="0"/>
              </a:rPr>
              <a:t>26 letters </a:t>
            </a:r>
            <a:r>
              <a:rPr lang="en-GB" sz="4000" dirty="0">
                <a:latin typeface="SassoonCRInfant" panose="02010503020300020003" pitchFamily="2" charset="0"/>
              </a:rPr>
              <a:t>in the alphabet but there are </a:t>
            </a:r>
            <a:r>
              <a:rPr lang="en-GB" sz="4000" b="1" dirty="0">
                <a:latin typeface="SassoonCRInfant" panose="02010503020300020003" pitchFamily="2" charset="0"/>
              </a:rPr>
              <a:t>44 main sounds </a:t>
            </a:r>
            <a:r>
              <a:rPr lang="en-GB" sz="4000" dirty="0">
                <a:latin typeface="SassoonCRInfant" panose="02010503020300020003" pitchFamily="2" charset="0"/>
              </a:rPr>
              <a:t>in the English Language. Each sound is represented by a grapheme (the written representation of a sound).</a:t>
            </a:r>
          </a:p>
          <a:p>
            <a:pPr>
              <a:lnSpc>
                <a:spcPct val="120000"/>
              </a:lnSpc>
              <a:defRPr/>
            </a:pPr>
            <a:r>
              <a:rPr lang="en-GB" sz="4000" dirty="0">
                <a:latin typeface="SassoonCRInfant" panose="02010503020300020003" pitchFamily="2" charset="0"/>
              </a:rPr>
              <a:t>English is one of the most challenging languages to learn as there are so many ways to spell the sounds of our language.</a:t>
            </a:r>
          </a:p>
          <a:p>
            <a:pPr>
              <a:defRPr/>
            </a:pPr>
            <a:endParaRPr lang="en-GB" sz="2400" dirty="0"/>
          </a:p>
          <a:p>
            <a:pPr>
              <a:defRPr/>
            </a:pPr>
            <a:endParaRPr lang="en-GB" sz="2800" dirty="0">
              <a:latin typeface="HfW precursive" panose="00000500000000000000" pitchFamily="2" charset="0"/>
            </a:endParaRPr>
          </a:p>
          <a:p>
            <a:pPr marL="0" indent="0">
              <a:buFont typeface="Arial" panose="020B0604020202020204" pitchFamily="34" charset="0"/>
              <a:buNone/>
              <a:defRPr/>
            </a:pPr>
            <a:endParaRPr lang="en-GB" sz="2200" dirty="0">
              <a:latin typeface="HfW precursive" panose="00000500000000000000" pitchFamily="2" charset="0"/>
            </a:endParaRPr>
          </a:p>
          <a:p>
            <a:pPr>
              <a:defRPr/>
            </a:pPr>
            <a:endParaRPr lang="en-GB" dirty="0">
              <a:solidFill>
                <a:schemeClr val="tx1">
                  <a:lumMod val="65000"/>
                  <a:lumOff val="35000"/>
                </a:schemeClr>
              </a:solidFill>
            </a:endParaRPr>
          </a:p>
        </p:txBody>
      </p:sp>
    </p:spTree>
    <p:extLst>
      <p:ext uri="{BB962C8B-B14F-4D97-AF65-F5344CB8AC3E}">
        <p14:creationId xmlns:p14="http://schemas.microsoft.com/office/powerpoint/2010/main" val="25164232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76BE8E-3B14-41CF-879E-6355DF28E1E3}"/>
              </a:ext>
            </a:extLst>
          </p:cNvPr>
          <p:cNvSpPr txBox="1">
            <a:spLocks/>
          </p:cNvSpPr>
          <p:nvPr/>
        </p:nvSpPr>
        <p:spPr>
          <a:xfrm>
            <a:off x="-384720" y="181610"/>
            <a:ext cx="5688632" cy="792162"/>
          </a:xfrm>
          <a:prstGeom prst="rect">
            <a:avLst/>
          </a:prstGeom>
        </p:spPr>
        <p:txBody>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pPr algn="ctr">
              <a:defRPr/>
            </a:pPr>
            <a:r>
              <a:rPr lang="en-GB" sz="4500" b="1" u="sng" dirty="0">
                <a:latin typeface="SassoonCRInfant" panose="02010503020300020003" pitchFamily="2" charset="0"/>
              </a:rPr>
              <a:t>The /</a:t>
            </a:r>
            <a:r>
              <a:rPr lang="en-GB" sz="4500" b="1" u="sng" dirty="0" err="1">
                <a:latin typeface="SassoonCRInfant" panose="02010503020300020003" pitchFamily="2" charset="0"/>
              </a:rPr>
              <a:t>ai</a:t>
            </a:r>
            <a:r>
              <a:rPr lang="en-GB" sz="4500" b="1" u="sng" dirty="0">
                <a:latin typeface="SassoonCRInfant" panose="02010503020300020003" pitchFamily="2" charset="0"/>
              </a:rPr>
              <a:t>/ sound…</a:t>
            </a:r>
            <a:endParaRPr lang="en-GB" sz="4800" b="1" u="sng" dirty="0">
              <a:latin typeface="SassoonCRInfant" panose="02010503020300020003" pitchFamily="2" charset="0"/>
            </a:endParaRPr>
          </a:p>
          <a:p>
            <a:pPr algn="ctr">
              <a:defRPr/>
            </a:pPr>
            <a:endParaRPr lang="en-GB" sz="4500" b="1" u="sng" dirty="0">
              <a:latin typeface="SassoonCRInfant" panose="02010503020300020003" pitchFamily="2" charset="0"/>
            </a:endParaRPr>
          </a:p>
        </p:txBody>
      </p:sp>
      <p:sp>
        <p:nvSpPr>
          <p:cNvPr id="3" name="Content Placeholder 2">
            <a:extLst>
              <a:ext uri="{FF2B5EF4-FFF2-40B4-BE49-F238E27FC236}">
                <a16:creationId xmlns:a16="http://schemas.microsoft.com/office/drawing/2014/main" id="{8701BF25-F3DE-4304-83A6-492ECD6BC1D1}"/>
              </a:ext>
            </a:extLst>
          </p:cNvPr>
          <p:cNvSpPr txBox="1">
            <a:spLocks/>
          </p:cNvSpPr>
          <p:nvPr/>
        </p:nvSpPr>
        <p:spPr>
          <a:xfrm>
            <a:off x="3215680" y="2276872"/>
            <a:ext cx="2289239" cy="2570058"/>
          </a:xfrm>
          <a:prstGeom prst="rect">
            <a:avLst/>
          </a:prstGeom>
        </p:spPr>
        <p:txBody>
          <a:bodyPr/>
          <a:lstStyle>
            <a:lvl1pPr marL="228600" indent="-228600" algn="l" defTabSz="914400" rtl="0" eaLnBrk="1" latinLnBrk="0" hangingPunct="1">
              <a:lnSpc>
                <a:spcPct val="90000"/>
              </a:lnSpc>
              <a:spcBef>
                <a:spcPts val="1800"/>
              </a:spcBef>
              <a:buFont typeface="Arial" panose="020B0604020202020204" pitchFamily="34" charset="0"/>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1200"/>
              </a:spcBef>
              <a:buFont typeface="Arial" panose="020B0604020202020204" pitchFamily="34" charset="0"/>
              <a:buChar char="•"/>
              <a:defRPr sz="1800" kern="1200">
                <a:solidFill>
                  <a:schemeClr val="tx1"/>
                </a:solidFill>
                <a:latin typeface="+mn-lt"/>
                <a:ea typeface="+mn-ea"/>
                <a:cs typeface="+mn-cs"/>
              </a:defRPr>
            </a:lvl2pPr>
            <a:lvl3pPr marL="685800" indent="-18288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3pPr>
            <a:lvl4pPr marL="914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4pPr>
            <a:lvl5pPr marL="11430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5pPr>
            <a:lvl6pPr marL="13716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6pPr>
            <a:lvl7pPr marL="16002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7pPr>
            <a:lvl8pPr marL="18288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8pPr>
            <a:lvl9pPr marL="2057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9pPr>
          </a:lstStyle>
          <a:p>
            <a:pPr marL="0" indent="0">
              <a:buFont typeface="Arial" panose="020B0604020202020204" pitchFamily="34" charset="0"/>
              <a:buNone/>
              <a:defRPr/>
            </a:pPr>
            <a:r>
              <a:rPr lang="en-GB" sz="3000" dirty="0">
                <a:latin typeface="SassoonCRInfant" panose="02010503020300020003" pitchFamily="2" charset="0"/>
              </a:rPr>
              <a:t>a – acorn                     </a:t>
            </a:r>
          </a:p>
          <a:p>
            <a:pPr marL="0" indent="0">
              <a:buFont typeface="Arial" panose="020B0604020202020204" pitchFamily="34" charset="0"/>
              <a:buNone/>
              <a:defRPr/>
            </a:pPr>
            <a:r>
              <a:rPr lang="en-GB" sz="3000" dirty="0" err="1">
                <a:latin typeface="SassoonCRInfant" panose="02010503020300020003" pitchFamily="2" charset="0"/>
              </a:rPr>
              <a:t>ai</a:t>
            </a:r>
            <a:r>
              <a:rPr lang="en-GB" sz="3000" dirty="0">
                <a:latin typeface="SassoonCRInfant" panose="02010503020300020003" pitchFamily="2" charset="0"/>
              </a:rPr>
              <a:t> – rain                   </a:t>
            </a:r>
          </a:p>
          <a:p>
            <a:pPr marL="0" indent="0">
              <a:buFont typeface="Arial" panose="020B0604020202020204" pitchFamily="34" charset="0"/>
              <a:buNone/>
              <a:defRPr/>
            </a:pPr>
            <a:r>
              <a:rPr lang="en-GB" sz="3000" dirty="0">
                <a:latin typeface="SassoonCRInfant" panose="02010503020300020003" pitchFamily="2" charset="0"/>
              </a:rPr>
              <a:t>ay – play</a:t>
            </a:r>
          </a:p>
          <a:p>
            <a:pPr marL="0" indent="0">
              <a:buFont typeface="Arial" panose="020B0604020202020204" pitchFamily="34" charset="0"/>
              <a:buNone/>
              <a:defRPr/>
            </a:pPr>
            <a:r>
              <a:rPr lang="en-GB" sz="3000" dirty="0">
                <a:latin typeface="SassoonCRInfant" panose="02010503020300020003" pitchFamily="2" charset="0"/>
              </a:rPr>
              <a:t>a-e – name</a:t>
            </a:r>
          </a:p>
          <a:p>
            <a:pPr marL="0" indent="0">
              <a:buFont typeface="Arial" panose="020B0604020202020204" pitchFamily="34" charset="0"/>
              <a:buNone/>
              <a:defRPr/>
            </a:pPr>
            <a:endParaRPr lang="en-GB" dirty="0"/>
          </a:p>
          <a:p>
            <a:pPr marL="0" indent="0">
              <a:buFont typeface="Arial" panose="020B0604020202020204" pitchFamily="34" charset="0"/>
              <a:buNone/>
              <a:defRPr/>
            </a:pPr>
            <a:endParaRPr lang="en-GB" dirty="0"/>
          </a:p>
          <a:p>
            <a:pPr>
              <a:defRPr/>
            </a:pPr>
            <a:endParaRPr lang="en-GB" dirty="0"/>
          </a:p>
        </p:txBody>
      </p:sp>
      <p:sp>
        <p:nvSpPr>
          <p:cNvPr id="4" name="Content Placeholder 2">
            <a:extLst>
              <a:ext uri="{FF2B5EF4-FFF2-40B4-BE49-F238E27FC236}">
                <a16:creationId xmlns:a16="http://schemas.microsoft.com/office/drawing/2014/main" id="{3EAFE68E-03D5-4D24-A6BA-1B06EC1789DF}"/>
              </a:ext>
            </a:extLst>
          </p:cNvPr>
          <p:cNvSpPr txBox="1">
            <a:spLocks/>
          </p:cNvSpPr>
          <p:nvPr/>
        </p:nvSpPr>
        <p:spPr bwMode="auto">
          <a:xfrm>
            <a:off x="5879976" y="2276872"/>
            <a:ext cx="2751321" cy="2437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algn="l" defTabSz="685800" rtl="0" eaLnBrk="0" fontAlgn="base" hangingPunct="0">
              <a:lnSpc>
                <a:spcPct val="110000"/>
              </a:lnSpc>
              <a:spcBef>
                <a:spcPts val="700"/>
              </a:spcBef>
              <a:spcAft>
                <a:spcPct val="0"/>
              </a:spcAft>
              <a:buClr>
                <a:schemeClr val="tx2"/>
              </a:buClr>
              <a:buFont typeface="Arial" panose="020B0604020202020204" pitchFamily="34" charset="0"/>
              <a:buChar char="•"/>
              <a:defRPr sz="2000" kern="1200">
                <a:solidFill>
                  <a:srgbClr val="595959"/>
                </a:solidFill>
                <a:latin typeface="+mn-lt"/>
                <a:ea typeface="+mn-ea"/>
                <a:cs typeface="+mn-cs"/>
              </a:defRPr>
            </a:lvl1pPr>
            <a:lvl2pPr marL="685800" indent="-228600" algn="l" defTabSz="685800" rtl="0" eaLnBrk="0" fontAlgn="base" hangingPunct="0">
              <a:lnSpc>
                <a:spcPct val="110000"/>
              </a:lnSpc>
              <a:spcBef>
                <a:spcPts val="700"/>
              </a:spcBef>
              <a:spcAft>
                <a:spcPct val="0"/>
              </a:spcAft>
              <a:buClr>
                <a:schemeClr val="tx2"/>
              </a:buClr>
              <a:buFont typeface="Gill Sans MT" panose="020B0502020104020203" pitchFamily="34" charset="0"/>
              <a:buChar char="–"/>
              <a:defRPr kern="1200">
                <a:solidFill>
                  <a:srgbClr val="595959"/>
                </a:solidFill>
                <a:latin typeface="+mn-lt"/>
                <a:ea typeface="+mn-ea"/>
                <a:cs typeface="+mn-cs"/>
              </a:defRPr>
            </a:lvl2pPr>
            <a:lvl3pPr marL="1143000" indent="-228600" algn="l" defTabSz="685800" rtl="0" eaLnBrk="0" fontAlgn="base" hangingPunct="0">
              <a:lnSpc>
                <a:spcPct val="110000"/>
              </a:lnSpc>
              <a:spcBef>
                <a:spcPts val="700"/>
              </a:spcBef>
              <a:spcAft>
                <a:spcPct val="0"/>
              </a:spcAft>
              <a:buClr>
                <a:schemeClr val="tx2"/>
              </a:buClr>
              <a:buFont typeface="Arial" panose="020B0604020202020204" pitchFamily="34" charset="0"/>
              <a:buChar char="•"/>
              <a:defRPr sz="1600" kern="1200">
                <a:solidFill>
                  <a:srgbClr val="595959"/>
                </a:solidFill>
                <a:latin typeface="+mn-lt"/>
                <a:ea typeface="+mn-ea"/>
                <a:cs typeface="+mn-cs"/>
              </a:defRPr>
            </a:lvl3pPr>
            <a:lvl4pPr marL="1600200" indent="-228600" algn="l" defTabSz="685800" rtl="0" eaLnBrk="0" fontAlgn="base" hangingPunct="0">
              <a:lnSpc>
                <a:spcPct val="110000"/>
              </a:lnSpc>
              <a:spcBef>
                <a:spcPts val="700"/>
              </a:spcBef>
              <a:spcAft>
                <a:spcPct val="0"/>
              </a:spcAft>
              <a:buClr>
                <a:schemeClr val="tx2"/>
              </a:buClr>
              <a:buFont typeface="Gill Sans MT" panose="020B0502020104020203" pitchFamily="34" charset="0"/>
              <a:buChar char="–"/>
              <a:defRPr sz="1400" kern="1200">
                <a:solidFill>
                  <a:srgbClr val="595959"/>
                </a:solidFill>
                <a:latin typeface="+mn-lt"/>
                <a:ea typeface="+mn-ea"/>
                <a:cs typeface="+mn-cs"/>
              </a:defRPr>
            </a:lvl4pPr>
            <a:lvl5pPr marL="2057400" indent="-228600" algn="l" defTabSz="685800" rtl="0" eaLnBrk="0" fontAlgn="base" hangingPunct="0">
              <a:lnSpc>
                <a:spcPct val="110000"/>
              </a:lnSpc>
              <a:spcBef>
                <a:spcPts val="700"/>
              </a:spcBef>
              <a:spcAft>
                <a:spcPct val="0"/>
              </a:spcAft>
              <a:buClr>
                <a:schemeClr val="tx2"/>
              </a:buClr>
              <a:buFont typeface="Arial" panose="020B0604020202020204" pitchFamily="34" charset="0"/>
              <a:buChar char="•"/>
              <a:defRPr sz="1400" kern="1200">
                <a:solidFill>
                  <a:srgbClr val="595959"/>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0" indent="0">
              <a:buFont typeface="Arial" panose="020B0604020202020204" pitchFamily="34" charset="0"/>
              <a:buNone/>
              <a:defRPr/>
            </a:pPr>
            <a:r>
              <a:rPr lang="en-GB" sz="3000" dirty="0" err="1">
                <a:solidFill>
                  <a:schemeClr val="tx1"/>
                </a:solidFill>
                <a:latin typeface="SassoonCRInfant" panose="02010503020300020003" pitchFamily="2" charset="0"/>
              </a:rPr>
              <a:t>eigh</a:t>
            </a:r>
            <a:r>
              <a:rPr lang="en-GB" sz="3000" dirty="0">
                <a:solidFill>
                  <a:schemeClr val="tx1"/>
                </a:solidFill>
                <a:latin typeface="SassoonCRInfant" panose="02010503020300020003" pitchFamily="2" charset="0"/>
              </a:rPr>
              <a:t> – eight</a:t>
            </a:r>
          </a:p>
          <a:p>
            <a:pPr marL="0" indent="0">
              <a:buFont typeface="Arial" panose="020B0604020202020204" pitchFamily="34" charset="0"/>
              <a:buNone/>
              <a:defRPr/>
            </a:pPr>
            <a:r>
              <a:rPr lang="en-GB" sz="3000" dirty="0" err="1">
                <a:solidFill>
                  <a:schemeClr val="tx1"/>
                </a:solidFill>
                <a:latin typeface="SassoonCRInfant" panose="02010503020300020003" pitchFamily="2" charset="0"/>
              </a:rPr>
              <a:t>ey</a:t>
            </a:r>
            <a:r>
              <a:rPr lang="en-GB" sz="3000" dirty="0">
                <a:solidFill>
                  <a:schemeClr val="tx1"/>
                </a:solidFill>
                <a:latin typeface="SassoonCRInfant" panose="02010503020300020003" pitchFamily="2" charset="0"/>
              </a:rPr>
              <a:t> – they</a:t>
            </a:r>
          </a:p>
          <a:p>
            <a:pPr marL="0" indent="0">
              <a:buFont typeface="Arial" panose="020B0604020202020204" pitchFamily="34" charset="0"/>
              <a:buNone/>
              <a:defRPr/>
            </a:pPr>
            <a:r>
              <a:rPr lang="en-GB" sz="3000" dirty="0" err="1">
                <a:solidFill>
                  <a:schemeClr val="tx1"/>
                </a:solidFill>
                <a:latin typeface="SassoonCRInfant" panose="02010503020300020003" pitchFamily="2" charset="0"/>
              </a:rPr>
              <a:t>ea</a:t>
            </a:r>
            <a:r>
              <a:rPr lang="en-GB" sz="3000" dirty="0">
                <a:solidFill>
                  <a:schemeClr val="tx1"/>
                </a:solidFill>
                <a:latin typeface="SassoonCRInfant" panose="02010503020300020003" pitchFamily="2" charset="0"/>
              </a:rPr>
              <a:t> – great</a:t>
            </a:r>
          </a:p>
          <a:p>
            <a:pPr marL="0" indent="0">
              <a:buFont typeface="Arial" panose="020B0604020202020204" pitchFamily="34" charset="0"/>
              <a:buNone/>
              <a:defRPr/>
            </a:pPr>
            <a:r>
              <a:rPr lang="en-GB" sz="3000" dirty="0" err="1">
                <a:solidFill>
                  <a:schemeClr val="tx1"/>
                </a:solidFill>
                <a:latin typeface="SassoonCRInfant" panose="02010503020300020003" pitchFamily="2" charset="0"/>
              </a:rPr>
              <a:t>aigh</a:t>
            </a:r>
            <a:r>
              <a:rPr lang="en-GB" sz="3000" dirty="0">
                <a:solidFill>
                  <a:schemeClr val="tx1"/>
                </a:solidFill>
                <a:latin typeface="SassoonCRInfant" panose="02010503020300020003" pitchFamily="2" charset="0"/>
              </a:rPr>
              <a:t> – straight</a:t>
            </a:r>
          </a:p>
          <a:p>
            <a:pPr marL="0" indent="0">
              <a:buFont typeface="Arial" panose="020B0604020202020204" pitchFamily="34" charset="0"/>
              <a:buNone/>
              <a:defRPr/>
            </a:pPr>
            <a:endParaRPr lang="en-GB" sz="3000" dirty="0"/>
          </a:p>
          <a:p>
            <a:pPr marL="0" indent="0">
              <a:buFont typeface="Arial" panose="020B0604020202020204" pitchFamily="34" charset="0"/>
              <a:buNone/>
              <a:defRPr/>
            </a:pPr>
            <a:endParaRPr lang="en-GB" dirty="0"/>
          </a:p>
          <a:p>
            <a:pPr>
              <a:defRPr/>
            </a:pPr>
            <a:endParaRPr lang="en-GB" dirty="0"/>
          </a:p>
        </p:txBody>
      </p:sp>
      <p:sp>
        <p:nvSpPr>
          <p:cNvPr id="5" name="Rectangle 4"/>
          <p:cNvSpPr/>
          <p:nvPr/>
        </p:nvSpPr>
        <p:spPr>
          <a:xfrm>
            <a:off x="3791744" y="707075"/>
            <a:ext cx="8473795" cy="784830"/>
          </a:xfrm>
          <a:prstGeom prst="rect">
            <a:avLst/>
          </a:prstGeom>
        </p:spPr>
        <p:txBody>
          <a:bodyPr wrap="none">
            <a:spAutoFit/>
          </a:bodyPr>
          <a:lstStyle/>
          <a:p>
            <a:r>
              <a:rPr lang="en-GB" sz="4500" b="1" u="sng" dirty="0">
                <a:latin typeface="SassoonCRInfant" panose="02010503020300020003" pitchFamily="2" charset="0"/>
              </a:rPr>
              <a:t>… has many different spellings</a:t>
            </a:r>
            <a:endParaRPr lang="en-GB" sz="4500" dirty="0"/>
          </a:p>
        </p:txBody>
      </p:sp>
    </p:spTree>
    <p:extLst>
      <p:ext uri="{BB962C8B-B14F-4D97-AF65-F5344CB8AC3E}">
        <p14:creationId xmlns:p14="http://schemas.microsoft.com/office/powerpoint/2010/main" val="37656980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A0F2-3AD8-4D93-A3EA-1235888BD22F}"/>
              </a:ext>
            </a:extLst>
          </p:cNvPr>
          <p:cNvSpPr txBox="1">
            <a:spLocks/>
          </p:cNvSpPr>
          <p:nvPr/>
        </p:nvSpPr>
        <p:spPr>
          <a:xfrm>
            <a:off x="-240704" y="18823"/>
            <a:ext cx="6276007" cy="719137"/>
          </a:xfrm>
          <a:prstGeom prst="rect">
            <a:avLst/>
          </a:prstGeom>
        </p:spPr>
        <p:txBody>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pPr algn="ctr">
              <a:defRPr/>
            </a:pPr>
            <a:r>
              <a:rPr lang="en-GB" sz="4500" b="1" u="sng" dirty="0">
                <a:latin typeface="SassoonCRInfant" panose="02010503020300020003" pitchFamily="2" charset="0"/>
              </a:rPr>
              <a:t>The technical bit!</a:t>
            </a:r>
          </a:p>
        </p:txBody>
      </p:sp>
      <p:sp>
        <p:nvSpPr>
          <p:cNvPr id="3" name="Content Placeholder 2">
            <a:extLst>
              <a:ext uri="{FF2B5EF4-FFF2-40B4-BE49-F238E27FC236}">
                <a16:creationId xmlns:a16="http://schemas.microsoft.com/office/drawing/2014/main" id="{C8B85108-BB35-4AA9-8DBB-67273E93B0FB}"/>
              </a:ext>
            </a:extLst>
          </p:cNvPr>
          <p:cNvSpPr txBox="1">
            <a:spLocks/>
          </p:cNvSpPr>
          <p:nvPr/>
        </p:nvSpPr>
        <p:spPr>
          <a:xfrm>
            <a:off x="191344" y="692696"/>
            <a:ext cx="11809312" cy="4751388"/>
          </a:xfrm>
          <a:prstGeom prst="rect">
            <a:avLst/>
          </a:prstGeom>
        </p:spPr>
        <p:txBody>
          <a:bodyPr rtlCol="0">
            <a:noAutofit/>
          </a:bodyPr>
          <a:lstStyle>
            <a:lvl1pPr marL="228600" indent="-228600" algn="l" defTabSz="914400" rtl="0" eaLnBrk="1" latinLnBrk="0" hangingPunct="1">
              <a:lnSpc>
                <a:spcPct val="90000"/>
              </a:lnSpc>
              <a:spcBef>
                <a:spcPts val="1800"/>
              </a:spcBef>
              <a:buFont typeface="Arial" panose="020B0604020202020204" pitchFamily="34" charset="0"/>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1200"/>
              </a:spcBef>
              <a:buFont typeface="Arial" panose="020B0604020202020204" pitchFamily="34" charset="0"/>
              <a:buChar char="•"/>
              <a:defRPr sz="1800" kern="1200">
                <a:solidFill>
                  <a:schemeClr val="tx1"/>
                </a:solidFill>
                <a:latin typeface="+mn-lt"/>
                <a:ea typeface="+mn-ea"/>
                <a:cs typeface="+mn-cs"/>
              </a:defRPr>
            </a:lvl2pPr>
            <a:lvl3pPr marL="685800" indent="-18288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3pPr>
            <a:lvl4pPr marL="914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4pPr>
            <a:lvl5pPr marL="11430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5pPr>
            <a:lvl6pPr marL="13716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6pPr>
            <a:lvl7pPr marL="16002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7pPr>
            <a:lvl8pPr marL="18288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8pPr>
            <a:lvl9pPr marL="2057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9pPr>
          </a:lstStyle>
          <a:p>
            <a:pPr>
              <a:defRPr/>
            </a:pPr>
            <a:r>
              <a:rPr lang="en-GB" sz="2300" dirty="0">
                <a:latin typeface="SassoonCRInfant" panose="02010503020300020003" pitchFamily="2" charset="0"/>
              </a:rPr>
              <a:t>A </a:t>
            </a:r>
            <a:r>
              <a:rPr lang="en-GB" sz="2300" b="1" dirty="0">
                <a:latin typeface="SassoonCRInfant" panose="02010503020300020003" pitchFamily="2" charset="0"/>
              </a:rPr>
              <a:t>phoneme</a:t>
            </a:r>
            <a:r>
              <a:rPr lang="en-GB" sz="2300" dirty="0">
                <a:latin typeface="SassoonCRInfant" panose="02010503020300020003" pitchFamily="2" charset="0"/>
              </a:rPr>
              <a:t> is the smallest single identifiable of </a:t>
            </a:r>
            <a:r>
              <a:rPr lang="en-GB" sz="2300" b="1" dirty="0">
                <a:latin typeface="SassoonCRInfant" panose="02010503020300020003" pitchFamily="2" charset="0"/>
              </a:rPr>
              <a:t>sound</a:t>
            </a:r>
            <a:r>
              <a:rPr lang="en-GB" sz="2300" dirty="0">
                <a:latin typeface="SassoonCRInfant" panose="02010503020300020003" pitchFamily="2" charset="0"/>
              </a:rPr>
              <a:t> in a word. For example, in the word 'cat' there are three phonemes c/a/t.</a:t>
            </a:r>
          </a:p>
          <a:p>
            <a:pPr>
              <a:defRPr/>
            </a:pPr>
            <a:r>
              <a:rPr lang="en-GB" sz="2300" dirty="0">
                <a:latin typeface="SassoonCRInfant" panose="02010503020300020003" pitchFamily="2" charset="0"/>
              </a:rPr>
              <a:t>A </a:t>
            </a:r>
            <a:r>
              <a:rPr lang="en-GB" sz="2300" b="1" dirty="0">
                <a:latin typeface="SassoonCRInfant" panose="02010503020300020003" pitchFamily="2" charset="0"/>
              </a:rPr>
              <a:t>grapheme</a:t>
            </a:r>
            <a:r>
              <a:rPr lang="en-GB" sz="2300" dirty="0">
                <a:latin typeface="SassoonCRInfant" panose="02010503020300020003" pitchFamily="2" charset="0"/>
              </a:rPr>
              <a:t> is a way of writing down a phoneme. It can be made up of…</a:t>
            </a:r>
            <a:br>
              <a:rPr lang="en-GB" sz="2300" dirty="0">
                <a:latin typeface="SassoonCRInfant" panose="02010503020300020003" pitchFamily="2" charset="0"/>
              </a:rPr>
            </a:br>
            <a:r>
              <a:rPr lang="en-GB" sz="2300" dirty="0">
                <a:latin typeface="SassoonCRInfant" panose="02010503020300020003" pitchFamily="2" charset="0"/>
              </a:rPr>
              <a:t>1 letter - p</a:t>
            </a:r>
            <a:br>
              <a:rPr lang="en-GB" sz="2300" dirty="0">
                <a:latin typeface="SassoonCRInfant" panose="02010503020300020003" pitchFamily="2" charset="0"/>
              </a:rPr>
            </a:br>
            <a:r>
              <a:rPr lang="en-GB" sz="2300" dirty="0">
                <a:latin typeface="SassoonCRInfant" panose="02010503020300020003" pitchFamily="2" charset="0"/>
              </a:rPr>
              <a:t>2 letters - </a:t>
            </a:r>
            <a:r>
              <a:rPr lang="en-GB" sz="2300" dirty="0" err="1">
                <a:latin typeface="SassoonCRInfant" panose="02010503020300020003" pitchFamily="2" charset="0"/>
              </a:rPr>
              <a:t>sh</a:t>
            </a:r>
            <a:br>
              <a:rPr lang="en-GB" sz="2300" dirty="0">
                <a:latin typeface="SassoonCRInfant" panose="02010503020300020003" pitchFamily="2" charset="0"/>
              </a:rPr>
            </a:br>
            <a:r>
              <a:rPr lang="en-GB" sz="2300" dirty="0">
                <a:latin typeface="SassoonCRInfant" panose="02010503020300020003" pitchFamily="2" charset="0"/>
              </a:rPr>
              <a:t>3 letters - </a:t>
            </a:r>
            <a:r>
              <a:rPr lang="en-GB" sz="2300" dirty="0" err="1">
                <a:latin typeface="SassoonCRInfant" panose="02010503020300020003" pitchFamily="2" charset="0"/>
              </a:rPr>
              <a:t>igh</a:t>
            </a:r>
            <a:br>
              <a:rPr lang="en-GB" sz="2300" dirty="0">
                <a:latin typeface="SassoonCRInfant" panose="02010503020300020003" pitchFamily="2" charset="0"/>
              </a:rPr>
            </a:br>
            <a:r>
              <a:rPr lang="en-GB" sz="2300" dirty="0">
                <a:latin typeface="SassoonCRInfant" panose="02010503020300020003" pitchFamily="2" charset="0"/>
              </a:rPr>
              <a:t>4 letters - </a:t>
            </a:r>
            <a:r>
              <a:rPr lang="en-GB" sz="2300" dirty="0" err="1">
                <a:latin typeface="SassoonCRInfant" panose="02010503020300020003" pitchFamily="2" charset="0"/>
              </a:rPr>
              <a:t>ough</a:t>
            </a:r>
            <a:endParaRPr lang="en-GB" sz="2300" dirty="0">
              <a:latin typeface="SassoonCRInfant" panose="02010503020300020003" pitchFamily="2" charset="0"/>
            </a:endParaRPr>
          </a:p>
          <a:p>
            <a:pPr>
              <a:defRPr/>
            </a:pPr>
            <a:r>
              <a:rPr lang="en-GB" sz="2300" b="1" dirty="0">
                <a:latin typeface="SassoonCRInfant" panose="02010503020300020003" pitchFamily="2" charset="0"/>
              </a:rPr>
              <a:t>Digraph: </a:t>
            </a:r>
            <a:r>
              <a:rPr lang="en-GB" sz="2300" dirty="0">
                <a:latin typeface="SassoonCRInfant" panose="02010503020300020003" pitchFamily="2" charset="0"/>
              </a:rPr>
              <a:t>two letters making one sound. For example, /</a:t>
            </a:r>
            <a:r>
              <a:rPr lang="en-GB" sz="2300" dirty="0" err="1">
                <a:latin typeface="SassoonCRInfant" panose="02010503020300020003" pitchFamily="2" charset="0"/>
              </a:rPr>
              <a:t>sh</a:t>
            </a:r>
            <a:r>
              <a:rPr lang="en-GB" sz="2300" dirty="0">
                <a:latin typeface="SassoonCRInfant" panose="02010503020300020003" pitchFamily="2" charset="0"/>
              </a:rPr>
              <a:t>/ in the word '</a:t>
            </a:r>
            <a:r>
              <a:rPr lang="en-GB" sz="2300" b="1" dirty="0">
                <a:latin typeface="SassoonCRInfant" panose="02010503020300020003" pitchFamily="2" charset="0"/>
              </a:rPr>
              <a:t>sh</a:t>
            </a:r>
            <a:r>
              <a:rPr lang="en-GB" sz="2300" dirty="0">
                <a:latin typeface="SassoonCRInfant" panose="02010503020300020003" pitchFamily="2" charset="0"/>
              </a:rPr>
              <a:t>op'.</a:t>
            </a:r>
          </a:p>
          <a:p>
            <a:pPr>
              <a:defRPr/>
            </a:pPr>
            <a:r>
              <a:rPr lang="en-GB" sz="2300" b="1" dirty="0" err="1">
                <a:latin typeface="SassoonCRInfant" panose="02010503020300020003" pitchFamily="2" charset="0"/>
              </a:rPr>
              <a:t>Trigraph</a:t>
            </a:r>
            <a:r>
              <a:rPr lang="en-GB" sz="2300" b="1" dirty="0">
                <a:latin typeface="SassoonCRInfant" panose="02010503020300020003" pitchFamily="2" charset="0"/>
              </a:rPr>
              <a:t>: </a:t>
            </a:r>
            <a:r>
              <a:rPr lang="en-GB" sz="2300" dirty="0">
                <a:latin typeface="SassoonCRInfant" panose="02010503020300020003" pitchFamily="2" charset="0"/>
              </a:rPr>
              <a:t>three letters making one sound. For example, /</a:t>
            </a:r>
            <a:r>
              <a:rPr lang="en-GB" sz="2300" dirty="0" err="1">
                <a:latin typeface="SassoonCRInfant" panose="02010503020300020003" pitchFamily="2" charset="0"/>
              </a:rPr>
              <a:t>igh</a:t>
            </a:r>
            <a:r>
              <a:rPr lang="en-GB" sz="2300" dirty="0">
                <a:latin typeface="SassoonCRInfant" panose="02010503020300020003" pitchFamily="2" charset="0"/>
              </a:rPr>
              <a:t>/ in the word 'n</a:t>
            </a:r>
            <a:r>
              <a:rPr lang="en-GB" sz="2300" b="1" dirty="0">
                <a:latin typeface="SassoonCRInfant" panose="02010503020300020003" pitchFamily="2" charset="0"/>
              </a:rPr>
              <a:t>igh</a:t>
            </a:r>
            <a:r>
              <a:rPr lang="en-GB" sz="2300" dirty="0">
                <a:latin typeface="SassoonCRInfant" panose="02010503020300020003" pitchFamily="2" charset="0"/>
              </a:rPr>
              <a:t>t'.</a:t>
            </a:r>
            <a:endParaRPr lang="en-GB" sz="2300" b="1" dirty="0">
              <a:latin typeface="SassoonCRInfant" panose="02010503020300020003" pitchFamily="2" charset="0"/>
            </a:endParaRPr>
          </a:p>
          <a:p>
            <a:pPr>
              <a:defRPr/>
            </a:pPr>
            <a:r>
              <a:rPr lang="en-GB" sz="2300" b="1" dirty="0">
                <a:latin typeface="SassoonCRInfant" panose="02010503020300020003" pitchFamily="2" charset="0"/>
              </a:rPr>
              <a:t>Split digraph</a:t>
            </a:r>
            <a:r>
              <a:rPr lang="en-GB" sz="2300" dirty="0">
                <a:latin typeface="SassoonCRInfant" panose="02010503020300020003" pitchFamily="2" charset="0"/>
              </a:rPr>
              <a:t>: two vowel letters split by one or more consonants. For example, /a-e/ in the word 'c</a:t>
            </a:r>
            <a:r>
              <a:rPr lang="en-GB" sz="2300" b="1" dirty="0">
                <a:latin typeface="SassoonCRInfant" panose="02010503020300020003" pitchFamily="2" charset="0"/>
              </a:rPr>
              <a:t>a</a:t>
            </a:r>
            <a:r>
              <a:rPr lang="en-GB" sz="2300" dirty="0">
                <a:latin typeface="SassoonCRInfant" panose="02010503020300020003" pitchFamily="2" charset="0"/>
              </a:rPr>
              <a:t>k</a:t>
            </a:r>
            <a:r>
              <a:rPr lang="en-GB" sz="2300" b="1" dirty="0">
                <a:latin typeface="SassoonCRInfant" panose="02010503020300020003" pitchFamily="2" charset="0"/>
              </a:rPr>
              <a:t>e</a:t>
            </a:r>
            <a:r>
              <a:rPr lang="en-GB" sz="2300" dirty="0">
                <a:latin typeface="SassoonCRInfant" panose="02010503020300020003" pitchFamily="2" charset="0"/>
              </a:rPr>
              <a:t>'.</a:t>
            </a:r>
          </a:p>
        </p:txBody>
      </p:sp>
    </p:spTree>
    <p:extLst>
      <p:ext uri="{BB962C8B-B14F-4D97-AF65-F5344CB8AC3E}">
        <p14:creationId xmlns:p14="http://schemas.microsoft.com/office/powerpoint/2010/main" val="28166719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DDAF6D-1BB8-4462-9D5F-4D2B04702956}"/>
              </a:ext>
            </a:extLst>
          </p:cNvPr>
          <p:cNvSpPr txBox="1">
            <a:spLocks/>
          </p:cNvSpPr>
          <p:nvPr/>
        </p:nvSpPr>
        <p:spPr>
          <a:xfrm>
            <a:off x="-168696" y="112713"/>
            <a:ext cx="7634287" cy="647700"/>
          </a:xfrm>
          <a:prstGeom prst="rect">
            <a:avLst/>
          </a:prstGeom>
        </p:spPr>
        <p:txBody>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pPr algn="ctr">
              <a:defRPr/>
            </a:pPr>
            <a:r>
              <a:rPr lang="en-GB" sz="4500" b="1" u="sng" dirty="0">
                <a:latin typeface="SassoonCRInfant" panose="02010503020300020003" pitchFamily="2" charset="0"/>
              </a:rPr>
              <a:t>Pronouncing pure sounds</a:t>
            </a:r>
          </a:p>
        </p:txBody>
      </p:sp>
      <p:sp>
        <p:nvSpPr>
          <p:cNvPr id="3" name="Content Placeholder 2">
            <a:extLst>
              <a:ext uri="{FF2B5EF4-FFF2-40B4-BE49-F238E27FC236}">
                <a16:creationId xmlns:a16="http://schemas.microsoft.com/office/drawing/2014/main" id="{616C095B-2BA6-476E-9914-37290A7576A0}"/>
              </a:ext>
            </a:extLst>
          </p:cNvPr>
          <p:cNvSpPr txBox="1">
            <a:spLocks/>
          </p:cNvSpPr>
          <p:nvPr/>
        </p:nvSpPr>
        <p:spPr>
          <a:xfrm>
            <a:off x="263352" y="975289"/>
            <a:ext cx="11638507" cy="3594100"/>
          </a:xfrm>
          <a:prstGeom prst="rect">
            <a:avLst/>
          </a:prstGeom>
        </p:spPr>
        <p:txBody>
          <a:bodyPr/>
          <a:lstStyle>
            <a:lvl1pPr marL="228600" indent="-228600" algn="l" defTabSz="914400" rtl="0" eaLnBrk="1" latinLnBrk="0" hangingPunct="1">
              <a:lnSpc>
                <a:spcPct val="90000"/>
              </a:lnSpc>
              <a:spcBef>
                <a:spcPts val="1800"/>
              </a:spcBef>
              <a:buFont typeface="Arial" panose="020B0604020202020204" pitchFamily="34" charset="0"/>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1200"/>
              </a:spcBef>
              <a:buFont typeface="Arial" panose="020B0604020202020204" pitchFamily="34" charset="0"/>
              <a:buChar char="•"/>
              <a:defRPr sz="1800" kern="1200">
                <a:solidFill>
                  <a:schemeClr val="tx1"/>
                </a:solidFill>
                <a:latin typeface="+mn-lt"/>
                <a:ea typeface="+mn-ea"/>
                <a:cs typeface="+mn-cs"/>
              </a:defRPr>
            </a:lvl2pPr>
            <a:lvl3pPr marL="685800" indent="-18288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3pPr>
            <a:lvl4pPr marL="914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4pPr>
            <a:lvl5pPr marL="11430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5pPr>
            <a:lvl6pPr marL="13716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6pPr>
            <a:lvl7pPr marL="16002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7pPr>
            <a:lvl8pPr marL="18288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8pPr>
            <a:lvl9pPr marL="2057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9pPr>
          </a:lstStyle>
          <a:p>
            <a:pPr>
              <a:defRPr/>
            </a:pPr>
            <a:r>
              <a:rPr lang="en-GB" sz="3000" dirty="0">
                <a:latin typeface="SassoonCRInfant" panose="02010503020300020003" pitchFamily="2" charset="0"/>
              </a:rPr>
              <a:t>We only use pure sounds when decoding words (no ‘uh’ after the sound)</a:t>
            </a:r>
          </a:p>
          <a:p>
            <a:pPr>
              <a:defRPr/>
            </a:pPr>
            <a:endParaRPr lang="en-GB" sz="500" dirty="0">
              <a:latin typeface="SassoonCRInfant" panose="02010503020300020003" pitchFamily="2" charset="0"/>
            </a:endParaRPr>
          </a:p>
          <a:p>
            <a:pPr>
              <a:defRPr/>
            </a:pPr>
            <a:r>
              <a:rPr lang="en-GB" sz="3000" dirty="0">
                <a:latin typeface="SassoonCRInfant" panose="02010503020300020003" pitchFamily="2" charset="0"/>
              </a:rPr>
              <a:t>We must use pure sounds when we are pronouncing the sounds and supporting children in reading words.</a:t>
            </a:r>
          </a:p>
          <a:p>
            <a:pPr marL="0" indent="0">
              <a:buFont typeface="Arial" panose="020B0604020202020204" pitchFamily="34" charset="0"/>
              <a:buNone/>
              <a:defRPr/>
            </a:pPr>
            <a:endParaRPr lang="en-GB" sz="500" dirty="0">
              <a:latin typeface="SassoonCRInfant" panose="02010503020300020003" pitchFamily="2" charset="0"/>
            </a:endParaRPr>
          </a:p>
          <a:p>
            <a:pPr>
              <a:defRPr/>
            </a:pPr>
            <a:r>
              <a:rPr lang="en-GB" sz="3000" dirty="0">
                <a:latin typeface="SassoonCRInfant" panose="02010503020300020003" pitchFamily="2" charset="0"/>
              </a:rPr>
              <a:t>If we mispronounce these sounds we will make reading harder for our children.</a:t>
            </a:r>
          </a:p>
          <a:p>
            <a:pPr marL="0" indent="0">
              <a:buFont typeface="Arial" panose="020B0604020202020204" pitchFamily="34" charset="0"/>
              <a:buNone/>
              <a:defRPr/>
            </a:pPr>
            <a:endParaRPr lang="en-GB" dirty="0">
              <a:latin typeface="SassoonCRInfant" panose="02010503020300020003" pitchFamily="2" charset="0"/>
            </a:endParaRPr>
          </a:p>
        </p:txBody>
      </p:sp>
      <p:sp>
        <p:nvSpPr>
          <p:cNvPr id="4" name="Rectangle 5"/>
          <p:cNvSpPr>
            <a:spLocks noChangeArrowheads="1"/>
          </p:cNvSpPr>
          <p:nvPr/>
        </p:nvSpPr>
        <p:spPr bwMode="auto">
          <a:xfrm>
            <a:off x="3640522" y="4491877"/>
            <a:ext cx="350608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110000"/>
              </a:lnSpc>
              <a:spcBef>
                <a:spcPts val="700"/>
              </a:spcBef>
              <a:buClr>
                <a:schemeClr val="tx2"/>
              </a:buClr>
              <a:buFont typeface="Arial" panose="020B0604020202020204" pitchFamily="34" charset="0"/>
              <a:buChar char="•"/>
              <a:defRPr sz="2000">
                <a:solidFill>
                  <a:srgbClr val="595959"/>
                </a:solidFill>
                <a:latin typeface="Gill Sans MT" panose="020B0502020104020203" pitchFamily="34" charset="0"/>
              </a:defRPr>
            </a:lvl1pPr>
            <a:lvl2pPr marL="742950" indent="-285750">
              <a:lnSpc>
                <a:spcPct val="110000"/>
              </a:lnSpc>
              <a:spcBef>
                <a:spcPts val="700"/>
              </a:spcBef>
              <a:buClr>
                <a:schemeClr val="tx2"/>
              </a:buClr>
              <a:buFont typeface="Gill Sans MT" panose="020B0502020104020203" pitchFamily="34" charset="0"/>
              <a:buChar char="–"/>
              <a:defRPr>
                <a:solidFill>
                  <a:srgbClr val="595959"/>
                </a:solidFill>
                <a:latin typeface="Gill Sans MT" panose="020B0502020104020203" pitchFamily="34" charset="0"/>
              </a:defRPr>
            </a:lvl2pPr>
            <a:lvl3pPr marL="1143000" indent="-228600">
              <a:lnSpc>
                <a:spcPct val="110000"/>
              </a:lnSpc>
              <a:spcBef>
                <a:spcPts val="700"/>
              </a:spcBef>
              <a:buClr>
                <a:schemeClr val="tx2"/>
              </a:buClr>
              <a:buFont typeface="Arial" panose="020B0604020202020204" pitchFamily="34" charset="0"/>
              <a:buChar char="•"/>
              <a:defRPr sz="1600">
                <a:solidFill>
                  <a:srgbClr val="595959"/>
                </a:solidFill>
                <a:latin typeface="Gill Sans MT" panose="020B0502020104020203" pitchFamily="34" charset="0"/>
              </a:defRPr>
            </a:lvl3pPr>
            <a:lvl4pPr marL="1600200" indent="-228600">
              <a:lnSpc>
                <a:spcPct val="110000"/>
              </a:lnSpc>
              <a:spcBef>
                <a:spcPts val="700"/>
              </a:spcBef>
              <a:buClr>
                <a:schemeClr val="tx2"/>
              </a:buClr>
              <a:buFont typeface="Gill Sans MT" panose="020B0502020104020203" pitchFamily="34" charset="0"/>
              <a:buChar char="–"/>
              <a:defRPr sz="1400">
                <a:solidFill>
                  <a:srgbClr val="595959"/>
                </a:solidFill>
                <a:latin typeface="Gill Sans MT" panose="020B0502020104020203" pitchFamily="34" charset="0"/>
              </a:defRPr>
            </a:lvl4pPr>
            <a:lvl5pPr marL="2057400" indent="-228600">
              <a:lnSpc>
                <a:spcPct val="110000"/>
              </a:lnSpc>
              <a:spcBef>
                <a:spcPts val="700"/>
              </a:spcBef>
              <a:buClr>
                <a:schemeClr val="tx2"/>
              </a:buClr>
              <a:buFont typeface="Arial" panose="020B0604020202020204" pitchFamily="34" charset="0"/>
              <a:buChar char="•"/>
              <a:defRPr sz="1400">
                <a:solidFill>
                  <a:srgbClr val="595959"/>
                </a:solidFill>
                <a:latin typeface="Gill Sans MT" panose="020B0502020104020203" pitchFamily="34" charset="0"/>
              </a:defRPr>
            </a:lvl5pPr>
            <a:lvl6pPr marL="2514600" indent="-228600" eaLnBrk="0" fontAlgn="base" hangingPunct="0">
              <a:lnSpc>
                <a:spcPct val="110000"/>
              </a:lnSpc>
              <a:spcBef>
                <a:spcPts val="700"/>
              </a:spcBef>
              <a:spcAft>
                <a:spcPct val="0"/>
              </a:spcAft>
              <a:buClr>
                <a:schemeClr val="tx2"/>
              </a:buClr>
              <a:buFont typeface="Arial" panose="020B0604020202020204" pitchFamily="34" charset="0"/>
              <a:buChar char="•"/>
              <a:defRPr sz="1400">
                <a:solidFill>
                  <a:srgbClr val="595959"/>
                </a:solidFill>
                <a:latin typeface="Gill Sans MT" panose="020B0502020104020203" pitchFamily="34" charset="0"/>
              </a:defRPr>
            </a:lvl6pPr>
            <a:lvl7pPr marL="2971800" indent="-228600" eaLnBrk="0" fontAlgn="base" hangingPunct="0">
              <a:lnSpc>
                <a:spcPct val="110000"/>
              </a:lnSpc>
              <a:spcBef>
                <a:spcPts val="700"/>
              </a:spcBef>
              <a:spcAft>
                <a:spcPct val="0"/>
              </a:spcAft>
              <a:buClr>
                <a:schemeClr val="tx2"/>
              </a:buClr>
              <a:buFont typeface="Arial" panose="020B0604020202020204" pitchFamily="34" charset="0"/>
              <a:buChar char="•"/>
              <a:defRPr sz="1400">
                <a:solidFill>
                  <a:srgbClr val="595959"/>
                </a:solidFill>
                <a:latin typeface="Gill Sans MT" panose="020B0502020104020203" pitchFamily="34" charset="0"/>
              </a:defRPr>
            </a:lvl7pPr>
            <a:lvl8pPr marL="3429000" indent="-228600" eaLnBrk="0" fontAlgn="base" hangingPunct="0">
              <a:lnSpc>
                <a:spcPct val="110000"/>
              </a:lnSpc>
              <a:spcBef>
                <a:spcPts val="700"/>
              </a:spcBef>
              <a:spcAft>
                <a:spcPct val="0"/>
              </a:spcAft>
              <a:buClr>
                <a:schemeClr val="tx2"/>
              </a:buClr>
              <a:buFont typeface="Arial" panose="020B0604020202020204" pitchFamily="34" charset="0"/>
              <a:buChar char="•"/>
              <a:defRPr sz="1400">
                <a:solidFill>
                  <a:srgbClr val="595959"/>
                </a:solidFill>
                <a:latin typeface="Gill Sans MT" panose="020B0502020104020203" pitchFamily="34" charset="0"/>
              </a:defRPr>
            </a:lvl8pPr>
            <a:lvl9pPr marL="3886200" indent="-228600" eaLnBrk="0" fontAlgn="base" hangingPunct="0">
              <a:lnSpc>
                <a:spcPct val="110000"/>
              </a:lnSpc>
              <a:spcBef>
                <a:spcPts val="700"/>
              </a:spcBef>
              <a:spcAft>
                <a:spcPct val="0"/>
              </a:spcAft>
              <a:buClr>
                <a:schemeClr val="tx2"/>
              </a:buClr>
              <a:buFont typeface="Arial" panose="020B0604020202020204" pitchFamily="34" charset="0"/>
              <a:buChar char="•"/>
              <a:defRPr sz="1400">
                <a:solidFill>
                  <a:srgbClr val="595959"/>
                </a:solidFill>
                <a:latin typeface="Gill Sans MT" panose="020B0502020104020203" pitchFamily="34" charset="0"/>
              </a:defRPr>
            </a:lvl9pPr>
          </a:lstStyle>
          <a:p>
            <a:pPr>
              <a:lnSpc>
                <a:spcPct val="100000"/>
              </a:lnSpc>
              <a:spcBef>
                <a:spcPct val="0"/>
              </a:spcBef>
              <a:buClrTx/>
              <a:buFontTx/>
              <a:buNone/>
            </a:pPr>
            <a:r>
              <a:rPr lang="en-GB" altLang="en-US" sz="3200" dirty="0">
                <a:solidFill>
                  <a:schemeClr val="tx1"/>
                </a:solidFill>
                <a:latin typeface="SassoonCRInfant" panose="02010503020300020003" pitchFamily="2" charset="0"/>
                <a:hlinkClick r:id="rId2"/>
              </a:rPr>
              <a:t>Phase 2 sounds ELS</a:t>
            </a:r>
            <a:endParaRPr lang="en-GB" altLang="en-US" sz="3200" dirty="0">
              <a:solidFill>
                <a:schemeClr val="tx1"/>
              </a:solidFill>
              <a:latin typeface="SassoonCRInfant" panose="02010503020300020003" pitchFamily="2" charset="0"/>
            </a:endParaRPr>
          </a:p>
        </p:txBody>
      </p:sp>
    </p:spTree>
    <p:extLst>
      <p:ext uri="{BB962C8B-B14F-4D97-AF65-F5344CB8AC3E}">
        <p14:creationId xmlns:p14="http://schemas.microsoft.com/office/powerpoint/2010/main" val="2087375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DDAF6D-1BB8-4462-9D5F-4D2B04702956}"/>
              </a:ext>
            </a:extLst>
          </p:cNvPr>
          <p:cNvSpPr txBox="1">
            <a:spLocks/>
          </p:cNvSpPr>
          <p:nvPr/>
        </p:nvSpPr>
        <p:spPr>
          <a:xfrm>
            <a:off x="-168696" y="188640"/>
            <a:ext cx="9622283" cy="647700"/>
          </a:xfrm>
          <a:prstGeom prst="rect">
            <a:avLst/>
          </a:prstGeom>
        </p:spPr>
        <p:txBody>
          <a:bodyPr>
            <a:no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pPr algn="ctr">
              <a:defRPr/>
            </a:pPr>
            <a:r>
              <a:rPr lang="en-GB" sz="4500" b="1" u="sng" dirty="0">
                <a:latin typeface="SassoonCRInfant" panose="02010503020300020003" pitchFamily="2" charset="0"/>
              </a:rPr>
              <a:t>Harder to read and spell words</a:t>
            </a:r>
          </a:p>
        </p:txBody>
      </p:sp>
      <p:sp>
        <p:nvSpPr>
          <p:cNvPr id="3" name="Content Placeholder 2"/>
          <p:cNvSpPr txBox="1">
            <a:spLocks/>
          </p:cNvSpPr>
          <p:nvPr/>
        </p:nvSpPr>
        <p:spPr>
          <a:xfrm>
            <a:off x="263352" y="980728"/>
            <a:ext cx="11809312" cy="3594100"/>
          </a:xfrm>
          <a:prstGeom prst="rect">
            <a:avLst/>
          </a:prstGeom>
        </p:spPr>
        <p:txBody>
          <a:bodyPr/>
          <a:lstStyle>
            <a:lvl1pPr marL="228600" indent="-228600" algn="l" defTabSz="914400" rtl="0" eaLnBrk="1" latinLnBrk="0" hangingPunct="1">
              <a:lnSpc>
                <a:spcPct val="90000"/>
              </a:lnSpc>
              <a:spcBef>
                <a:spcPts val="1800"/>
              </a:spcBef>
              <a:buFont typeface="Arial" panose="020B0604020202020204" pitchFamily="34" charset="0"/>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1200"/>
              </a:spcBef>
              <a:buFont typeface="Arial" panose="020B0604020202020204" pitchFamily="34" charset="0"/>
              <a:buChar char="•"/>
              <a:defRPr sz="1800" kern="1200">
                <a:solidFill>
                  <a:schemeClr val="tx1"/>
                </a:solidFill>
                <a:latin typeface="+mn-lt"/>
                <a:ea typeface="+mn-ea"/>
                <a:cs typeface="+mn-cs"/>
              </a:defRPr>
            </a:lvl2pPr>
            <a:lvl3pPr marL="685800" indent="-18288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3pPr>
            <a:lvl4pPr marL="914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4pPr>
            <a:lvl5pPr marL="11430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5pPr>
            <a:lvl6pPr marL="13716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6pPr>
            <a:lvl7pPr marL="16002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7pPr>
            <a:lvl8pPr marL="18288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8pPr>
            <a:lvl9pPr marL="2057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9pPr>
          </a:lstStyle>
          <a:p>
            <a:r>
              <a:rPr lang="en-GB" altLang="en-US" sz="3000" dirty="0">
                <a:latin typeface="SassoonCRInfant" panose="02010503020300020003" pitchFamily="2" charset="0"/>
              </a:rPr>
              <a:t>Some words, we </a:t>
            </a:r>
            <a:r>
              <a:rPr lang="en-GB" altLang="en-US" sz="3000" b="1" dirty="0">
                <a:latin typeface="SassoonCRInfant" panose="02010503020300020003" pitchFamily="2" charset="0"/>
              </a:rPr>
              <a:t>cannot</a:t>
            </a:r>
            <a:r>
              <a:rPr lang="en-GB" altLang="en-US" sz="3000" dirty="0">
                <a:latin typeface="SassoonCRInfant" panose="02010503020300020003" pitchFamily="2" charset="0"/>
              </a:rPr>
              <a:t> decode (sound out phonetically) these are called ‘Harder to Read and Spell Words’.</a:t>
            </a:r>
          </a:p>
          <a:p>
            <a:pPr marL="0" indent="0">
              <a:buFont typeface="Arial" panose="020B0604020202020204" pitchFamily="34" charset="0"/>
              <a:buNone/>
            </a:pPr>
            <a:endParaRPr lang="en-GB" altLang="en-US" sz="500" dirty="0">
              <a:latin typeface="SassoonCRInfant" panose="02010503020300020003" pitchFamily="2" charset="0"/>
            </a:endParaRPr>
          </a:p>
          <a:p>
            <a:r>
              <a:rPr lang="en-GB" altLang="en-US" sz="3000" dirty="0">
                <a:latin typeface="SassoonCRInfant" panose="02010503020300020003" pitchFamily="2" charset="0"/>
              </a:rPr>
              <a:t>These words the children have to </a:t>
            </a:r>
            <a:r>
              <a:rPr lang="en-GB" altLang="en-US" sz="3000" b="1" dirty="0">
                <a:latin typeface="SassoonCRInfant" panose="02010503020300020003" pitchFamily="2" charset="0"/>
              </a:rPr>
              <a:t>learn to read by sight</a:t>
            </a:r>
            <a:r>
              <a:rPr lang="en-GB" altLang="en-US" sz="3000" dirty="0">
                <a:latin typeface="SassoonCRInfant" panose="02010503020300020003" pitchFamily="2" charset="0"/>
              </a:rPr>
              <a:t>.</a:t>
            </a:r>
          </a:p>
          <a:p>
            <a:pPr marL="0" indent="0">
              <a:buFont typeface="Arial" panose="020B0604020202020204" pitchFamily="34" charset="0"/>
              <a:buNone/>
            </a:pPr>
            <a:endParaRPr lang="en-GB" altLang="en-US" sz="500" dirty="0">
              <a:latin typeface="SassoonCRInfant" panose="02010503020300020003" pitchFamily="2" charset="0"/>
            </a:endParaRPr>
          </a:p>
          <a:p>
            <a:r>
              <a:rPr lang="en-GB" altLang="en-US" sz="3000" dirty="0">
                <a:latin typeface="SassoonCRInfant" panose="02010503020300020003" pitchFamily="2" charset="0"/>
              </a:rPr>
              <a:t>They will learn approximately 3 per week. e.g.  the   no    pull   there</a:t>
            </a:r>
          </a:p>
          <a:p>
            <a:pPr marL="0" indent="0">
              <a:buFont typeface="Arial" panose="020B0604020202020204" pitchFamily="34" charset="0"/>
              <a:buNone/>
            </a:pPr>
            <a:endParaRPr lang="en-GB" altLang="en-US" sz="500" dirty="0">
              <a:latin typeface="SassoonCRInfant" panose="02010503020300020003" pitchFamily="2" charset="0"/>
            </a:endParaRPr>
          </a:p>
          <a:p>
            <a:r>
              <a:rPr lang="en-GB" altLang="en-US" sz="3000" dirty="0">
                <a:latin typeface="SassoonCRInfant" panose="02010503020300020003" pitchFamily="2" charset="0"/>
              </a:rPr>
              <a:t>The children will be issued with a ‘Harder to Read and Spell Word’ bookmark at the start of each term.</a:t>
            </a:r>
          </a:p>
          <a:p>
            <a:pPr marL="0" indent="0">
              <a:buFont typeface="Arial" panose="020B0604020202020204" pitchFamily="34" charset="0"/>
              <a:buNone/>
            </a:pPr>
            <a:endParaRPr lang="en-GB" altLang="en-US" dirty="0">
              <a:latin typeface="SassoonCRInfant" panose="02010503020300020003" pitchFamily="2" charset="0"/>
            </a:endParaRPr>
          </a:p>
        </p:txBody>
      </p:sp>
    </p:spTree>
    <p:extLst>
      <p:ext uri="{BB962C8B-B14F-4D97-AF65-F5344CB8AC3E}">
        <p14:creationId xmlns:p14="http://schemas.microsoft.com/office/powerpoint/2010/main" val="1582712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406325-FDEA-4440-B8D2-8158BC55CF84}"/>
              </a:ext>
            </a:extLst>
          </p:cNvPr>
          <p:cNvSpPr txBox="1">
            <a:spLocks/>
          </p:cNvSpPr>
          <p:nvPr/>
        </p:nvSpPr>
        <p:spPr>
          <a:xfrm>
            <a:off x="335360" y="174625"/>
            <a:ext cx="10585176" cy="1492250"/>
          </a:xfrm>
          <a:prstGeom prst="rect">
            <a:avLst/>
          </a:prstGeom>
        </p:spPr>
        <p:txBody>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pPr>
              <a:defRPr/>
            </a:pPr>
            <a:r>
              <a:rPr lang="en-GB" sz="4500" b="1" u="sng" dirty="0">
                <a:latin typeface="SassoonCRInfant" panose="02010503020300020003" pitchFamily="2" charset="0"/>
              </a:rPr>
              <a:t>Essential Letters and Sounds (ELS)</a:t>
            </a:r>
            <a:endParaRPr lang="en-GB" sz="4500" u="sng" dirty="0"/>
          </a:p>
        </p:txBody>
      </p:sp>
      <p:pic>
        <p:nvPicPr>
          <p:cNvPr id="4" name="Picture 2" descr="Phonics and Reading - Ferndown First Schoo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08442" y="174625"/>
            <a:ext cx="1717675" cy="1289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Content Placeholder 2">
            <a:extLst>
              <a:ext uri="{FF2B5EF4-FFF2-40B4-BE49-F238E27FC236}">
                <a16:creationId xmlns:a16="http://schemas.microsoft.com/office/drawing/2014/main" id="{F7630DA5-E5E1-478F-993F-7D30B4A1F8BD}"/>
              </a:ext>
            </a:extLst>
          </p:cNvPr>
          <p:cNvSpPr txBox="1">
            <a:spLocks/>
          </p:cNvSpPr>
          <p:nvPr/>
        </p:nvSpPr>
        <p:spPr>
          <a:xfrm>
            <a:off x="335360" y="1340768"/>
            <a:ext cx="11521280" cy="4357687"/>
          </a:xfrm>
          <a:prstGeom prst="rect">
            <a:avLst/>
          </a:prstGeom>
        </p:spPr>
        <p:txBody>
          <a:bodyPr/>
          <a:lstStyle>
            <a:lvl1pPr marL="228600" indent="-228600" algn="l" defTabSz="914400" rtl="0" eaLnBrk="1" latinLnBrk="0" hangingPunct="1">
              <a:lnSpc>
                <a:spcPct val="90000"/>
              </a:lnSpc>
              <a:spcBef>
                <a:spcPts val="1800"/>
              </a:spcBef>
              <a:buFont typeface="Arial" panose="020B0604020202020204" pitchFamily="34" charset="0"/>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1200"/>
              </a:spcBef>
              <a:buFont typeface="Arial" panose="020B0604020202020204" pitchFamily="34" charset="0"/>
              <a:buChar char="•"/>
              <a:defRPr sz="1800" kern="1200">
                <a:solidFill>
                  <a:schemeClr val="tx1"/>
                </a:solidFill>
                <a:latin typeface="+mn-lt"/>
                <a:ea typeface="+mn-ea"/>
                <a:cs typeface="+mn-cs"/>
              </a:defRPr>
            </a:lvl2pPr>
            <a:lvl3pPr marL="685800" indent="-18288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3pPr>
            <a:lvl4pPr marL="914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4pPr>
            <a:lvl5pPr marL="11430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5pPr>
            <a:lvl6pPr marL="13716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6pPr>
            <a:lvl7pPr marL="16002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7pPr>
            <a:lvl8pPr marL="18288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8pPr>
            <a:lvl9pPr marL="2057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9pPr>
          </a:lstStyle>
          <a:p>
            <a:pPr>
              <a:defRPr/>
            </a:pPr>
            <a:r>
              <a:rPr lang="en-GB" sz="2800" dirty="0">
                <a:latin typeface="SassoonCRInfant" panose="02010503020300020003" pitchFamily="2" charset="0"/>
              </a:rPr>
              <a:t>Phonics is taught as a </a:t>
            </a:r>
            <a:r>
              <a:rPr lang="en-GB" sz="2800" b="1" dirty="0">
                <a:latin typeface="SassoonCRInfant" panose="02010503020300020003" pitchFamily="2" charset="0"/>
              </a:rPr>
              <a:t>whole class</a:t>
            </a:r>
            <a:r>
              <a:rPr lang="en-GB" sz="2800" dirty="0">
                <a:latin typeface="SassoonCRInfant" panose="02010503020300020003" pitchFamily="2" charset="0"/>
              </a:rPr>
              <a:t>. Your child will experience the same classroom routines within each lesson which reduces cognitive load and maximises the chances of success.</a:t>
            </a:r>
          </a:p>
          <a:p>
            <a:pPr>
              <a:defRPr/>
            </a:pPr>
            <a:r>
              <a:rPr lang="en-GB" altLang="en-US" sz="2800" dirty="0">
                <a:latin typeface="SassoonCRInfant" panose="02010503020300020003" pitchFamily="2" charset="0"/>
              </a:rPr>
              <a:t>20 – 30 minutes </a:t>
            </a:r>
            <a:r>
              <a:rPr lang="en-GB" altLang="en-US" sz="2800" b="1" dirty="0">
                <a:latin typeface="SassoonCRInfant" panose="02010503020300020003" pitchFamily="2" charset="0"/>
              </a:rPr>
              <a:t>everyday</a:t>
            </a:r>
            <a:r>
              <a:rPr lang="en-GB" altLang="en-US" sz="2800" dirty="0">
                <a:latin typeface="SassoonCRInfant" panose="02010503020300020003" pitchFamily="2" charset="0"/>
              </a:rPr>
              <a:t> starting right from the beginning of Reception</a:t>
            </a:r>
            <a:endParaRPr lang="en-GB" sz="2800" dirty="0">
              <a:latin typeface="SassoonCRInfant" panose="02010503020300020003" pitchFamily="2" charset="0"/>
            </a:endParaRPr>
          </a:p>
          <a:p>
            <a:pPr>
              <a:defRPr/>
            </a:pPr>
            <a:r>
              <a:rPr lang="en-GB" sz="2800" dirty="0">
                <a:latin typeface="SassoonCRInfant" panose="02010503020300020003" pitchFamily="2" charset="0"/>
              </a:rPr>
              <a:t>Harder to Read and Spell words</a:t>
            </a:r>
          </a:p>
          <a:p>
            <a:pPr>
              <a:defRPr/>
            </a:pPr>
            <a:r>
              <a:rPr lang="en-GB" sz="2800" dirty="0">
                <a:latin typeface="SassoonCRInfant" panose="02010503020300020003" pitchFamily="2" charset="0"/>
              </a:rPr>
              <a:t>Lots of opportunities for </a:t>
            </a:r>
            <a:r>
              <a:rPr lang="en-GB" sz="2800" b="1" dirty="0">
                <a:latin typeface="SassoonCRInfant" panose="02010503020300020003" pitchFamily="2" charset="0"/>
              </a:rPr>
              <a:t>oral blending </a:t>
            </a:r>
            <a:r>
              <a:rPr lang="en-GB" sz="2800" dirty="0">
                <a:latin typeface="SassoonCRInfant" panose="02010503020300020003" pitchFamily="2" charset="0"/>
              </a:rPr>
              <a:t>and </a:t>
            </a:r>
            <a:r>
              <a:rPr lang="en-GB" sz="2800" b="1" dirty="0">
                <a:latin typeface="SassoonCRInfant" panose="02010503020300020003" pitchFamily="2" charset="0"/>
              </a:rPr>
              <a:t>robot arms </a:t>
            </a:r>
            <a:r>
              <a:rPr lang="en-GB" sz="2800" dirty="0">
                <a:latin typeface="SassoonCRInfant" panose="02010503020300020003" pitchFamily="2" charset="0"/>
              </a:rPr>
              <a:t>- c/</a:t>
            </a:r>
            <a:r>
              <a:rPr lang="en-GB" sz="2800" dirty="0" err="1">
                <a:latin typeface="SassoonCRInfant" panose="02010503020300020003" pitchFamily="2" charset="0"/>
              </a:rPr>
              <a:t>oa</a:t>
            </a:r>
            <a:r>
              <a:rPr lang="en-GB" sz="2800" dirty="0">
                <a:latin typeface="SassoonCRInfant" panose="02010503020300020003" pitchFamily="2" charset="0"/>
              </a:rPr>
              <a:t>/t</a:t>
            </a:r>
          </a:p>
          <a:p>
            <a:pPr>
              <a:defRPr/>
            </a:pPr>
            <a:r>
              <a:rPr lang="en-GB" sz="2800" dirty="0">
                <a:latin typeface="SassoonCRInfant" panose="02010503020300020003" pitchFamily="2" charset="0"/>
              </a:rPr>
              <a:t>Opportunities for </a:t>
            </a:r>
            <a:r>
              <a:rPr lang="en-GB" sz="2800" b="1" dirty="0">
                <a:latin typeface="SassoonCRInfant" panose="02010503020300020003" pitchFamily="2" charset="0"/>
              </a:rPr>
              <a:t>writing</a:t>
            </a:r>
            <a:r>
              <a:rPr lang="en-GB" sz="2800" dirty="0">
                <a:latin typeface="SassoonCRInfant" panose="02010503020300020003" pitchFamily="2" charset="0"/>
              </a:rPr>
              <a:t> - new grapheme, words and sentences</a:t>
            </a:r>
          </a:p>
          <a:p>
            <a:pPr marL="0" indent="0">
              <a:buFont typeface="Arial" panose="020B0604020202020204" pitchFamily="34" charset="0"/>
              <a:buNone/>
              <a:defRPr/>
            </a:pPr>
            <a:endParaRPr lang="en-GB" altLang="en-US" sz="2800" dirty="0">
              <a:latin typeface="SassoonCRInfant" panose="02010503020300020003" pitchFamily="2" charset="0"/>
            </a:endParaRPr>
          </a:p>
          <a:p>
            <a:pPr marL="0" indent="0">
              <a:buFont typeface="Arial" panose="020B0604020202020204" pitchFamily="34" charset="0"/>
              <a:buNone/>
              <a:defRPr/>
            </a:pPr>
            <a:r>
              <a:rPr lang="en-GB" altLang="en-US" dirty="0">
                <a:latin typeface="SassoonCRInfant" panose="02010503020300020003" pitchFamily="2" charset="0"/>
              </a:rPr>
              <a:t> </a:t>
            </a:r>
          </a:p>
        </p:txBody>
      </p:sp>
    </p:spTree>
    <p:extLst>
      <p:ext uri="{BB962C8B-B14F-4D97-AF65-F5344CB8AC3E}">
        <p14:creationId xmlns:p14="http://schemas.microsoft.com/office/powerpoint/2010/main" val="29480990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12C774-0727-4018-B149-6F28590B69E8}"/>
              </a:ext>
            </a:extLst>
          </p:cNvPr>
          <p:cNvSpPr txBox="1">
            <a:spLocks/>
          </p:cNvSpPr>
          <p:nvPr/>
        </p:nvSpPr>
        <p:spPr>
          <a:xfrm>
            <a:off x="263352" y="116632"/>
            <a:ext cx="7634288" cy="1492250"/>
          </a:xfrm>
          <a:prstGeom prst="rect">
            <a:avLst/>
          </a:prstGeom>
        </p:spPr>
        <p:txBody>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pPr>
              <a:defRPr/>
            </a:pPr>
            <a:r>
              <a:rPr lang="en-GB" sz="4500" b="1" u="sng" dirty="0">
                <a:latin typeface="SassoonCRInfant" panose="02010503020300020003" pitchFamily="2" charset="0"/>
              </a:rPr>
              <a:t>ELS</a:t>
            </a:r>
          </a:p>
        </p:txBody>
      </p:sp>
      <p:sp>
        <p:nvSpPr>
          <p:cNvPr id="4" name="Rectangle 8"/>
          <p:cNvSpPr>
            <a:spLocks noChangeArrowheads="1"/>
          </p:cNvSpPr>
          <p:nvPr/>
        </p:nvSpPr>
        <p:spPr bwMode="auto">
          <a:xfrm>
            <a:off x="2207568" y="1097979"/>
            <a:ext cx="8435849" cy="4924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110000"/>
              </a:lnSpc>
              <a:spcBef>
                <a:spcPts val="700"/>
              </a:spcBef>
              <a:buClr>
                <a:schemeClr val="tx2"/>
              </a:buClr>
              <a:buFont typeface="Arial" panose="020B0604020202020204" pitchFamily="34" charset="0"/>
              <a:buChar char="•"/>
              <a:defRPr sz="2000">
                <a:solidFill>
                  <a:srgbClr val="595959"/>
                </a:solidFill>
                <a:latin typeface="Gill Sans MT" panose="020B0502020104020203" pitchFamily="34" charset="0"/>
              </a:defRPr>
            </a:lvl1pPr>
            <a:lvl2pPr marL="742950" indent="-285750">
              <a:lnSpc>
                <a:spcPct val="110000"/>
              </a:lnSpc>
              <a:spcBef>
                <a:spcPts val="700"/>
              </a:spcBef>
              <a:buClr>
                <a:schemeClr val="tx2"/>
              </a:buClr>
              <a:buFont typeface="Gill Sans MT" panose="020B0502020104020203" pitchFamily="34" charset="0"/>
              <a:buChar char="–"/>
              <a:defRPr>
                <a:solidFill>
                  <a:srgbClr val="595959"/>
                </a:solidFill>
                <a:latin typeface="Gill Sans MT" panose="020B0502020104020203" pitchFamily="34" charset="0"/>
              </a:defRPr>
            </a:lvl2pPr>
            <a:lvl3pPr marL="1143000" indent="-228600">
              <a:lnSpc>
                <a:spcPct val="110000"/>
              </a:lnSpc>
              <a:spcBef>
                <a:spcPts val="700"/>
              </a:spcBef>
              <a:buClr>
                <a:schemeClr val="tx2"/>
              </a:buClr>
              <a:buFont typeface="Arial" panose="020B0604020202020204" pitchFamily="34" charset="0"/>
              <a:buChar char="•"/>
              <a:defRPr sz="1600">
                <a:solidFill>
                  <a:srgbClr val="595959"/>
                </a:solidFill>
                <a:latin typeface="Gill Sans MT" panose="020B0502020104020203" pitchFamily="34" charset="0"/>
              </a:defRPr>
            </a:lvl3pPr>
            <a:lvl4pPr marL="1600200" indent="-228600">
              <a:lnSpc>
                <a:spcPct val="110000"/>
              </a:lnSpc>
              <a:spcBef>
                <a:spcPts val="700"/>
              </a:spcBef>
              <a:buClr>
                <a:schemeClr val="tx2"/>
              </a:buClr>
              <a:buFont typeface="Gill Sans MT" panose="020B0502020104020203" pitchFamily="34" charset="0"/>
              <a:buChar char="–"/>
              <a:defRPr sz="1400">
                <a:solidFill>
                  <a:srgbClr val="595959"/>
                </a:solidFill>
                <a:latin typeface="Gill Sans MT" panose="020B0502020104020203" pitchFamily="34" charset="0"/>
              </a:defRPr>
            </a:lvl4pPr>
            <a:lvl5pPr marL="2057400" indent="-228600">
              <a:lnSpc>
                <a:spcPct val="110000"/>
              </a:lnSpc>
              <a:spcBef>
                <a:spcPts val="700"/>
              </a:spcBef>
              <a:buClr>
                <a:schemeClr val="tx2"/>
              </a:buClr>
              <a:buFont typeface="Arial" panose="020B0604020202020204" pitchFamily="34" charset="0"/>
              <a:buChar char="•"/>
              <a:defRPr sz="1400">
                <a:solidFill>
                  <a:srgbClr val="595959"/>
                </a:solidFill>
                <a:latin typeface="Gill Sans MT" panose="020B0502020104020203" pitchFamily="34" charset="0"/>
              </a:defRPr>
            </a:lvl5pPr>
            <a:lvl6pPr marL="2514600" indent="-228600" eaLnBrk="0" fontAlgn="base" hangingPunct="0">
              <a:lnSpc>
                <a:spcPct val="110000"/>
              </a:lnSpc>
              <a:spcBef>
                <a:spcPts val="700"/>
              </a:spcBef>
              <a:spcAft>
                <a:spcPct val="0"/>
              </a:spcAft>
              <a:buClr>
                <a:schemeClr val="tx2"/>
              </a:buClr>
              <a:buFont typeface="Arial" panose="020B0604020202020204" pitchFamily="34" charset="0"/>
              <a:buChar char="•"/>
              <a:defRPr sz="1400">
                <a:solidFill>
                  <a:srgbClr val="595959"/>
                </a:solidFill>
                <a:latin typeface="Gill Sans MT" panose="020B0502020104020203" pitchFamily="34" charset="0"/>
              </a:defRPr>
            </a:lvl6pPr>
            <a:lvl7pPr marL="2971800" indent="-228600" eaLnBrk="0" fontAlgn="base" hangingPunct="0">
              <a:lnSpc>
                <a:spcPct val="110000"/>
              </a:lnSpc>
              <a:spcBef>
                <a:spcPts val="700"/>
              </a:spcBef>
              <a:spcAft>
                <a:spcPct val="0"/>
              </a:spcAft>
              <a:buClr>
                <a:schemeClr val="tx2"/>
              </a:buClr>
              <a:buFont typeface="Arial" panose="020B0604020202020204" pitchFamily="34" charset="0"/>
              <a:buChar char="•"/>
              <a:defRPr sz="1400">
                <a:solidFill>
                  <a:srgbClr val="595959"/>
                </a:solidFill>
                <a:latin typeface="Gill Sans MT" panose="020B0502020104020203" pitchFamily="34" charset="0"/>
              </a:defRPr>
            </a:lvl7pPr>
            <a:lvl8pPr marL="3429000" indent="-228600" eaLnBrk="0" fontAlgn="base" hangingPunct="0">
              <a:lnSpc>
                <a:spcPct val="110000"/>
              </a:lnSpc>
              <a:spcBef>
                <a:spcPts val="700"/>
              </a:spcBef>
              <a:spcAft>
                <a:spcPct val="0"/>
              </a:spcAft>
              <a:buClr>
                <a:schemeClr val="tx2"/>
              </a:buClr>
              <a:buFont typeface="Arial" panose="020B0604020202020204" pitchFamily="34" charset="0"/>
              <a:buChar char="•"/>
              <a:defRPr sz="1400">
                <a:solidFill>
                  <a:srgbClr val="595959"/>
                </a:solidFill>
                <a:latin typeface="Gill Sans MT" panose="020B0502020104020203" pitchFamily="34" charset="0"/>
              </a:defRPr>
            </a:lvl8pPr>
            <a:lvl9pPr marL="3886200" indent="-228600" eaLnBrk="0" fontAlgn="base" hangingPunct="0">
              <a:lnSpc>
                <a:spcPct val="110000"/>
              </a:lnSpc>
              <a:spcBef>
                <a:spcPts val="700"/>
              </a:spcBef>
              <a:spcAft>
                <a:spcPct val="0"/>
              </a:spcAft>
              <a:buClr>
                <a:schemeClr val="tx2"/>
              </a:buClr>
              <a:buFont typeface="Arial" panose="020B0604020202020204" pitchFamily="34" charset="0"/>
              <a:buChar char="•"/>
              <a:defRPr sz="1400">
                <a:solidFill>
                  <a:srgbClr val="595959"/>
                </a:solidFill>
                <a:latin typeface="Gill Sans MT" panose="020B0502020104020203" pitchFamily="34" charset="0"/>
              </a:defRPr>
            </a:lvl9pPr>
          </a:lstStyle>
          <a:p>
            <a:pPr>
              <a:lnSpc>
                <a:spcPct val="100000"/>
              </a:lnSpc>
              <a:spcBef>
                <a:spcPct val="0"/>
              </a:spcBef>
              <a:buClrTx/>
              <a:buFontTx/>
              <a:buNone/>
            </a:pPr>
            <a:r>
              <a:rPr lang="en-GB" altLang="en-US" sz="2200" b="1" dirty="0">
                <a:solidFill>
                  <a:schemeClr val="tx1"/>
                </a:solidFill>
                <a:latin typeface="SassoonCRInfant" panose="02010503020300020003" pitchFamily="2" charset="0"/>
              </a:rPr>
              <a:t>Robot arms</a:t>
            </a:r>
            <a:br>
              <a:rPr lang="en-GB" altLang="en-US" sz="2200" dirty="0">
                <a:solidFill>
                  <a:schemeClr val="tx1"/>
                </a:solidFill>
                <a:latin typeface="SassoonCRInfant" panose="02010503020300020003" pitchFamily="2" charset="0"/>
              </a:rPr>
            </a:br>
            <a:r>
              <a:rPr lang="en-GB" altLang="en-US" sz="2200" dirty="0">
                <a:solidFill>
                  <a:schemeClr val="tx1"/>
                </a:solidFill>
                <a:latin typeface="SassoonCRInfant" panose="02010503020300020003" pitchFamily="2" charset="0"/>
              </a:rPr>
              <a:t>When sound-talking a word (orally segmenting it into the phonemes within the word), we use robot arms to physically make the link between the separating of the sounds. This assists children in hearing the separate sounds within the word. The word is said in ‘robot talk’ and then blending hands are used to blend the word. </a:t>
            </a:r>
          </a:p>
          <a:p>
            <a:pPr>
              <a:lnSpc>
                <a:spcPct val="100000"/>
              </a:lnSpc>
              <a:spcBef>
                <a:spcPct val="0"/>
              </a:spcBef>
              <a:buClrTx/>
              <a:buFontTx/>
              <a:buNone/>
            </a:pPr>
            <a:endParaRPr lang="en-GB" altLang="en-US" sz="2200" dirty="0">
              <a:solidFill>
                <a:schemeClr val="tx1"/>
              </a:solidFill>
              <a:latin typeface="SassoonCRInfant" panose="02010503020300020003" pitchFamily="2" charset="0"/>
            </a:endParaRPr>
          </a:p>
          <a:p>
            <a:pPr>
              <a:lnSpc>
                <a:spcPct val="100000"/>
              </a:lnSpc>
              <a:spcBef>
                <a:spcPct val="0"/>
              </a:spcBef>
              <a:buClrTx/>
              <a:buFontTx/>
              <a:buNone/>
            </a:pPr>
            <a:endParaRPr lang="en-GB" altLang="en-US" sz="2200" dirty="0">
              <a:solidFill>
                <a:schemeClr val="tx1"/>
              </a:solidFill>
              <a:latin typeface="SassoonCRInfant" panose="02010503020300020003" pitchFamily="2" charset="0"/>
            </a:endParaRPr>
          </a:p>
          <a:p>
            <a:pPr>
              <a:lnSpc>
                <a:spcPct val="100000"/>
              </a:lnSpc>
              <a:spcBef>
                <a:spcPct val="0"/>
              </a:spcBef>
              <a:buClrTx/>
              <a:buFontTx/>
              <a:buNone/>
            </a:pPr>
            <a:endParaRPr lang="en-GB" altLang="en-US" sz="2200" dirty="0">
              <a:solidFill>
                <a:schemeClr val="tx1"/>
              </a:solidFill>
              <a:latin typeface="SassoonCRInfant" panose="02010503020300020003" pitchFamily="2" charset="0"/>
            </a:endParaRPr>
          </a:p>
          <a:p>
            <a:pPr algn="ctr">
              <a:lnSpc>
                <a:spcPct val="100000"/>
              </a:lnSpc>
              <a:spcBef>
                <a:spcPct val="0"/>
              </a:spcBef>
              <a:buClrTx/>
              <a:buFontTx/>
              <a:buNone/>
            </a:pPr>
            <a:r>
              <a:rPr lang="en-GB" altLang="en-US" sz="3600" b="1" dirty="0">
                <a:solidFill>
                  <a:schemeClr val="tx1"/>
                </a:solidFill>
                <a:latin typeface="SassoonCRInfant" panose="02010503020300020003" pitchFamily="2" charset="0"/>
              </a:rPr>
              <a:t>Me, then you…</a:t>
            </a:r>
          </a:p>
          <a:p>
            <a:pPr algn="ctr">
              <a:lnSpc>
                <a:spcPct val="100000"/>
              </a:lnSpc>
              <a:spcBef>
                <a:spcPct val="0"/>
              </a:spcBef>
              <a:buClrTx/>
              <a:buFontTx/>
              <a:buNone/>
            </a:pPr>
            <a:endParaRPr lang="en-GB" altLang="en-US" sz="1800" dirty="0">
              <a:solidFill>
                <a:schemeClr val="tx1"/>
              </a:solidFill>
              <a:latin typeface="SassoonCRInfant" panose="02010503020300020003" pitchFamily="2" charset="0"/>
            </a:endParaRPr>
          </a:p>
          <a:p>
            <a:pPr algn="ctr">
              <a:lnSpc>
                <a:spcPct val="100000"/>
              </a:lnSpc>
              <a:spcBef>
                <a:spcPct val="0"/>
              </a:spcBef>
              <a:buClrTx/>
              <a:buFontTx/>
              <a:buNone/>
            </a:pPr>
            <a:r>
              <a:rPr lang="en-GB" altLang="en-US" sz="2200" dirty="0">
                <a:solidFill>
                  <a:schemeClr val="tx1"/>
                </a:solidFill>
                <a:latin typeface="SassoonCRInfant" panose="02010503020300020003" pitchFamily="2" charset="0"/>
              </a:rPr>
              <a:t>m-a-t mat, 	</a:t>
            </a:r>
            <a:r>
              <a:rPr lang="en-GB" altLang="en-US" sz="2200" dirty="0" err="1">
                <a:solidFill>
                  <a:schemeClr val="tx1"/>
                </a:solidFill>
                <a:latin typeface="SassoonCRInfant" panose="02010503020300020003" pitchFamily="2" charset="0"/>
              </a:rPr>
              <a:t>sh</a:t>
            </a:r>
            <a:r>
              <a:rPr lang="en-GB" altLang="en-US" sz="2200" dirty="0">
                <a:solidFill>
                  <a:schemeClr val="tx1"/>
                </a:solidFill>
                <a:latin typeface="SassoonCRInfant" panose="02010503020300020003" pitchFamily="2" charset="0"/>
              </a:rPr>
              <a:t>-</a:t>
            </a:r>
            <a:r>
              <a:rPr lang="en-GB" altLang="en-US" sz="2200" dirty="0" err="1">
                <a:solidFill>
                  <a:schemeClr val="tx1"/>
                </a:solidFill>
                <a:latin typeface="SassoonCRInfant" panose="02010503020300020003" pitchFamily="2" charset="0"/>
              </a:rPr>
              <a:t>i</a:t>
            </a:r>
            <a:r>
              <a:rPr lang="en-GB" altLang="en-US" sz="2200" dirty="0">
                <a:solidFill>
                  <a:schemeClr val="tx1"/>
                </a:solidFill>
                <a:latin typeface="SassoonCRInfant" panose="02010503020300020003" pitchFamily="2" charset="0"/>
              </a:rPr>
              <a:t>-p ship, 	s-p-</a:t>
            </a:r>
            <a:r>
              <a:rPr lang="en-GB" altLang="en-US" sz="2200" dirty="0" err="1">
                <a:solidFill>
                  <a:schemeClr val="tx1"/>
                </a:solidFill>
                <a:latin typeface="SassoonCRInfant" panose="02010503020300020003" pitchFamily="2" charset="0"/>
              </a:rPr>
              <a:t>oo</a:t>
            </a:r>
            <a:r>
              <a:rPr lang="en-GB" altLang="en-US" sz="2200" dirty="0">
                <a:solidFill>
                  <a:schemeClr val="tx1"/>
                </a:solidFill>
                <a:latin typeface="SassoonCRInfant" panose="02010503020300020003" pitchFamily="2" charset="0"/>
              </a:rPr>
              <a:t>-n spoon</a:t>
            </a:r>
          </a:p>
          <a:p>
            <a:pPr algn="ctr">
              <a:lnSpc>
                <a:spcPct val="100000"/>
              </a:lnSpc>
              <a:spcBef>
                <a:spcPct val="0"/>
              </a:spcBef>
              <a:buClrTx/>
              <a:buFontTx/>
              <a:buNone/>
            </a:pPr>
            <a:r>
              <a:rPr lang="en-GB" altLang="en-US" sz="3600" dirty="0">
                <a:solidFill>
                  <a:schemeClr val="tx1"/>
                </a:solidFill>
                <a:latin typeface="SassoonCRInfant" panose="02010503020300020003" pitchFamily="2" charset="0"/>
              </a:rPr>
              <a:t> </a:t>
            </a:r>
          </a:p>
        </p:txBody>
      </p:sp>
      <p:pic>
        <p:nvPicPr>
          <p:cNvPr id="5" name="Picture 1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7408" y="1608882"/>
            <a:ext cx="1255713"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735550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8E6AA5-8B78-4332-900B-D445EA6E7C91}"/>
              </a:ext>
            </a:extLst>
          </p:cNvPr>
          <p:cNvSpPr txBox="1">
            <a:spLocks/>
          </p:cNvSpPr>
          <p:nvPr/>
        </p:nvSpPr>
        <p:spPr>
          <a:xfrm>
            <a:off x="-1176808" y="188640"/>
            <a:ext cx="7634287" cy="669925"/>
          </a:xfrm>
          <a:prstGeom prst="rect">
            <a:avLst/>
          </a:prstGeom>
        </p:spPr>
        <p:txBody>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pPr algn="ctr">
              <a:defRPr/>
            </a:pPr>
            <a:r>
              <a:rPr lang="en-GB" altLang="en-US" sz="4500" b="1" u="sng" dirty="0">
                <a:latin typeface="SassoonCRInfant" panose="02010503020300020003" pitchFamily="2" charset="0"/>
              </a:rPr>
              <a:t>ELS progression</a:t>
            </a:r>
            <a:endParaRPr lang="en-GB" sz="4500" u="sng" dirty="0"/>
          </a:p>
        </p:txBody>
      </p:sp>
      <p:pic>
        <p:nvPicPr>
          <p:cNvPr id="4" name="Picture 3"/>
          <p:cNvPicPr>
            <a:picLocks noChangeAspect="1"/>
          </p:cNvPicPr>
          <p:nvPr/>
        </p:nvPicPr>
        <p:blipFill rotWithShape="1">
          <a:blip r:embed="rId2"/>
          <a:srcRect t="14445"/>
          <a:stretch/>
        </p:blipFill>
        <p:spPr>
          <a:xfrm>
            <a:off x="983432" y="1700808"/>
            <a:ext cx="8568952" cy="2985304"/>
          </a:xfrm>
          <a:prstGeom prst="rect">
            <a:avLst/>
          </a:prstGeom>
        </p:spPr>
      </p:pic>
      <p:sp>
        <p:nvSpPr>
          <p:cNvPr id="5" name="TextBox 4"/>
          <p:cNvSpPr txBox="1"/>
          <p:nvPr/>
        </p:nvSpPr>
        <p:spPr>
          <a:xfrm>
            <a:off x="839416" y="1048854"/>
            <a:ext cx="9162637" cy="461665"/>
          </a:xfrm>
          <a:prstGeom prst="rect">
            <a:avLst/>
          </a:prstGeom>
          <a:noFill/>
        </p:spPr>
        <p:txBody>
          <a:bodyPr wrap="none" rtlCol="0">
            <a:spAutoFit/>
          </a:bodyPr>
          <a:lstStyle/>
          <a:p>
            <a:r>
              <a:rPr lang="en-GB" sz="2400" dirty="0">
                <a:latin typeface="SassoonCRInfant" panose="02010503020300020003" pitchFamily="2" charset="0"/>
              </a:rPr>
              <a:t>By October half term, the children will have learnt these Phase 2 sounds</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rcRect l="-2" r="66348"/>
          <a:stretch>
            <a:fillRect/>
          </a:stretch>
        </p:blipFill>
        <p:spPr bwMode="auto">
          <a:xfrm rot="677028">
            <a:off x="8823072" y="3671396"/>
            <a:ext cx="2786332" cy="3124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extLst>
              <a:ext uri="{FF2B5EF4-FFF2-40B4-BE49-F238E27FC236}">
                <a16:creationId xmlns:a16="http://schemas.microsoft.com/office/drawing/2014/main" id="{470FB0B4-AF16-6DC6-3B6E-4D28D12CAD0C}"/>
              </a:ext>
            </a:extLst>
          </p:cNvPr>
          <p:cNvSpPr/>
          <p:nvPr/>
        </p:nvSpPr>
        <p:spPr>
          <a:xfrm>
            <a:off x="2135560" y="3501008"/>
            <a:ext cx="6264696" cy="108012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8767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8E6AA5-8B78-4332-900B-D445EA6E7C91}"/>
              </a:ext>
            </a:extLst>
          </p:cNvPr>
          <p:cNvSpPr txBox="1">
            <a:spLocks/>
          </p:cNvSpPr>
          <p:nvPr/>
        </p:nvSpPr>
        <p:spPr>
          <a:xfrm>
            <a:off x="-1176808" y="188640"/>
            <a:ext cx="7634287" cy="669925"/>
          </a:xfrm>
          <a:prstGeom prst="rect">
            <a:avLst/>
          </a:prstGeom>
        </p:spPr>
        <p:txBody>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pPr algn="ctr">
              <a:defRPr/>
            </a:pPr>
            <a:r>
              <a:rPr lang="en-GB" altLang="en-US" sz="4500" b="1" u="sng" dirty="0">
                <a:latin typeface="SassoonCRInfant" panose="02010503020300020003" pitchFamily="2" charset="0"/>
              </a:rPr>
              <a:t>ELS progression</a:t>
            </a:r>
            <a:endParaRPr lang="en-GB" sz="4500" u="sng" dirty="0"/>
          </a:p>
        </p:txBody>
      </p:sp>
      <p:sp>
        <p:nvSpPr>
          <p:cNvPr id="5" name="TextBox 4"/>
          <p:cNvSpPr txBox="1"/>
          <p:nvPr/>
        </p:nvSpPr>
        <p:spPr>
          <a:xfrm>
            <a:off x="407368" y="1560674"/>
            <a:ext cx="1165704" cy="461665"/>
          </a:xfrm>
          <a:prstGeom prst="rect">
            <a:avLst/>
          </a:prstGeom>
          <a:noFill/>
        </p:spPr>
        <p:txBody>
          <a:bodyPr wrap="none" rtlCol="0">
            <a:spAutoFit/>
          </a:bodyPr>
          <a:lstStyle/>
          <a:p>
            <a:r>
              <a:rPr lang="en-GB" sz="2400" dirty="0">
                <a:latin typeface="SassoonCRInfant" panose="02010503020300020003" pitchFamily="2" charset="0"/>
              </a:rPr>
              <a:t>Phase 2</a:t>
            </a:r>
          </a:p>
        </p:txBody>
      </p:sp>
      <p:pic>
        <p:nvPicPr>
          <p:cNvPr id="3" name="Picture 2"/>
          <p:cNvPicPr>
            <a:picLocks noChangeAspect="1"/>
          </p:cNvPicPr>
          <p:nvPr/>
        </p:nvPicPr>
        <p:blipFill>
          <a:blip r:embed="rId2"/>
          <a:stretch>
            <a:fillRect/>
          </a:stretch>
        </p:blipFill>
        <p:spPr>
          <a:xfrm>
            <a:off x="1847528" y="2708920"/>
            <a:ext cx="8752259" cy="3761011"/>
          </a:xfrm>
          <a:prstGeom prst="rect">
            <a:avLst/>
          </a:prstGeom>
        </p:spPr>
      </p:pic>
      <p:pic>
        <p:nvPicPr>
          <p:cNvPr id="6" name="Picture 5">
            <a:extLst>
              <a:ext uri="{FF2B5EF4-FFF2-40B4-BE49-F238E27FC236}">
                <a16:creationId xmlns:a16="http://schemas.microsoft.com/office/drawing/2014/main" id="{229300C8-D954-C783-CF6B-C365D938E24C}"/>
              </a:ext>
            </a:extLst>
          </p:cNvPr>
          <p:cNvPicPr>
            <a:picLocks noChangeAspect="1"/>
          </p:cNvPicPr>
          <p:nvPr/>
        </p:nvPicPr>
        <p:blipFill>
          <a:blip r:embed="rId3"/>
          <a:stretch>
            <a:fillRect/>
          </a:stretch>
        </p:blipFill>
        <p:spPr>
          <a:xfrm>
            <a:off x="1991544" y="1560674"/>
            <a:ext cx="6264283" cy="957956"/>
          </a:xfrm>
          <a:prstGeom prst="rect">
            <a:avLst/>
          </a:prstGeom>
          <a:ln>
            <a:solidFill>
              <a:schemeClr val="tx2"/>
            </a:solidFill>
          </a:ln>
        </p:spPr>
      </p:pic>
      <p:sp>
        <p:nvSpPr>
          <p:cNvPr id="7" name="TextBox 6">
            <a:extLst>
              <a:ext uri="{FF2B5EF4-FFF2-40B4-BE49-F238E27FC236}">
                <a16:creationId xmlns:a16="http://schemas.microsoft.com/office/drawing/2014/main" id="{E9D62A30-3BD7-2EE6-0031-679D12AAB93D}"/>
              </a:ext>
            </a:extLst>
          </p:cNvPr>
          <p:cNvSpPr txBox="1"/>
          <p:nvPr/>
        </p:nvSpPr>
        <p:spPr>
          <a:xfrm>
            <a:off x="454365" y="2852936"/>
            <a:ext cx="1165704" cy="461665"/>
          </a:xfrm>
          <a:prstGeom prst="rect">
            <a:avLst/>
          </a:prstGeom>
          <a:noFill/>
        </p:spPr>
        <p:txBody>
          <a:bodyPr wrap="none" rtlCol="0">
            <a:spAutoFit/>
          </a:bodyPr>
          <a:lstStyle/>
          <a:p>
            <a:r>
              <a:rPr lang="en-GB" sz="2400" dirty="0">
                <a:latin typeface="SassoonCRInfant" panose="02010503020300020003" pitchFamily="2" charset="0"/>
              </a:rPr>
              <a:t>Phase 3</a:t>
            </a:r>
          </a:p>
        </p:txBody>
      </p:sp>
    </p:spTree>
    <p:extLst>
      <p:ext uri="{BB962C8B-B14F-4D97-AF65-F5344CB8AC3E}">
        <p14:creationId xmlns:p14="http://schemas.microsoft.com/office/powerpoint/2010/main" val="4289295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8E6AA5-8B78-4332-900B-D445EA6E7C91}"/>
              </a:ext>
            </a:extLst>
          </p:cNvPr>
          <p:cNvSpPr txBox="1">
            <a:spLocks/>
          </p:cNvSpPr>
          <p:nvPr/>
        </p:nvSpPr>
        <p:spPr>
          <a:xfrm>
            <a:off x="-1176808" y="188640"/>
            <a:ext cx="7634287" cy="669925"/>
          </a:xfrm>
          <a:prstGeom prst="rect">
            <a:avLst/>
          </a:prstGeom>
        </p:spPr>
        <p:txBody>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pPr algn="ctr">
              <a:defRPr/>
            </a:pPr>
            <a:r>
              <a:rPr lang="en-GB" altLang="en-US" sz="4500" b="1" u="sng" dirty="0">
                <a:latin typeface="SassoonCRInfant" panose="02010503020300020003" pitchFamily="2" charset="0"/>
              </a:rPr>
              <a:t>ELS progression</a:t>
            </a:r>
            <a:endParaRPr lang="en-GB" sz="4500" u="sng" dirty="0"/>
          </a:p>
        </p:txBody>
      </p:sp>
      <p:sp>
        <p:nvSpPr>
          <p:cNvPr id="5" name="TextBox 4"/>
          <p:cNvSpPr txBox="1"/>
          <p:nvPr/>
        </p:nvSpPr>
        <p:spPr>
          <a:xfrm>
            <a:off x="839415" y="1084858"/>
            <a:ext cx="1165704" cy="461665"/>
          </a:xfrm>
          <a:prstGeom prst="rect">
            <a:avLst/>
          </a:prstGeom>
          <a:noFill/>
        </p:spPr>
        <p:txBody>
          <a:bodyPr wrap="none" rtlCol="0">
            <a:spAutoFit/>
          </a:bodyPr>
          <a:lstStyle/>
          <a:p>
            <a:r>
              <a:rPr lang="en-GB" sz="2400" dirty="0">
                <a:latin typeface="SassoonCRInfant" panose="02010503020300020003" pitchFamily="2" charset="0"/>
              </a:rPr>
              <a:t>Phase 5</a:t>
            </a:r>
          </a:p>
        </p:txBody>
      </p:sp>
      <p:pic>
        <p:nvPicPr>
          <p:cNvPr id="8" name="Picture 7"/>
          <p:cNvPicPr>
            <a:picLocks noChangeAspect="1"/>
          </p:cNvPicPr>
          <p:nvPr/>
        </p:nvPicPr>
        <p:blipFill>
          <a:blip r:embed="rId2"/>
          <a:stretch>
            <a:fillRect/>
          </a:stretch>
        </p:blipFill>
        <p:spPr>
          <a:xfrm>
            <a:off x="1316033" y="1772816"/>
            <a:ext cx="8698318" cy="2878237"/>
          </a:xfrm>
          <a:prstGeom prst="rect">
            <a:avLst/>
          </a:prstGeom>
        </p:spPr>
      </p:pic>
    </p:spTree>
    <p:extLst>
      <p:ext uri="{BB962C8B-B14F-4D97-AF65-F5344CB8AC3E}">
        <p14:creationId xmlns:p14="http://schemas.microsoft.com/office/powerpoint/2010/main" val="12850098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5AE478-5222-42B8-BA1F-D410871B5B08}"/>
              </a:ext>
            </a:extLst>
          </p:cNvPr>
          <p:cNvSpPr txBox="1">
            <a:spLocks/>
          </p:cNvSpPr>
          <p:nvPr/>
        </p:nvSpPr>
        <p:spPr>
          <a:xfrm>
            <a:off x="191344" y="242888"/>
            <a:ext cx="10957544" cy="709612"/>
          </a:xfrm>
          <a:prstGeom prst="rect">
            <a:avLst/>
          </a:prstGeom>
        </p:spPr>
        <p:txBody>
          <a:bodyPr>
            <a:no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pPr>
              <a:defRPr/>
            </a:pPr>
            <a:r>
              <a:rPr lang="en-GB" altLang="en-US" sz="4500" b="1" u="sng" dirty="0">
                <a:latin typeface="SassoonCRInfant" panose="02010503020300020003" pitchFamily="2" charset="0"/>
              </a:rPr>
              <a:t>Reading at home</a:t>
            </a:r>
          </a:p>
        </p:txBody>
      </p:sp>
      <p:sp>
        <p:nvSpPr>
          <p:cNvPr id="3" name="Content Placeholder 2">
            <a:extLst>
              <a:ext uri="{FF2B5EF4-FFF2-40B4-BE49-F238E27FC236}">
                <a16:creationId xmlns:a16="http://schemas.microsoft.com/office/drawing/2014/main" id="{3A77F703-0EE9-4AAC-AE63-F06D4DAF3321}"/>
              </a:ext>
            </a:extLst>
          </p:cNvPr>
          <p:cNvSpPr txBox="1">
            <a:spLocks/>
          </p:cNvSpPr>
          <p:nvPr/>
        </p:nvSpPr>
        <p:spPr>
          <a:xfrm>
            <a:off x="1487488" y="952500"/>
            <a:ext cx="8941320" cy="5905500"/>
          </a:xfrm>
          <a:prstGeom prst="rect">
            <a:avLst/>
          </a:prstGeom>
        </p:spPr>
        <p:txBody>
          <a:bodyPr rtlCol="0">
            <a:noAutofit/>
          </a:bodyPr>
          <a:lstStyle>
            <a:lvl1pPr marL="228600" indent="-228600" algn="l" defTabSz="914400" rtl="0" eaLnBrk="1" latinLnBrk="0" hangingPunct="1">
              <a:lnSpc>
                <a:spcPct val="90000"/>
              </a:lnSpc>
              <a:spcBef>
                <a:spcPts val="1800"/>
              </a:spcBef>
              <a:buFont typeface="Arial" panose="020B0604020202020204" pitchFamily="34" charset="0"/>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1200"/>
              </a:spcBef>
              <a:buFont typeface="Arial" panose="020B0604020202020204" pitchFamily="34" charset="0"/>
              <a:buChar char="•"/>
              <a:defRPr sz="1800" kern="1200">
                <a:solidFill>
                  <a:schemeClr val="tx1"/>
                </a:solidFill>
                <a:latin typeface="+mn-lt"/>
                <a:ea typeface="+mn-ea"/>
                <a:cs typeface="+mn-cs"/>
              </a:defRPr>
            </a:lvl2pPr>
            <a:lvl3pPr marL="685800" indent="-18288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3pPr>
            <a:lvl4pPr marL="914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4pPr>
            <a:lvl5pPr marL="11430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5pPr>
            <a:lvl6pPr marL="13716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6pPr>
            <a:lvl7pPr marL="16002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7pPr>
            <a:lvl8pPr marL="18288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8pPr>
            <a:lvl9pPr marL="2057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9pPr>
          </a:lstStyle>
          <a:p>
            <a:pPr marL="0" indent="0">
              <a:buFont typeface="Arial" panose="020B0604020202020204" pitchFamily="34" charset="0"/>
              <a:buNone/>
              <a:defRPr/>
            </a:pPr>
            <a:r>
              <a:rPr lang="en-GB" sz="3000" dirty="0">
                <a:latin typeface="SassoonCRInfant" panose="02010503020300020003" pitchFamily="2" charset="0"/>
              </a:rPr>
              <a:t>We want all our children to leave primary school able to read well and confidently – you can support us in this journey.</a:t>
            </a:r>
          </a:p>
          <a:p>
            <a:pPr>
              <a:defRPr/>
            </a:pPr>
            <a:r>
              <a:rPr lang="en-GB" sz="3000" i="1" dirty="0">
                <a:latin typeface="SassoonCRInfant" panose="02010503020300020003" pitchFamily="2" charset="0"/>
              </a:rPr>
              <a:t>Only </a:t>
            </a:r>
            <a:r>
              <a:rPr lang="en-GB" sz="3000" i="1" dirty="0">
                <a:solidFill>
                  <a:srgbClr val="FF0000"/>
                </a:solidFill>
                <a:latin typeface="SassoonCRInfant" panose="02010503020300020003" pitchFamily="2" charset="0"/>
              </a:rPr>
              <a:t>1 in 3 </a:t>
            </a:r>
            <a:r>
              <a:rPr lang="en-GB" sz="3000" i="1" dirty="0">
                <a:latin typeface="SassoonCRInfant" panose="02010503020300020003" pitchFamily="2" charset="0"/>
              </a:rPr>
              <a:t>children are </a:t>
            </a:r>
            <a:r>
              <a:rPr lang="en-GB" sz="3000" b="1" i="1" u="sng" dirty="0">
                <a:latin typeface="SassoonCRInfant" panose="02010503020300020003" pitchFamily="2" charset="0"/>
              </a:rPr>
              <a:t>read</a:t>
            </a:r>
            <a:r>
              <a:rPr lang="en-GB" sz="3000" i="1" dirty="0">
                <a:latin typeface="SassoonCRInfant" panose="02010503020300020003" pitchFamily="2" charset="0"/>
              </a:rPr>
              <a:t> a bedtime story </a:t>
            </a:r>
          </a:p>
          <a:p>
            <a:pPr>
              <a:defRPr/>
            </a:pPr>
            <a:r>
              <a:rPr lang="en-GB" sz="3000" i="1" dirty="0">
                <a:latin typeface="SassoonCRInfant" panose="02010503020300020003" pitchFamily="2" charset="0"/>
              </a:rPr>
              <a:t>Reading a bedtime story every night to your child improves their outcomes</a:t>
            </a:r>
          </a:p>
          <a:p>
            <a:pPr>
              <a:defRPr/>
            </a:pPr>
            <a:r>
              <a:rPr lang="en-GB" sz="3000" i="1" dirty="0">
                <a:latin typeface="SassoonCRInfant" panose="02010503020300020003" pitchFamily="2" charset="0"/>
              </a:rPr>
              <a:t>If your child views themselves as a </a:t>
            </a:r>
            <a:r>
              <a:rPr lang="en-GB" sz="3000" b="1" i="1" dirty="0">
                <a:latin typeface="SassoonCRInfant" panose="02010503020300020003" pitchFamily="2" charset="0"/>
              </a:rPr>
              <a:t>‘good reader’ </a:t>
            </a:r>
            <a:r>
              <a:rPr lang="en-GB" sz="3000" i="1" dirty="0">
                <a:latin typeface="SassoonCRInfant" panose="02010503020300020003" pitchFamily="2" charset="0"/>
              </a:rPr>
              <a:t>when they leave Primary School they are more likely to earn a higher salary in their 40s</a:t>
            </a:r>
            <a:endParaRPr lang="en-GB" sz="3000" dirty="0">
              <a:latin typeface="SassoonCRInfant" panose="02010503020300020003" pitchFamily="2" charset="0"/>
            </a:endParaRPr>
          </a:p>
        </p:txBody>
      </p:sp>
    </p:spTree>
    <p:extLst>
      <p:ext uri="{BB962C8B-B14F-4D97-AF65-F5344CB8AC3E}">
        <p14:creationId xmlns:p14="http://schemas.microsoft.com/office/powerpoint/2010/main" val="26113502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5AE478-5222-42B8-BA1F-D410871B5B08}"/>
              </a:ext>
            </a:extLst>
          </p:cNvPr>
          <p:cNvSpPr txBox="1">
            <a:spLocks/>
          </p:cNvSpPr>
          <p:nvPr/>
        </p:nvSpPr>
        <p:spPr>
          <a:xfrm>
            <a:off x="-168696" y="116632"/>
            <a:ext cx="10957544" cy="709612"/>
          </a:xfrm>
          <a:prstGeom prst="rect">
            <a:avLst/>
          </a:prstGeom>
        </p:spPr>
        <p:txBody>
          <a:bodyPr>
            <a:no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pPr algn="ctr">
              <a:defRPr/>
            </a:pPr>
            <a:r>
              <a:rPr lang="en-GB" altLang="en-US" sz="4500" b="1" u="sng" dirty="0">
                <a:latin typeface="SassoonCRInfant" panose="02010503020300020003" pitchFamily="2" charset="0"/>
              </a:rPr>
              <a:t>Supporting your child to read at home</a:t>
            </a:r>
          </a:p>
        </p:txBody>
      </p:sp>
      <p:sp>
        <p:nvSpPr>
          <p:cNvPr id="3" name="Content Placeholder 2">
            <a:extLst>
              <a:ext uri="{FF2B5EF4-FFF2-40B4-BE49-F238E27FC236}">
                <a16:creationId xmlns:a16="http://schemas.microsoft.com/office/drawing/2014/main" id="{3A77F703-0EE9-4AAC-AE63-F06D4DAF3321}"/>
              </a:ext>
            </a:extLst>
          </p:cNvPr>
          <p:cNvSpPr txBox="1">
            <a:spLocks/>
          </p:cNvSpPr>
          <p:nvPr/>
        </p:nvSpPr>
        <p:spPr>
          <a:xfrm>
            <a:off x="623392" y="1196752"/>
            <a:ext cx="10369152" cy="5905500"/>
          </a:xfrm>
          <a:prstGeom prst="rect">
            <a:avLst/>
          </a:prstGeom>
        </p:spPr>
        <p:txBody>
          <a:bodyPr rtlCol="0">
            <a:noAutofit/>
          </a:bodyPr>
          <a:lstStyle>
            <a:lvl1pPr marL="228600" indent="-228600" algn="l" defTabSz="914400" rtl="0" eaLnBrk="1" latinLnBrk="0" hangingPunct="1">
              <a:lnSpc>
                <a:spcPct val="90000"/>
              </a:lnSpc>
              <a:spcBef>
                <a:spcPts val="1800"/>
              </a:spcBef>
              <a:buFont typeface="Arial" panose="020B0604020202020204" pitchFamily="34" charset="0"/>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1200"/>
              </a:spcBef>
              <a:buFont typeface="Arial" panose="020B0604020202020204" pitchFamily="34" charset="0"/>
              <a:buChar char="•"/>
              <a:defRPr sz="1800" kern="1200">
                <a:solidFill>
                  <a:schemeClr val="tx1"/>
                </a:solidFill>
                <a:latin typeface="+mn-lt"/>
                <a:ea typeface="+mn-ea"/>
                <a:cs typeface="+mn-cs"/>
              </a:defRPr>
            </a:lvl2pPr>
            <a:lvl3pPr marL="685800" indent="-18288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3pPr>
            <a:lvl4pPr marL="914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4pPr>
            <a:lvl5pPr marL="11430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5pPr>
            <a:lvl6pPr marL="13716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6pPr>
            <a:lvl7pPr marL="16002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7pPr>
            <a:lvl8pPr marL="18288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8pPr>
            <a:lvl9pPr marL="2057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9pPr>
          </a:lstStyle>
          <a:p>
            <a:pPr>
              <a:defRPr/>
            </a:pPr>
            <a:r>
              <a:rPr lang="en-GB" sz="2500" dirty="0">
                <a:latin typeface="SassoonCRInfant" panose="02010503020300020003" pitchFamily="2" charset="0"/>
              </a:rPr>
              <a:t>As per the scheme, initially, we will be sending home </a:t>
            </a:r>
            <a:r>
              <a:rPr lang="en-GB" sz="2500" b="1" dirty="0">
                <a:latin typeface="SassoonCRInfant" panose="02010503020300020003" pitchFamily="2" charset="0"/>
              </a:rPr>
              <a:t>two books a week </a:t>
            </a:r>
            <a:r>
              <a:rPr lang="en-GB" sz="2500" dirty="0">
                <a:latin typeface="SassoonCRInfant" panose="02010503020300020003" pitchFamily="2" charset="0"/>
              </a:rPr>
              <a:t>and change these each </a:t>
            </a:r>
            <a:r>
              <a:rPr lang="en-GB" sz="2500" b="1" dirty="0">
                <a:latin typeface="SassoonCRInfant" panose="02010503020300020003" pitchFamily="2" charset="0"/>
              </a:rPr>
              <a:t>Friday</a:t>
            </a:r>
            <a:endParaRPr lang="en-GB" sz="2500" dirty="0">
              <a:latin typeface="SassoonCRInfant" panose="02010503020300020003" pitchFamily="2" charset="0"/>
            </a:endParaRPr>
          </a:p>
          <a:p>
            <a:pPr>
              <a:defRPr/>
            </a:pPr>
            <a:r>
              <a:rPr lang="en-GB" sz="2500" dirty="0">
                <a:latin typeface="SassoonCRInfant" panose="02010503020300020003" pitchFamily="2" charset="0"/>
              </a:rPr>
              <a:t>One is a </a:t>
            </a:r>
            <a:r>
              <a:rPr lang="en-GB" sz="2500" b="1" dirty="0">
                <a:latin typeface="SassoonCRInfant" panose="02010503020300020003" pitchFamily="2" charset="0"/>
              </a:rPr>
              <a:t>wordless book </a:t>
            </a:r>
            <a:r>
              <a:rPr lang="en-GB" sz="2500" dirty="0">
                <a:latin typeface="SassoonCRInfant" panose="02010503020300020003" pitchFamily="2" charset="0"/>
              </a:rPr>
              <a:t>to develop storytelling and vocabulary (p</a:t>
            </a:r>
            <a:r>
              <a:rPr lang="en-GB" altLang="en-US" sz="2500" dirty="0">
                <a:latin typeface="SassoonCRInfant" panose="02010503020300020003" pitchFamily="2" charset="0"/>
              </a:rPr>
              <a:t>lease support your child in retelling a story as opposed to just describing what they can see on the page</a:t>
            </a:r>
            <a:r>
              <a:rPr lang="en-GB" sz="2500" dirty="0">
                <a:latin typeface="SassoonCRInfant" panose="02010503020300020003" pitchFamily="2" charset="0"/>
              </a:rPr>
              <a:t>) and one </a:t>
            </a:r>
            <a:r>
              <a:rPr lang="en-GB" sz="2500" b="1" dirty="0">
                <a:latin typeface="SassoonCRInfant" panose="02010503020300020003" pitchFamily="2" charset="0"/>
              </a:rPr>
              <a:t>matched to the phonics being taught </a:t>
            </a:r>
            <a:r>
              <a:rPr lang="en-GB" sz="2500" dirty="0">
                <a:latin typeface="SassoonCRInfant" panose="02010503020300020003" pitchFamily="2" charset="0"/>
              </a:rPr>
              <a:t>in school</a:t>
            </a:r>
          </a:p>
          <a:p>
            <a:pPr>
              <a:defRPr/>
            </a:pPr>
            <a:r>
              <a:rPr lang="en-GB" sz="2500" dirty="0">
                <a:latin typeface="SassoonCRInfant" panose="02010503020300020003" pitchFamily="2" charset="0"/>
              </a:rPr>
              <a:t>After the October half term, the children will bring home </a:t>
            </a:r>
            <a:r>
              <a:rPr lang="en-GB" sz="2500" b="1" dirty="0">
                <a:latin typeface="SassoonCRInfant" panose="02010503020300020003" pitchFamily="2" charset="0"/>
              </a:rPr>
              <a:t>only one book </a:t>
            </a:r>
            <a:r>
              <a:rPr lang="en-GB" sz="2500" dirty="0">
                <a:latin typeface="SassoonCRInfant" panose="02010503020300020003" pitchFamily="2" charset="0"/>
              </a:rPr>
              <a:t>per week, directly linked to the ELS scheme</a:t>
            </a:r>
            <a:endParaRPr lang="en-GB" sz="2500" b="1" dirty="0">
              <a:latin typeface="SassoonCRInfant" panose="02010503020300020003" pitchFamily="2" charset="0"/>
            </a:endParaRPr>
          </a:p>
        </p:txBody>
      </p:sp>
      <p:sp>
        <p:nvSpPr>
          <p:cNvPr id="4" name="Content Placeholder 2">
            <a:extLst>
              <a:ext uri="{FF2B5EF4-FFF2-40B4-BE49-F238E27FC236}">
                <a16:creationId xmlns:a16="http://schemas.microsoft.com/office/drawing/2014/main" id="{75B3E6D0-471C-468D-B037-6D8C3FCB471D}"/>
              </a:ext>
            </a:extLst>
          </p:cNvPr>
          <p:cNvSpPr txBox="1">
            <a:spLocks/>
          </p:cNvSpPr>
          <p:nvPr/>
        </p:nvSpPr>
        <p:spPr>
          <a:xfrm>
            <a:off x="1631504" y="5373216"/>
            <a:ext cx="7848600" cy="1007889"/>
          </a:xfrm>
          <a:prstGeom prst="rect">
            <a:avLst/>
          </a:prstGeom>
        </p:spPr>
        <p:txBody>
          <a:bodyPr rtlCol="0">
            <a:normAutofit fontScale="92500" lnSpcReduction="10000"/>
          </a:bodyPr>
          <a:lstStyle>
            <a:lvl1pPr marL="228600" indent="-228600" algn="l" defTabSz="914400" rtl="0" eaLnBrk="1" latinLnBrk="0" hangingPunct="1">
              <a:lnSpc>
                <a:spcPct val="90000"/>
              </a:lnSpc>
              <a:spcBef>
                <a:spcPts val="1800"/>
              </a:spcBef>
              <a:buFont typeface="Arial" panose="020B0604020202020204" pitchFamily="34" charset="0"/>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1200"/>
              </a:spcBef>
              <a:buFont typeface="Arial" panose="020B0604020202020204" pitchFamily="34" charset="0"/>
              <a:buChar char="•"/>
              <a:defRPr sz="1800" kern="1200">
                <a:solidFill>
                  <a:schemeClr val="tx1"/>
                </a:solidFill>
                <a:latin typeface="+mn-lt"/>
                <a:ea typeface="+mn-ea"/>
                <a:cs typeface="+mn-cs"/>
              </a:defRPr>
            </a:lvl2pPr>
            <a:lvl3pPr marL="685800" indent="-18288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3pPr>
            <a:lvl4pPr marL="914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4pPr>
            <a:lvl5pPr marL="11430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5pPr>
            <a:lvl6pPr marL="13716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6pPr>
            <a:lvl7pPr marL="16002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7pPr>
            <a:lvl8pPr marL="18288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8pPr>
            <a:lvl9pPr marL="2057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9pPr>
          </a:lstStyle>
          <a:p>
            <a:pPr algn="ctr">
              <a:lnSpc>
                <a:spcPct val="120000"/>
              </a:lnSpc>
              <a:buFontTx/>
              <a:buNone/>
              <a:defRPr/>
            </a:pPr>
            <a:r>
              <a:rPr lang="en-GB" altLang="en-US" sz="2800" b="1" dirty="0">
                <a:latin typeface="SassoonCRInfant" panose="02010503020300020003" pitchFamily="2" charset="0"/>
              </a:rPr>
              <a:t>Please ensure your child’s </a:t>
            </a:r>
            <a:r>
              <a:rPr lang="en-GB" altLang="en-US" sz="2800" b="1" dirty="0" err="1">
                <a:latin typeface="SassoonCRInfant" panose="02010503020300020003" pitchFamily="2" charset="0"/>
              </a:rPr>
              <a:t>bookbag</a:t>
            </a:r>
            <a:r>
              <a:rPr lang="en-GB" altLang="en-US" sz="2800" b="1" dirty="0">
                <a:latin typeface="SassoonCRInfant" panose="02010503020300020003" pitchFamily="2" charset="0"/>
              </a:rPr>
              <a:t> and reading folder is brought into school every day.</a:t>
            </a:r>
            <a:endParaRPr lang="en-GB" altLang="en-US" sz="2400" dirty="0">
              <a:solidFill>
                <a:schemeClr val="tx1">
                  <a:lumMod val="65000"/>
                  <a:lumOff val="35000"/>
                </a:schemeClr>
              </a:solidFill>
              <a:latin typeface="SassoonCRInfant" panose="02010503020300020003" pitchFamily="2" charset="0"/>
            </a:endParaRPr>
          </a:p>
          <a:p>
            <a:pPr>
              <a:lnSpc>
                <a:spcPct val="80000"/>
              </a:lnSpc>
              <a:buFontTx/>
              <a:buNone/>
              <a:defRPr/>
            </a:pPr>
            <a:endParaRPr lang="en-GB" altLang="en-US" sz="1800" dirty="0">
              <a:solidFill>
                <a:schemeClr val="tx1">
                  <a:lumMod val="65000"/>
                  <a:lumOff val="35000"/>
                </a:schemeClr>
              </a:solidFill>
            </a:endParaRPr>
          </a:p>
        </p:txBody>
      </p:sp>
    </p:spTree>
    <p:extLst>
      <p:ext uri="{BB962C8B-B14F-4D97-AF65-F5344CB8AC3E}">
        <p14:creationId xmlns:p14="http://schemas.microsoft.com/office/powerpoint/2010/main" val="4080703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1AF051-5FCA-4C66-BB25-F87AFDB4DBDB}"/>
              </a:ext>
            </a:extLst>
          </p:cNvPr>
          <p:cNvSpPr txBox="1">
            <a:spLocks/>
          </p:cNvSpPr>
          <p:nvPr/>
        </p:nvSpPr>
        <p:spPr>
          <a:xfrm>
            <a:off x="191344" y="188913"/>
            <a:ext cx="11737304" cy="1079500"/>
          </a:xfrm>
          <a:prstGeom prst="rect">
            <a:avLst/>
          </a:prstGeom>
        </p:spPr>
        <p:txBody>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pPr>
              <a:defRPr/>
            </a:pPr>
            <a:r>
              <a:rPr lang="en-GB" altLang="en-US" sz="4500" b="1" u="sng" dirty="0">
                <a:latin typeface="SassoonCRInfant" panose="02010503020300020003" pitchFamily="2" charset="0"/>
              </a:rPr>
              <a:t>Supporting your child to read at home</a:t>
            </a:r>
            <a:endParaRPr lang="en-GB" sz="4500" u="sng" dirty="0"/>
          </a:p>
        </p:txBody>
      </p:sp>
      <p:sp>
        <p:nvSpPr>
          <p:cNvPr id="3" name="Content Placeholder 2"/>
          <p:cNvSpPr txBox="1">
            <a:spLocks/>
          </p:cNvSpPr>
          <p:nvPr/>
        </p:nvSpPr>
        <p:spPr>
          <a:xfrm>
            <a:off x="263352" y="1052736"/>
            <a:ext cx="11665296" cy="2880320"/>
          </a:xfrm>
          <a:prstGeom prst="rect">
            <a:avLst/>
          </a:prstGeom>
        </p:spPr>
        <p:txBody>
          <a:bodyPr/>
          <a:lstStyle>
            <a:lvl1pPr marL="228600" indent="-228600" algn="l" defTabSz="914400" rtl="0" eaLnBrk="1" latinLnBrk="0" hangingPunct="1">
              <a:lnSpc>
                <a:spcPct val="90000"/>
              </a:lnSpc>
              <a:spcBef>
                <a:spcPts val="1800"/>
              </a:spcBef>
              <a:buFont typeface="Arial" panose="020B0604020202020204" pitchFamily="34" charset="0"/>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1200"/>
              </a:spcBef>
              <a:buFont typeface="Arial" panose="020B0604020202020204" pitchFamily="34" charset="0"/>
              <a:buChar char="•"/>
              <a:defRPr sz="1800" kern="1200">
                <a:solidFill>
                  <a:schemeClr val="tx1"/>
                </a:solidFill>
                <a:latin typeface="+mn-lt"/>
                <a:ea typeface="+mn-ea"/>
                <a:cs typeface="+mn-cs"/>
              </a:defRPr>
            </a:lvl2pPr>
            <a:lvl3pPr marL="685800" indent="-18288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3pPr>
            <a:lvl4pPr marL="914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4pPr>
            <a:lvl5pPr marL="11430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5pPr>
            <a:lvl6pPr marL="13716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6pPr>
            <a:lvl7pPr marL="16002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7pPr>
            <a:lvl8pPr marL="18288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8pPr>
            <a:lvl9pPr marL="2057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9pPr>
          </a:lstStyle>
          <a:p>
            <a:pPr>
              <a:defRPr/>
            </a:pPr>
            <a:r>
              <a:rPr lang="en-GB" altLang="en-US" sz="2500" dirty="0">
                <a:latin typeface="SassoonCRInfant" panose="02010503020300020003" pitchFamily="2" charset="0"/>
              </a:rPr>
              <a:t>Re-reading words and sentences until fluent is a key part of learning to read.</a:t>
            </a:r>
          </a:p>
          <a:p>
            <a:pPr>
              <a:defRPr/>
            </a:pPr>
            <a:r>
              <a:rPr lang="en-GB" altLang="en-US" sz="2500" dirty="0">
                <a:latin typeface="SassoonCRInfant" panose="02010503020300020003" pitchFamily="2" charset="0"/>
              </a:rPr>
              <a:t>To best support us in teaching your child to read, we ask that you read the decodable text provided by the school </a:t>
            </a:r>
            <a:r>
              <a:rPr lang="en-GB" altLang="en-US" sz="2500" b="1" dirty="0">
                <a:latin typeface="SassoonCRInfant" panose="02010503020300020003" pitchFamily="2" charset="0"/>
              </a:rPr>
              <a:t>four times</a:t>
            </a:r>
            <a:r>
              <a:rPr lang="en-GB" altLang="en-US" sz="2500" dirty="0">
                <a:latin typeface="SassoonCRInfant" panose="02010503020300020003" pitchFamily="2" charset="0"/>
              </a:rPr>
              <a:t> across the week.</a:t>
            </a:r>
          </a:p>
          <a:p>
            <a:pPr>
              <a:defRPr/>
            </a:pPr>
            <a:r>
              <a:rPr lang="en-GB" altLang="en-US" sz="2500" dirty="0">
                <a:latin typeface="SassoonCRInfant" panose="02010503020300020003" pitchFamily="2" charset="0"/>
              </a:rPr>
              <a:t>This will allow your child to </a:t>
            </a:r>
            <a:r>
              <a:rPr lang="en-GB" altLang="en-US" sz="2500" b="1" dirty="0">
                <a:latin typeface="SassoonCRInfant" panose="02010503020300020003" pitchFamily="2" charset="0"/>
              </a:rPr>
              <a:t>re-read</a:t>
            </a:r>
            <a:r>
              <a:rPr lang="en-GB" altLang="en-US" sz="2500" dirty="0">
                <a:latin typeface="SassoonCRInfant" panose="02010503020300020003" pitchFamily="2" charset="0"/>
              </a:rPr>
              <a:t> each text several times, building their </a:t>
            </a:r>
            <a:r>
              <a:rPr lang="en-GB" altLang="en-US" sz="2500" b="1" dirty="0">
                <a:latin typeface="SassoonCRInfant" panose="02010503020300020003" pitchFamily="2" charset="0"/>
              </a:rPr>
              <a:t>confidence and fluency</a:t>
            </a:r>
            <a:r>
              <a:rPr lang="en-GB" altLang="en-US" sz="2500" dirty="0">
                <a:latin typeface="SassoonCRInfant" panose="02010503020300020003" pitchFamily="2" charset="0"/>
              </a:rPr>
              <a:t>. This is especially important as they begin to learn that the sounds within our language can be spelled in different ways. </a:t>
            </a:r>
          </a:p>
          <a:p>
            <a:pPr marL="0" indent="0">
              <a:buFont typeface="Arial" panose="020B0604020202020204" pitchFamily="34" charset="0"/>
              <a:buNone/>
              <a:defRPr/>
            </a:pPr>
            <a:endParaRPr lang="en-GB" altLang="en-US" sz="2200" dirty="0">
              <a:latin typeface="SassoonCRInfant" panose="02010503020300020003" pitchFamily="2" charset="0"/>
            </a:endParaRPr>
          </a:p>
          <a:p>
            <a:pPr marL="0" indent="0">
              <a:buFont typeface="Arial" panose="020B0604020202020204" pitchFamily="34" charset="0"/>
              <a:buNone/>
              <a:defRPr/>
            </a:pPr>
            <a:endParaRPr lang="en-GB" altLang="en-US" sz="2200" dirty="0">
              <a:latin typeface="SassoonCRInfant" panose="02010503020300020003" pitchFamily="2" charset="0"/>
            </a:endParaRPr>
          </a:p>
          <a:p>
            <a:pPr marL="0" indent="0">
              <a:buFont typeface="Arial" panose="020B0604020202020204" pitchFamily="34" charset="0"/>
              <a:buNone/>
              <a:defRPr/>
            </a:pPr>
            <a:endParaRPr lang="en-GB" altLang="en-US" sz="2200" dirty="0">
              <a:latin typeface="SassoonCRInfant" panose="02010503020300020003" pitchFamily="2" charset="0"/>
            </a:endParaRPr>
          </a:p>
          <a:p>
            <a:pPr marL="0" indent="0">
              <a:buFont typeface="Arial" panose="020B0604020202020204" pitchFamily="34" charset="0"/>
              <a:buNone/>
              <a:defRPr/>
            </a:pPr>
            <a:endParaRPr lang="en-GB" altLang="en-US" sz="2200" dirty="0">
              <a:latin typeface="SassoonCRInfant" panose="02010503020300020003" pitchFamily="2" charset="0"/>
            </a:endParaRPr>
          </a:p>
        </p:txBody>
      </p:sp>
      <p:sp>
        <p:nvSpPr>
          <p:cNvPr id="5" name="TextBox 4"/>
          <p:cNvSpPr txBox="1"/>
          <p:nvPr/>
        </p:nvSpPr>
        <p:spPr>
          <a:xfrm>
            <a:off x="1968934" y="4221088"/>
            <a:ext cx="8254131" cy="2292935"/>
          </a:xfrm>
          <a:prstGeom prst="rect">
            <a:avLst/>
          </a:prstGeom>
          <a:noFill/>
        </p:spPr>
        <p:txBody>
          <a:bodyPr wrap="square" rtlCol="0">
            <a:spAutoFit/>
          </a:bodyPr>
          <a:lstStyle/>
          <a:p>
            <a:pPr>
              <a:defRPr/>
            </a:pPr>
            <a:r>
              <a:rPr lang="en-GB" sz="2500" dirty="0">
                <a:latin typeface="SassoonCRInfant" panose="02010503020300020003" pitchFamily="2" charset="0"/>
              </a:rPr>
              <a:t>We want the children to practise reading their book </a:t>
            </a:r>
            <a:r>
              <a:rPr lang="en-GB" sz="2500" b="1" dirty="0">
                <a:latin typeface="SassoonCRInfant" panose="02010503020300020003" pitchFamily="2" charset="0"/>
              </a:rPr>
              <a:t>4 times </a:t>
            </a:r>
            <a:r>
              <a:rPr lang="en-GB" sz="2500" dirty="0">
                <a:latin typeface="SassoonCRInfant" panose="02010503020300020003" pitchFamily="2" charset="0"/>
              </a:rPr>
              <a:t>across the week working on these skills:</a:t>
            </a:r>
          </a:p>
          <a:p>
            <a:pPr marL="342900" indent="-342900">
              <a:buFont typeface="Arial" panose="020B0604020202020204" pitchFamily="34" charset="0"/>
              <a:buChar char="•"/>
              <a:defRPr/>
            </a:pPr>
            <a:r>
              <a:rPr lang="en-GB" sz="2500" dirty="0">
                <a:latin typeface="SassoonCRInfant" panose="02010503020300020003" pitchFamily="2" charset="0"/>
              </a:rPr>
              <a:t>Decoding</a:t>
            </a:r>
          </a:p>
          <a:p>
            <a:pPr marL="342900" indent="-342900">
              <a:buFont typeface="Arial" panose="020B0604020202020204" pitchFamily="34" charset="0"/>
              <a:buChar char="•"/>
              <a:defRPr/>
            </a:pPr>
            <a:r>
              <a:rPr lang="en-GB" sz="2500" dirty="0">
                <a:latin typeface="SassoonCRInfant" panose="02010503020300020003" pitchFamily="2" charset="0"/>
              </a:rPr>
              <a:t>Fluency - reading with ease and precision</a:t>
            </a:r>
          </a:p>
          <a:p>
            <a:pPr marL="342900" indent="-342900">
              <a:buFont typeface="Arial" panose="020B0604020202020204" pitchFamily="34" charset="0"/>
              <a:buChar char="•"/>
              <a:defRPr/>
            </a:pPr>
            <a:r>
              <a:rPr lang="en-GB" sz="2500" dirty="0">
                <a:latin typeface="SassoonCRInfant" panose="02010503020300020003" pitchFamily="2" charset="0"/>
              </a:rPr>
              <a:t>Expression/ comprehension of the text</a:t>
            </a:r>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8805547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4F0B02-E16F-4263-911C-BACBA0D146FA}"/>
              </a:ext>
            </a:extLst>
          </p:cNvPr>
          <p:cNvSpPr txBox="1">
            <a:spLocks/>
          </p:cNvSpPr>
          <p:nvPr/>
        </p:nvSpPr>
        <p:spPr>
          <a:xfrm>
            <a:off x="191344" y="260350"/>
            <a:ext cx="11881319" cy="1081088"/>
          </a:xfrm>
          <a:prstGeom prst="rect">
            <a:avLst/>
          </a:prstGeom>
        </p:spPr>
        <p:txBody>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pPr>
              <a:defRPr/>
            </a:pPr>
            <a:r>
              <a:rPr lang="en-GB" sz="4500" b="1" u="sng" dirty="0">
                <a:latin typeface="SassoonCRInfant" panose="02010503020300020003" pitchFamily="2" charset="0"/>
              </a:rPr>
              <a:t>Supporting your child to read at home</a:t>
            </a:r>
          </a:p>
        </p:txBody>
      </p:sp>
      <p:sp>
        <p:nvSpPr>
          <p:cNvPr id="3" name="Content Placeholder 2">
            <a:extLst>
              <a:ext uri="{FF2B5EF4-FFF2-40B4-BE49-F238E27FC236}">
                <a16:creationId xmlns:a16="http://schemas.microsoft.com/office/drawing/2014/main" id="{F98030F6-10BA-4B94-95ED-9AEB0C90B65A}"/>
              </a:ext>
            </a:extLst>
          </p:cNvPr>
          <p:cNvSpPr txBox="1">
            <a:spLocks/>
          </p:cNvSpPr>
          <p:nvPr/>
        </p:nvSpPr>
        <p:spPr>
          <a:xfrm>
            <a:off x="191344" y="1052364"/>
            <a:ext cx="9899815" cy="3960812"/>
          </a:xfrm>
          <a:prstGeom prst="rect">
            <a:avLst/>
          </a:prstGeom>
        </p:spPr>
        <p:txBody>
          <a:bodyPr/>
          <a:lstStyle>
            <a:lvl1pPr marL="228600" indent="-228600" algn="l" defTabSz="914400" rtl="0" eaLnBrk="1" latinLnBrk="0" hangingPunct="1">
              <a:lnSpc>
                <a:spcPct val="90000"/>
              </a:lnSpc>
              <a:spcBef>
                <a:spcPts val="1800"/>
              </a:spcBef>
              <a:buFont typeface="Arial" panose="020B0604020202020204" pitchFamily="34" charset="0"/>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1200"/>
              </a:spcBef>
              <a:buFont typeface="Arial" panose="020B0604020202020204" pitchFamily="34" charset="0"/>
              <a:buChar char="•"/>
              <a:defRPr sz="1800" kern="1200">
                <a:solidFill>
                  <a:schemeClr val="tx1"/>
                </a:solidFill>
                <a:latin typeface="+mn-lt"/>
                <a:ea typeface="+mn-ea"/>
                <a:cs typeface="+mn-cs"/>
              </a:defRPr>
            </a:lvl2pPr>
            <a:lvl3pPr marL="685800" indent="-18288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3pPr>
            <a:lvl4pPr marL="914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4pPr>
            <a:lvl5pPr marL="11430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5pPr>
            <a:lvl6pPr marL="13716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6pPr>
            <a:lvl7pPr marL="16002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7pPr>
            <a:lvl8pPr marL="18288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8pPr>
            <a:lvl9pPr marL="2057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9pPr>
          </a:lstStyle>
          <a:p>
            <a:pPr>
              <a:defRPr/>
            </a:pPr>
            <a:r>
              <a:rPr lang="en-GB" sz="2500" dirty="0">
                <a:latin typeface="SassoonCRInfant" panose="02010503020300020003" pitchFamily="2" charset="0"/>
              </a:rPr>
              <a:t>Children are only reading from books that are </a:t>
            </a:r>
            <a:r>
              <a:rPr lang="en-GB" sz="2500" b="1" dirty="0">
                <a:latin typeface="SassoonCRInfant" panose="02010503020300020003" pitchFamily="2" charset="0"/>
              </a:rPr>
              <a:t>entirely decodable</a:t>
            </a:r>
            <a:r>
              <a:rPr lang="en-GB" sz="2500" dirty="0">
                <a:latin typeface="SassoonCRInfant" panose="02010503020300020003" pitchFamily="2" charset="0"/>
              </a:rPr>
              <a:t>. The texts sent home are carefully matched to the teaching taking place in school. Your child will be practising what they have been taught in school with you at home. </a:t>
            </a:r>
          </a:p>
          <a:p>
            <a:pPr>
              <a:defRPr/>
            </a:pPr>
            <a:r>
              <a:rPr lang="en-GB" sz="2500" b="1" u="sng" dirty="0">
                <a:latin typeface="SassoonCRInfant" panose="02010503020300020003" pitchFamily="2" charset="0"/>
              </a:rPr>
              <a:t>Blending Bookmarks</a:t>
            </a:r>
            <a:br>
              <a:rPr lang="en-GB" sz="2500" dirty="0">
                <a:latin typeface="SassoonCRInfant" panose="02010503020300020003" pitchFamily="2" charset="0"/>
              </a:rPr>
            </a:br>
            <a:r>
              <a:rPr lang="en-GB" sz="2500" dirty="0">
                <a:latin typeface="SassoonCRInfant" panose="02010503020300020003" pitchFamily="2" charset="0"/>
              </a:rPr>
              <a:t>You can also support your child’s reading by </a:t>
            </a:r>
            <a:r>
              <a:rPr lang="en-GB" sz="2500" b="1" dirty="0">
                <a:latin typeface="SassoonCRInfant" panose="02010503020300020003" pitchFamily="2" charset="0"/>
              </a:rPr>
              <a:t>practising robot arms </a:t>
            </a:r>
            <a:r>
              <a:rPr lang="en-GB" sz="2500" dirty="0">
                <a:latin typeface="SassoonCRInfant" panose="02010503020300020003" pitchFamily="2" charset="0"/>
              </a:rPr>
              <a:t>at home.</a:t>
            </a:r>
          </a:p>
          <a:p>
            <a:pPr>
              <a:defRPr/>
            </a:pPr>
            <a:r>
              <a:rPr lang="en-GB" altLang="en-US" sz="2500" dirty="0">
                <a:latin typeface="SassoonCRInfant" panose="02010503020300020003" pitchFamily="2" charset="0"/>
              </a:rPr>
              <a:t>Spending </a:t>
            </a:r>
            <a:r>
              <a:rPr lang="en-GB" altLang="en-US" sz="2500" b="1" dirty="0">
                <a:latin typeface="SassoonCRInfant" panose="02010503020300020003" pitchFamily="2" charset="0"/>
              </a:rPr>
              <a:t>5 -10 minutes a day </a:t>
            </a:r>
            <a:r>
              <a:rPr lang="en-GB" altLang="en-US" sz="2500" dirty="0">
                <a:latin typeface="SassoonCRInfant" panose="02010503020300020003" pitchFamily="2" charset="0"/>
              </a:rPr>
              <a:t>reading with your child will hugely support them on their journey to becoming an independent reader.</a:t>
            </a:r>
          </a:p>
          <a:p>
            <a:pPr marL="0" indent="0">
              <a:buFont typeface="Arial" panose="020B0604020202020204" pitchFamily="34" charset="0"/>
              <a:buNone/>
              <a:defRPr/>
            </a:pPr>
            <a:endParaRPr lang="en-GB" dirty="0">
              <a:latin typeface="SassoonCRInfant" panose="02010503020300020003" pitchFamily="2" charset="0"/>
            </a:endParaRPr>
          </a:p>
        </p:txBody>
      </p:sp>
      <p:pic>
        <p:nvPicPr>
          <p:cNvPr id="4"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272464" y="980728"/>
            <a:ext cx="1618895" cy="38240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1"/>
          <p:cNvSpPr txBox="1">
            <a:spLocks noChangeArrowheads="1"/>
          </p:cNvSpPr>
          <p:nvPr/>
        </p:nvSpPr>
        <p:spPr bwMode="auto">
          <a:xfrm>
            <a:off x="2279576" y="4997152"/>
            <a:ext cx="6767686" cy="14219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110000"/>
              </a:lnSpc>
              <a:spcBef>
                <a:spcPts val="700"/>
              </a:spcBef>
              <a:buClr>
                <a:schemeClr val="tx2"/>
              </a:buClr>
              <a:buFont typeface="Arial" panose="020B0604020202020204" pitchFamily="34" charset="0"/>
              <a:buChar char="•"/>
              <a:defRPr sz="2000">
                <a:solidFill>
                  <a:srgbClr val="595959"/>
                </a:solidFill>
                <a:latin typeface="Gill Sans MT" panose="020B0502020104020203" pitchFamily="34" charset="0"/>
              </a:defRPr>
            </a:lvl1pPr>
            <a:lvl2pPr marL="742950" indent="-285750">
              <a:lnSpc>
                <a:spcPct val="110000"/>
              </a:lnSpc>
              <a:spcBef>
                <a:spcPts val="700"/>
              </a:spcBef>
              <a:buClr>
                <a:schemeClr val="tx2"/>
              </a:buClr>
              <a:buFont typeface="Gill Sans MT" panose="020B0502020104020203" pitchFamily="34" charset="0"/>
              <a:buChar char="–"/>
              <a:defRPr>
                <a:solidFill>
                  <a:srgbClr val="595959"/>
                </a:solidFill>
                <a:latin typeface="Gill Sans MT" panose="020B0502020104020203" pitchFamily="34" charset="0"/>
              </a:defRPr>
            </a:lvl2pPr>
            <a:lvl3pPr marL="1143000" indent="-228600">
              <a:lnSpc>
                <a:spcPct val="110000"/>
              </a:lnSpc>
              <a:spcBef>
                <a:spcPts val="700"/>
              </a:spcBef>
              <a:buClr>
                <a:schemeClr val="tx2"/>
              </a:buClr>
              <a:buFont typeface="Arial" panose="020B0604020202020204" pitchFamily="34" charset="0"/>
              <a:buChar char="•"/>
              <a:defRPr sz="1600">
                <a:solidFill>
                  <a:srgbClr val="595959"/>
                </a:solidFill>
                <a:latin typeface="Gill Sans MT" panose="020B0502020104020203" pitchFamily="34" charset="0"/>
              </a:defRPr>
            </a:lvl3pPr>
            <a:lvl4pPr marL="1600200" indent="-228600">
              <a:lnSpc>
                <a:spcPct val="110000"/>
              </a:lnSpc>
              <a:spcBef>
                <a:spcPts val="700"/>
              </a:spcBef>
              <a:buClr>
                <a:schemeClr val="tx2"/>
              </a:buClr>
              <a:buFont typeface="Gill Sans MT" panose="020B0502020104020203" pitchFamily="34" charset="0"/>
              <a:buChar char="–"/>
              <a:defRPr sz="1400">
                <a:solidFill>
                  <a:srgbClr val="595959"/>
                </a:solidFill>
                <a:latin typeface="Gill Sans MT" panose="020B0502020104020203" pitchFamily="34" charset="0"/>
              </a:defRPr>
            </a:lvl4pPr>
            <a:lvl5pPr marL="2057400" indent="-228600">
              <a:lnSpc>
                <a:spcPct val="110000"/>
              </a:lnSpc>
              <a:spcBef>
                <a:spcPts val="700"/>
              </a:spcBef>
              <a:buClr>
                <a:schemeClr val="tx2"/>
              </a:buClr>
              <a:buFont typeface="Arial" panose="020B0604020202020204" pitchFamily="34" charset="0"/>
              <a:buChar char="•"/>
              <a:defRPr sz="1400">
                <a:solidFill>
                  <a:srgbClr val="595959"/>
                </a:solidFill>
                <a:latin typeface="Gill Sans MT" panose="020B0502020104020203" pitchFamily="34" charset="0"/>
              </a:defRPr>
            </a:lvl5pPr>
            <a:lvl6pPr marL="2514600" indent="-228600" eaLnBrk="0" fontAlgn="base" hangingPunct="0">
              <a:lnSpc>
                <a:spcPct val="110000"/>
              </a:lnSpc>
              <a:spcBef>
                <a:spcPts val="700"/>
              </a:spcBef>
              <a:spcAft>
                <a:spcPct val="0"/>
              </a:spcAft>
              <a:buClr>
                <a:schemeClr val="tx2"/>
              </a:buClr>
              <a:buFont typeface="Arial" panose="020B0604020202020204" pitchFamily="34" charset="0"/>
              <a:buChar char="•"/>
              <a:defRPr sz="1400">
                <a:solidFill>
                  <a:srgbClr val="595959"/>
                </a:solidFill>
                <a:latin typeface="Gill Sans MT" panose="020B0502020104020203" pitchFamily="34" charset="0"/>
              </a:defRPr>
            </a:lvl6pPr>
            <a:lvl7pPr marL="2971800" indent="-228600" eaLnBrk="0" fontAlgn="base" hangingPunct="0">
              <a:lnSpc>
                <a:spcPct val="110000"/>
              </a:lnSpc>
              <a:spcBef>
                <a:spcPts val="700"/>
              </a:spcBef>
              <a:spcAft>
                <a:spcPct val="0"/>
              </a:spcAft>
              <a:buClr>
                <a:schemeClr val="tx2"/>
              </a:buClr>
              <a:buFont typeface="Arial" panose="020B0604020202020204" pitchFamily="34" charset="0"/>
              <a:buChar char="•"/>
              <a:defRPr sz="1400">
                <a:solidFill>
                  <a:srgbClr val="595959"/>
                </a:solidFill>
                <a:latin typeface="Gill Sans MT" panose="020B0502020104020203" pitchFamily="34" charset="0"/>
              </a:defRPr>
            </a:lvl7pPr>
            <a:lvl8pPr marL="3429000" indent="-228600" eaLnBrk="0" fontAlgn="base" hangingPunct="0">
              <a:lnSpc>
                <a:spcPct val="110000"/>
              </a:lnSpc>
              <a:spcBef>
                <a:spcPts val="700"/>
              </a:spcBef>
              <a:spcAft>
                <a:spcPct val="0"/>
              </a:spcAft>
              <a:buClr>
                <a:schemeClr val="tx2"/>
              </a:buClr>
              <a:buFont typeface="Arial" panose="020B0604020202020204" pitchFamily="34" charset="0"/>
              <a:buChar char="•"/>
              <a:defRPr sz="1400">
                <a:solidFill>
                  <a:srgbClr val="595959"/>
                </a:solidFill>
                <a:latin typeface="Gill Sans MT" panose="020B0502020104020203" pitchFamily="34" charset="0"/>
              </a:defRPr>
            </a:lvl8pPr>
            <a:lvl9pPr marL="3886200" indent="-228600" eaLnBrk="0" fontAlgn="base" hangingPunct="0">
              <a:lnSpc>
                <a:spcPct val="110000"/>
              </a:lnSpc>
              <a:spcBef>
                <a:spcPts val="700"/>
              </a:spcBef>
              <a:spcAft>
                <a:spcPct val="0"/>
              </a:spcAft>
              <a:buClr>
                <a:schemeClr val="tx2"/>
              </a:buClr>
              <a:buFont typeface="Arial" panose="020B0604020202020204" pitchFamily="34" charset="0"/>
              <a:buChar char="•"/>
              <a:defRPr sz="1400">
                <a:solidFill>
                  <a:srgbClr val="595959"/>
                </a:solidFill>
                <a:latin typeface="Gill Sans MT" panose="020B0502020104020203" pitchFamily="34" charset="0"/>
              </a:defRPr>
            </a:lvl9pPr>
          </a:lstStyle>
          <a:p>
            <a:pPr algn="ctr" eaLnBrk="1" hangingPunct="1">
              <a:lnSpc>
                <a:spcPct val="120000"/>
              </a:lnSpc>
              <a:spcBef>
                <a:spcPct val="0"/>
              </a:spcBef>
              <a:buClrTx/>
              <a:buFontTx/>
              <a:buNone/>
            </a:pPr>
            <a:r>
              <a:rPr lang="en-GB" altLang="en-US" sz="2400" b="1" dirty="0">
                <a:solidFill>
                  <a:schemeClr val="tx1"/>
                </a:solidFill>
                <a:latin typeface="SassoonCRInfant" panose="02010503020300020003" pitchFamily="2" charset="0"/>
              </a:rPr>
              <a:t>Children who read regularly at home really do make more progress with their reading than those who do not</a:t>
            </a:r>
            <a:r>
              <a:rPr lang="en-GB" altLang="en-US" sz="2400" dirty="0">
                <a:solidFill>
                  <a:schemeClr val="tx1"/>
                </a:solidFill>
                <a:latin typeface="SassoonCRInfant" panose="02010503020300020003" pitchFamily="2" charset="0"/>
              </a:rPr>
              <a:t>.</a:t>
            </a:r>
          </a:p>
        </p:txBody>
      </p:sp>
    </p:spTree>
    <p:extLst>
      <p:ext uri="{BB962C8B-B14F-4D97-AF65-F5344CB8AC3E}">
        <p14:creationId xmlns:p14="http://schemas.microsoft.com/office/powerpoint/2010/main" val="34689924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32B8FA5-141E-498D-C21B-5077DE545AEE}"/>
              </a:ext>
            </a:extLst>
          </p:cNvPr>
          <p:cNvPicPr>
            <a:picLocks noChangeAspect="1"/>
          </p:cNvPicPr>
          <p:nvPr/>
        </p:nvPicPr>
        <p:blipFill>
          <a:blip r:embed="rId2"/>
          <a:stretch>
            <a:fillRect/>
          </a:stretch>
        </p:blipFill>
        <p:spPr>
          <a:xfrm>
            <a:off x="3359696" y="332656"/>
            <a:ext cx="4392488" cy="6264841"/>
          </a:xfrm>
          <a:prstGeom prst="rect">
            <a:avLst/>
          </a:prstGeom>
        </p:spPr>
      </p:pic>
    </p:spTree>
    <p:extLst>
      <p:ext uri="{BB962C8B-B14F-4D97-AF65-F5344CB8AC3E}">
        <p14:creationId xmlns:p14="http://schemas.microsoft.com/office/powerpoint/2010/main" val="6419257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59496" y="1700808"/>
            <a:ext cx="8458200" cy="1828800"/>
          </a:xfrm>
        </p:spPr>
        <p:txBody>
          <a:bodyPr>
            <a:normAutofit/>
          </a:bodyPr>
          <a:lstStyle/>
          <a:p>
            <a:pPr algn="ctr"/>
            <a:r>
              <a:rPr lang="en-GB" sz="9600" b="1" dirty="0">
                <a:latin typeface="SassoonCRInfant" panose="02010503020300020003" pitchFamily="2" charset="0"/>
              </a:rPr>
              <a:t>Funky Fingers</a:t>
            </a:r>
          </a:p>
        </p:txBody>
      </p:sp>
    </p:spTree>
    <p:extLst>
      <p:ext uri="{BB962C8B-B14F-4D97-AF65-F5344CB8AC3E}">
        <p14:creationId xmlns:p14="http://schemas.microsoft.com/office/powerpoint/2010/main" val="3634639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2111341665"/>
              </p:ext>
            </p:extLst>
          </p:nvPr>
        </p:nvGraphicFramePr>
        <p:xfrm>
          <a:off x="1415480" y="1052736"/>
          <a:ext cx="8459538" cy="5455920"/>
        </p:xfrm>
        <a:graphic>
          <a:graphicData uri="http://schemas.openxmlformats.org/drawingml/2006/table">
            <a:tbl>
              <a:tblPr firstRow="1" bandRow="1">
                <a:tableStyleId>{2D5ABB26-0587-4C30-8999-92F81FD0307C}</a:tableStyleId>
              </a:tblPr>
              <a:tblGrid>
                <a:gridCol w="4229769">
                  <a:extLst>
                    <a:ext uri="{9D8B030D-6E8A-4147-A177-3AD203B41FA5}">
                      <a16:colId xmlns:a16="http://schemas.microsoft.com/office/drawing/2014/main" val="1466325370"/>
                    </a:ext>
                  </a:extLst>
                </a:gridCol>
                <a:gridCol w="4229769">
                  <a:extLst>
                    <a:ext uri="{9D8B030D-6E8A-4147-A177-3AD203B41FA5}">
                      <a16:colId xmlns:a16="http://schemas.microsoft.com/office/drawing/2014/main" val="786675768"/>
                    </a:ext>
                  </a:extLst>
                </a:gridCol>
              </a:tblGrid>
              <a:tr h="538490">
                <a:tc>
                  <a:txBody>
                    <a:bodyPr/>
                    <a:lstStyle/>
                    <a:p>
                      <a:pPr algn="ctr"/>
                      <a:r>
                        <a:rPr lang="en-GB" sz="2400" b="1" dirty="0">
                          <a:latin typeface="SassoonCRInfant" panose="02010503020300020003" pitchFamily="2" charset="0"/>
                        </a:rPr>
                        <a:t>Gross Motor Skill</a:t>
                      </a:r>
                      <a:r>
                        <a:rPr lang="en-GB" sz="2400" b="1" baseline="0" dirty="0">
                          <a:latin typeface="SassoonCRInfant" panose="02010503020300020003" pitchFamily="2" charset="0"/>
                        </a:rPr>
                        <a:t> Activities</a:t>
                      </a:r>
                    </a:p>
                    <a:p>
                      <a:pPr algn="ctr"/>
                      <a:r>
                        <a:rPr lang="en-GB" sz="1600" baseline="0" dirty="0">
                          <a:latin typeface="SassoonCRInfant" panose="02010503020300020003" pitchFamily="2" charset="0"/>
                        </a:rPr>
                        <a:t>(Big Movements using large muscles</a:t>
                      </a:r>
                      <a:r>
                        <a:rPr lang="en-GB" sz="1800" baseline="0" dirty="0">
                          <a:latin typeface="SassoonCRInfant" panose="02010503020300020003" pitchFamily="2" charset="0"/>
                        </a:rPr>
                        <a:t>)</a:t>
                      </a:r>
                      <a:endParaRPr lang="en-GB" sz="1800" dirty="0">
                        <a:latin typeface="SassoonCRInfant" panose="02010503020300020003"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1" dirty="0">
                          <a:latin typeface="SassoonCRInfant" panose="02010503020300020003" pitchFamily="2" charset="0"/>
                        </a:rPr>
                        <a:t>Fine Motor</a:t>
                      </a:r>
                      <a:r>
                        <a:rPr lang="en-GB" sz="2400" b="1" baseline="0" dirty="0">
                          <a:latin typeface="SassoonCRInfant" panose="02010503020300020003" pitchFamily="2" charset="0"/>
                        </a:rPr>
                        <a:t> Skill Activities</a:t>
                      </a:r>
                    </a:p>
                    <a:p>
                      <a:pPr algn="ctr"/>
                      <a:r>
                        <a:rPr lang="en-GB" sz="1600" baseline="0" dirty="0">
                          <a:latin typeface="SassoonCRInfant" panose="02010503020300020003" pitchFamily="2" charset="0"/>
                        </a:rPr>
                        <a:t>(Small Movements using smaller muscles)</a:t>
                      </a:r>
                      <a:endParaRPr lang="en-GB" sz="1600" dirty="0">
                        <a:latin typeface="SassoonCRInfant" panose="02010503020300020003"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760294368"/>
                  </a:ext>
                </a:extLst>
              </a:tr>
              <a:tr h="3309800">
                <a:tc>
                  <a:txBody>
                    <a:bodyPr/>
                    <a:lstStyle/>
                    <a:p>
                      <a:pPr algn="ctr">
                        <a:lnSpc>
                          <a:spcPct val="150000"/>
                        </a:lnSpc>
                      </a:pPr>
                      <a:r>
                        <a:rPr lang="en-GB" sz="1600" dirty="0">
                          <a:latin typeface="SassoonCRInfant" panose="02010503020300020003" pitchFamily="2" charset="0"/>
                        </a:rPr>
                        <a:t>Running</a:t>
                      </a:r>
                    </a:p>
                    <a:p>
                      <a:pPr algn="ctr">
                        <a:lnSpc>
                          <a:spcPct val="150000"/>
                        </a:lnSpc>
                      </a:pPr>
                      <a:r>
                        <a:rPr lang="en-GB" sz="1600" dirty="0">
                          <a:latin typeface="SassoonCRInfant" panose="02010503020300020003" pitchFamily="2" charset="0"/>
                        </a:rPr>
                        <a:t>Climbing</a:t>
                      </a:r>
                    </a:p>
                    <a:p>
                      <a:pPr algn="ctr">
                        <a:lnSpc>
                          <a:spcPct val="150000"/>
                        </a:lnSpc>
                      </a:pPr>
                      <a:r>
                        <a:rPr lang="en-GB" sz="1600" dirty="0">
                          <a:latin typeface="SassoonCRInfant" panose="02010503020300020003" pitchFamily="2" charset="0"/>
                        </a:rPr>
                        <a:t>Throwing and catching a ball</a:t>
                      </a:r>
                    </a:p>
                    <a:p>
                      <a:pPr algn="ctr">
                        <a:lnSpc>
                          <a:spcPct val="150000"/>
                        </a:lnSpc>
                      </a:pPr>
                      <a:r>
                        <a:rPr lang="en-GB" sz="1600" dirty="0">
                          <a:latin typeface="SassoonCRInfant" panose="02010503020300020003" pitchFamily="2" charset="0"/>
                        </a:rPr>
                        <a:t>Scooting</a:t>
                      </a:r>
                    </a:p>
                    <a:p>
                      <a:pPr algn="ctr">
                        <a:lnSpc>
                          <a:spcPct val="150000"/>
                        </a:lnSpc>
                      </a:pPr>
                      <a:r>
                        <a:rPr lang="en-GB" sz="1600" dirty="0">
                          <a:latin typeface="SassoonCRInfant" panose="02010503020300020003" pitchFamily="2" charset="0"/>
                        </a:rPr>
                        <a:t>Pushing dolls prams/wheelbarrows</a:t>
                      </a:r>
                    </a:p>
                    <a:p>
                      <a:pPr algn="ctr">
                        <a:lnSpc>
                          <a:spcPct val="150000"/>
                        </a:lnSpc>
                      </a:pPr>
                      <a:r>
                        <a:rPr lang="en-GB" sz="1600" dirty="0">
                          <a:latin typeface="SassoonCRInfant" panose="02010503020300020003" pitchFamily="2" charset="0"/>
                        </a:rPr>
                        <a:t>Pouring</a:t>
                      </a:r>
                      <a:r>
                        <a:rPr lang="en-GB" sz="1600" baseline="0" dirty="0">
                          <a:latin typeface="SassoonCRInfant" panose="02010503020300020003" pitchFamily="2" charset="0"/>
                        </a:rPr>
                        <a:t> sand and water </a:t>
                      </a:r>
                    </a:p>
                    <a:p>
                      <a:pPr algn="ctr">
                        <a:lnSpc>
                          <a:spcPct val="150000"/>
                        </a:lnSpc>
                      </a:pPr>
                      <a:r>
                        <a:rPr lang="en-GB" sz="1600" baseline="0" dirty="0">
                          <a:latin typeface="SassoonCRInfant" panose="02010503020300020003" pitchFamily="2" charset="0"/>
                        </a:rPr>
                        <a:t>Mixing cake ingredients</a:t>
                      </a:r>
                    </a:p>
                    <a:p>
                      <a:pPr algn="ctr">
                        <a:lnSpc>
                          <a:spcPct val="150000"/>
                        </a:lnSpc>
                      </a:pPr>
                      <a:r>
                        <a:rPr lang="en-GB" sz="1600" baseline="0" dirty="0">
                          <a:latin typeface="SassoonCRInfant" panose="02010503020300020003" pitchFamily="2" charset="0"/>
                        </a:rPr>
                        <a:t>Large chalks outside</a:t>
                      </a:r>
                    </a:p>
                    <a:p>
                      <a:pPr algn="ctr">
                        <a:lnSpc>
                          <a:spcPct val="150000"/>
                        </a:lnSpc>
                      </a:pPr>
                      <a:r>
                        <a:rPr lang="en-GB" sz="1600" baseline="0" dirty="0">
                          <a:latin typeface="SassoonCRInfant" panose="02010503020300020003" pitchFamily="2" charset="0"/>
                        </a:rPr>
                        <a:t>Sweeping</a:t>
                      </a:r>
                    </a:p>
                    <a:p>
                      <a:pPr algn="ctr">
                        <a:lnSpc>
                          <a:spcPct val="150000"/>
                        </a:lnSpc>
                      </a:pPr>
                      <a:r>
                        <a:rPr lang="en-GB" sz="1600" baseline="0" dirty="0">
                          <a:latin typeface="SassoonCRInfant" panose="02010503020300020003" pitchFamily="2" charset="0"/>
                        </a:rPr>
                        <a:t>Hopscotch </a:t>
                      </a:r>
                    </a:p>
                    <a:p>
                      <a:pPr algn="ctr">
                        <a:lnSpc>
                          <a:spcPct val="150000"/>
                        </a:lnSpc>
                      </a:pPr>
                      <a:r>
                        <a:rPr lang="en-GB" sz="1600" baseline="0" dirty="0">
                          <a:latin typeface="SassoonCRInfant" panose="02010503020300020003" pitchFamily="2" charset="0"/>
                        </a:rPr>
                        <a:t>Obstacle course/ going to the park</a:t>
                      </a:r>
                    </a:p>
                    <a:p>
                      <a:pPr algn="ctr">
                        <a:lnSpc>
                          <a:spcPct val="150000"/>
                        </a:lnSpc>
                      </a:pPr>
                      <a:r>
                        <a:rPr lang="en-GB" sz="1600" baseline="0" dirty="0">
                          <a:latin typeface="SassoonCRInfant" panose="02010503020300020003" pitchFamily="2" charset="0"/>
                        </a:rPr>
                        <a:t>Swimming</a:t>
                      </a:r>
                      <a:endParaRPr lang="en-GB" sz="1600" dirty="0">
                        <a:latin typeface="SassoonCRInfant" panose="02010503020300020003" pitchFamily="2" charset="0"/>
                      </a:endParaRPr>
                    </a:p>
                    <a:p>
                      <a:pPr algn="ctr"/>
                      <a:endParaRPr lang="en-GB" sz="1600" dirty="0">
                        <a:latin typeface="SassoonCRInfant" panose="02010503020300020003"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50000"/>
                        </a:lnSpc>
                      </a:pPr>
                      <a:r>
                        <a:rPr lang="en-GB" sz="1600" dirty="0">
                          <a:latin typeface="SassoonCRInfant" panose="02010503020300020003" pitchFamily="2" charset="0"/>
                        </a:rPr>
                        <a:t>Fastening buttons/</a:t>
                      </a:r>
                      <a:r>
                        <a:rPr lang="en-GB" sz="1600" baseline="0" dirty="0">
                          <a:latin typeface="SassoonCRInfant" panose="02010503020300020003" pitchFamily="2" charset="0"/>
                        </a:rPr>
                        <a:t> z</a:t>
                      </a:r>
                      <a:r>
                        <a:rPr lang="en-GB" sz="1600" dirty="0">
                          <a:latin typeface="SassoonCRInfant" panose="02010503020300020003" pitchFamily="2" charset="0"/>
                        </a:rPr>
                        <a:t>ips</a:t>
                      </a:r>
                    </a:p>
                    <a:p>
                      <a:pPr algn="ctr">
                        <a:lnSpc>
                          <a:spcPct val="150000"/>
                        </a:lnSpc>
                      </a:pPr>
                      <a:r>
                        <a:rPr lang="en-GB" sz="1600" dirty="0">
                          <a:latin typeface="SassoonCRInfant" panose="02010503020300020003" pitchFamily="2" charset="0"/>
                        </a:rPr>
                        <a:t>Cutting</a:t>
                      </a:r>
                    </a:p>
                    <a:p>
                      <a:pPr algn="ctr">
                        <a:lnSpc>
                          <a:spcPct val="150000"/>
                        </a:lnSpc>
                      </a:pPr>
                      <a:r>
                        <a:rPr lang="en-GB" sz="1600" dirty="0">
                          <a:latin typeface="SassoonCRInfant" panose="02010503020300020003" pitchFamily="2" charset="0"/>
                        </a:rPr>
                        <a:t>Drawing</a:t>
                      </a:r>
                    </a:p>
                    <a:p>
                      <a:pPr algn="ctr">
                        <a:lnSpc>
                          <a:spcPct val="150000"/>
                        </a:lnSpc>
                      </a:pPr>
                      <a:r>
                        <a:rPr lang="en-GB" sz="1600" dirty="0">
                          <a:latin typeface="SassoonCRInfant" panose="02010503020300020003" pitchFamily="2" charset="0"/>
                        </a:rPr>
                        <a:t>Writing</a:t>
                      </a:r>
                    </a:p>
                    <a:p>
                      <a:pPr algn="ctr">
                        <a:lnSpc>
                          <a:spcPct val="150000"/>
                        </a:lnSpc>
                      </a:pPr>
                      <a:r>
                        <a:rPr lang="en-GB" sz="1600" dirty="0">
                          <a:latin typeface="SassoonCRInfant" panose="02010503020300020003" pitchFamily="2" charset="0"/>
                        </a:rPr>
                        <a:t>Threading</a:t>
                      </a:r>
                    </a:p>
                    <a:p>
                      <a:pPr algn="ctr">
                        <a:lnSpc>
                          <a:spcPct val="150000"/>
                        </a:lnSpc>
                      </a:pPr>
                      <a:r>
                        <a:rPr lang="en-GB" sz="1600" dirty="0">
                          <a:latin typeface="SassoonCRInfant" panose="02010503020300020003" pitchFamily="2" charset="0"/>
                        </a:rPr>
                        <a:t>Using cutlery</a:t>
                      </a:r>
                    </a:p>
                    <a:p>
                      <a:pPr algn="ctr">
                        <a:lnSpc>
                          <a:spcPct val="150000"/>
                        </a:lnSpc>
                      </a:pPr>
                      <a:r>
                        <a:rPr lang="en-GB" sz="1600" dirty="0">
                          <a:latin typeface="SassoonCRInfant" panose="02010503020300020003" pitchFamily="2" charset="0"/>
                        </a:rPr>
                        <a:t>Playdough</a:t>
                      </a:r>
                    </a:p>
                    <a:p>
                      <a:pPr algn="ctr">
                        <a:lnSpc>
                          <a:spcPct val="150000"/>
                        </a:lnSpc>
                      </a:pPr>
                      <a:r>
                        <a:rPr lang="en-GB" sz="1600" dirty="0">
                          <a:latin typeface="SassoonCRInfant" panose="02010503020300020003" pitchFamily="2" charset="0"/>
                        </a:rPr>
                        <a:t>Washing</a:t>
                      </a:r>
                      <a:r>
                        <a:rPr lang="en-GB" sz="1600" baseline="0" dirty="0">
                          <a:latin typeface="SassoonCRInfant" panose="02010503020300020003" pitchFamily="2" charset="0"/>
                        </a:rPr>
                        <a:t> line &amp; pegs</a:t>
                      </a:r>
                    </a:p>
                    <a:p>
                      <a:pPr algn="ctr">
                        <a:lnSpc>
                          <a:spcPct val="150000"/>
                        </a:lnSpc>
                      </a:pPr>
                      <a:r>
                        <a:rPr lang="en-GB" sz="1600" baseline="0" dirty="0">
                          <a:latin typeface="SassoonCRInfant" panose="02010503020300020003" pitchFamily="2" charset="0"/>
                        </a:rPr>
                        <a:t>Finger painting</a:t>
                      </a:r>
                    </a:p>
                    <a:p>
                      <a:pPr algn="ctr">
                        <a:lnSpc>
                          <a:spcPct val="150000"/>
                        </a:lnSpc>
                      </a:pPr>
                      <a:r>
                        <a:rPr lang="en-GB" sz="1600" baseline="0" dirty="0">
                          <a:latin typeface="SassoonCRInfant" panose="02010503020300020003" pitchFamily="2" charset="0"/>
                        </a:rPr>
                        <a:t>Sewing kits</a:t>
                      </a:r>
                    </a:p>
                    <a:p>
                      <a:pPr algn="ctr">
                        <a:lnSpc>
                          <a:spcPct val="150000"/>
                        </a:lnSpc>
                      </a:pPr>
                      <a:r>
                        <a:rPr lang="en-GB" sz="1600" baseline="0" dirty="0">
                          <a:latin typeface="SassoonCRInfant" panose="02010503020300020003" pitchFamily="2" charset="0"/>
                        </a:rPr>
                        <a:t>Small construction – Lego, Meccano, K-</a:t>
                      </a:r>
                      <a:r>
                        <a:rPr lang="en-GB" sz="1600" baseline="0" dirty="0" err="1">
                          <a:latin typeface="SassoonCRInfant" panose="02010503020300020003" pitchFamily="2" charset="0"/>
                        </a:rPr>
                        <a:t>Nex</a:t>
                      </a:r>
                      <a:endParaRPr lang="en-GB" sz="1600" dirty="0">
                        <a:latin typeface="SassoonCRInfant" panose="02010503020300020003" pitchFamily="2" charset="0"/>
                      </a:endParaRPr>
                    </a:p>
                    <a:p>
                      <a:pPr algn="ctr">
                        <a:lnSpc>
                          <a:spcPct val="150000"/>
                        </a:lnSpc>
                      </a:pPr>
                      <a:r>
                        <a:rPr lang="en-GB" sz="1600" dirty="0">
                          <a:latin typeface="SassoonCRInfant" panose="02010503020300020003" pitchFamily="2" charset="0"/>
                        </a:rPr>
                        <a:t>Weaving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97749025"/>
                  </a:ext>
                </a:extLst>
              </a:tr>
            </a:tbl>
          </a:graphicData>
        </a:graphic>
      </p:graphicFrame>
      <p:sp>
        <p:nvSpPr>
          <p:cNvPr id="4" name="Rectangle 4"/>
          <p:cNvSpPr>
            <a:spLocks noChangeArrowheads="1"/>
          </p:cNvSpPr>
          <p:nvPr/>
        </p:nvSpPr>
        <p:spPr bwMode="auto">
          <a:xfrm>
            <a:off x="191345" y="116632"/>
            <a:ext cx="6984776" cy="784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110000"/>
              </a:lnSpc>
              <a:spcBef>
                <a:spcPts val="700"/>
              </a:spcBef>
              <a:buClr>
                <a:schemeClr val="tx2"/>
              </a:buClr>
              <a:buFont typeface="Arial" panose="020B0604020202020204" pitchFamily="34" charset="0"/>
              <a:buChar char="•"/>
              <a:defRPr sz="2000">
                <a:solidFill>
                  <a:srgbClr val="595959"/>
                </a:solidFill>
                <a:latin typeface="Gill Sans MT" panose="020B0502020104020203" pitchFamily="34" charset="0"/>
              </a:defRPr>
            </a:lvl1pPr>
            <a:lvl2pPr marL="742950" indent="-285750">
              <a:lnSpc>
                <a:spcPct val="110000"/>
              </a:lnSpc>
              <a:spcBef>
                <a:spcPts val="700"/>
              </a:spcBef>
              <a:buClr>
                <a:schemeClr val="tx2"/>
              </a:buClr>
              <a:buFont typeface="Gill Sans MT" panose="020B0502020104020203" pitchFamily="34" charset="0"/>
              <a:buChar char="–"/>
              <a:defRPr>
                <a:solidFill>
                  <a:srgbClr val="595959"/>
                </a:solidFill>
                <a:latin typeface="Gill Sans MT" panose="020B0502020104020203" pitchFamily="34" charset="0"/>
              </a:defRPr>
            </a:lvl2pPr>
            <a:lvl3pPr marL="1143000" indent="-228600">
              <a:lnSpc>
                <a:spcPct val="110000"/>
              </a:lnSpc>
              <a:spcBef>
                <a:spcPts val="700"/>
              </a:spcBef>
              <a:buClr>
                <a:schemeClr val="tx2"/>
              </a:buClr>
              <a:buFont typeface="Arial" panose="020B0604020202020204" pitchFamily="34" charset="0"/>
              <a:buChar char="•"/>
              <a:defRPr sz="1600">
                <a:solidFill>
                  <a:srgbClr val="595959"/>
                </a:solidFill>
                <a:latin typeface="Gill Sans MT" panose="020B0502020104020203" pitchFamily="34" charset="0"/>
              </a:defRPr>
            </a:lvl3pPr>
            <a:lvl4pPr marL="1600200" indent="-228600">
              <a:lnSpc>
                <a:spcPct val="110000"/>
              </a:lnSpc>
              <a:spcBef>
                <a:spcPts val="700"/>
              </a:spcBef>
              <a:buClr>
                <a:schemeClr val="tx2"/>
              </a:buClr>
              <a:buFont typeface="Gill Sans MT" panose="020B0502020104020203" pitchFamily="34" charset="0"/>
              <a:buChar char="–"/>
              <a:defRPr sz="1400">
                <a:solidFill>
                  <a:srgbClr val="595959"/>
                </a:solidFill>
                <a:latin typeface="Gill Sans MT" panose="020B0502020104020203" pitchFamily="34" charset="0"/>
              </a:defRPr>
            </a:lvl4pPr>
            <a:lvl5pPr marL="2057400" indent="-228600">
              <a:lnSpc>
                <a:spcPct val="110000"/>
              </a:lnSpc>
              <a:spcBef>
                <a:spcPts val="700"/>
              </a:spcBef>
              <a:buClr>
                <a:schemeClr val="tx2"/>
              </a:buClr>
              <a:buFont typeface="Arial" panose="020B0604020202020204" pitchFamily="34" charset="0"/>
              <a:buChar char="•"/>
              <a:defRPr sz="1400">
                <a:solidFill>
                  <a:srgbClr val="595959"/>
                </a:solidFill>
                <a:latin typeface="Gill Sans MT" panose="020B0502020104020203" pitchFamily="34" charset="0"/>
              </a:defRPr>
            </a:lvl5pPr>
            <a:lvl6pPr marL="2514600" indent="-228600" eaLnBrk="0" fontAlgn="base" hangingPunct="0">
              <a:lnSpc>
                <a:spcPct val="110000"/>
              </a:lnSpc>
              <a:spcBef>
                <a:spcPts val="700"/>
              </a:spcBef>
              <a:spcAft>
                <a:spcPct val="0"/>
              </a:spcAft>
              <a:buClr>
                <a:schemeClr val="tx2"/>
              </a:buClr>
              <a:buFont typeface="Arial" panose="020B0604020202020204" pitchFamily="34" charset="0"/>
              <a:buChar char="•"/>
              <a:defRPr sz="1400">
                <a:solidFill>
                  <a:srgbClr val="595959"/>
                </a:solidFill>
                <a:latin typeface="Gill Sans MT" panose="020B0502020104020203" pitchFamily="34" charset="0"/>
              </a:defRPr>
            </a:lvl6pPr>
            <a:lvl7pPr marL="2971800" indent="-228600" eaLnBrk="0" fontAlgn="base" hangingPunct="0">
              <a:lnSpc>
                <a:spcPct val="110000"/>
              </a:lnSpc>
              <a:spcBef>
                <a:spcPts val="700"/>
              </a:spcBef>
              <a:spcAft>
                <a:spcPct val="0"/>
              </a:spcAft>
              <a:buClr>
                <a:schemeClr val="tx2"/>
              </a:buClr>
              <a:buFont typeface="Arial" panose="020B0604020202020204" pitchFamily="34" charset="0"/>
              <a:buChar char="•"/>
              <a:defRPr sz="1400">
                <a:solidFill>
                  <a:srgbClr val="595959"/>
                </a:solidFill>
                <a:latin typeface="Gill Sans MT" panose="020B0502020104020203" pitchFamily="34" charset="0"/>
              </a:defRPr>
            </a:lvl7pPr>
            <a:lvl8pPr marL="3429000" indent="-228600" eaLnBrk="0" fontAlgn="base" hangingPunct="0">
              <a:lnSpc>
                <a:spcPct val="110000"/>
              </a:lnSpc>
              <a:spcBef>
                <a:spcPts val="700"/>
              </a:spcBef>
              <a:spcAft>
                <a:spcPct val="0"/>
              </a:spcAft>
              <a:buClr>
                <a:schemeClr val="tx2"/>
              </a:buClr>
              <a:buFont typeface="Arial" panose="020B0604020202020204" pitchFamily="34" charset="0"/>
              <a:buChar char="•"/>
              <a:defRPr sz="1400">
                <a:solidFill>
                  <a:srgbClr val="595959"/>
                </a:solidFill>
                <a:latin typeface="Gill Sans MT" panose="020B0502020104020203" pitchFamily="34" charset="0"/>
              </a:defRPr>
            </a:lvl8pPr>
            <a:lvl9pPr marL="3886200" indent="-228600" eaLnBrk="0" fontAlgn="base" hangingPunct="0">
              <a:lnSpc>
                <a:spcPct val="110000"/>
              </a:lnSpc>
              <a:spcBef>
                <a:spcPts val="700"/>
              </a:spcBef>
              <a:spcAft>
                <a:spcPct val="0"/>
              </a:spcAft>
              <a:buClr>
                <a:schemeClr val="tx2"/>
              </a:buClr>
              <a:buFont typeface="Arial" panose="020B0604020202020204" pitchFamily="34" charset="0"/>
              <a:buChar char="•"/>
              <a:defRPr sz="1400">
                <a:solidFill>
                  <a:srgbClr val="595959"/>
                </a:solidFill>
                <a:latin typeface="Gill Sans MT" panose="020B0502020104020203" pitchFamily="34" charset="0"/>
              </a:defRPr>
            </a:lvl9pPr>
          </a:lstStyle>
          <a:p>
            <a:pPr algn="ctr">
              <a:lnSpc>
                <a:spcPct val="100000"/>
              </a:lnSpc>
              <a:spcBef>
                <a:spcPct val="0"/>
              </a:spcBef>
              <a:buClrTx/>
              <a:buFontTx/>
              <a:buNone/>
            </a:pPr>
            <a:r>
              <a:rPr lang="en-GB" altLang="en-US" sz="4500" b="1" u="sng" dirty="0">
                <a:solidFill>
                  <a:schemeClr val="tx1"/>
                </a:solidFill>
                <a:latin typeface="SassoonCRInfant" panose="02010503020300020003" pitchFamily="2" charset="0"/>
              </a:rPr>
              <a:t>What are motor skills?</a:t>
            </a:r>
            <a:endParaRPr lang="en-GB" altLang="en-US" sz="4500" u="sng" dirty="0">
              <a:solidFill>
                <a:schemeClr val="tx1"/>
              </a:solidFill>
              <a:latin typeface="SassoonCRInfant" panose="02010503020300020003" pitchFamily="2" charset="0"/>
            </a:endParaRPr>
          </a:p>
        </p:txBody>
      </p:sp>
    </p:spTree>
    <p:extLst>
      <p:ext uri="{BB962C8B-B14F-4D97-AF65-F5344CB8AC3E}">
        <p14:creationId xmlns:p14="http://schemas.microsoft.com/office/powerpoint/2010/main" val="37238382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9336" y="188640"/>
            <a:ext cx="11881320" cy="6086282"/>
          </a:xfrm>
          <a:prstGeom prst="rect">
            <a:avLst/>
          </a:prstGeom>
        </p:spPr>
        <p:txBody>
          <a:bodyPr wrap="square">
            <a:spAutoFit/>
          </a:bodyPr>
          <a:lstStyle/>
          <a:p>
            <a:r>
              <a:rPr lang="en-GB" sz="4500" b="1" u="sng" dirty="0">
                <a:latin typeface="SassoonCRInfant" panose="02010503020300020003" pitchFamily="2" charset="0"/>
              </a:rPr>
              <a:t>Why is the development of motor skills so important?</a:t>
            </a:r>
          </a:p>
          <a:p>
            <a:endParaRPr lang="en-GB" sz="1050" b="1" u="sng" dirty="0">
              <a:latin typeface="SassoonCRInfant" panose="02010503020300020003" pitchFamily="2" charset="0"/>
            </a:endParaRPr>
          </a:p>
          <a:p>
            <a:pPr marL="342900" indent="-342900">
              <a:buFont typeface="Arial" panose="020B0604020202020204" pitchFamily="34" charset="0"/>
              <a:buChar char="•"/>
            </a:pPr>
            <a:r>
              <a:rPr lang="en-GB" sz="2300" dirty="0">
                <a:latin typeface="SassoonCRInfant" panose="02010503020300020003" pitchFamily="2" charset="0"/>
              </a:rPr>
              <a:t>If we want children to grow up to be </a:t>
            </a:r>
            <a:r>
              <a:rPr lang="en-GB" sz="2300" b="1" dirty="0">
                <a:latin typeface="SassoonCRInfant" panose="02010503020300020003" pitchFamily="2" charset="0"/>
              </a:rPr>
              <a:t>enabled and successful writers</a:t>
            </a:r>
            <a:r>
              <a:rPr lang="en-GB" sz="2300" dirty="0">
                <a:latin typeface="SassoonCRInfant" panose="02010503020300020003" pitchFamily="2" charset="0"/>
              </a:rPr>
              <a:t>, we need to understand the stages of physical development in a child’s body and how these link to emergent writing.</a:t>
            </a:r>
          </a:p>
          <a:p>
            <a:pPr marL="342900" indent="-342900">
              <a:buFont typeface="Arial" panose="020B0604020202020204" pitchFamily="34" charset="0"/>
              <a:buChar char="•"/>
            </a:pPr>
            <a:endParaRPr lang="en-GB" sz="2300" dirty="0">
              <a:latin typeface="SassoonCRInfant" panose="02010503020300020003" pitchFamily="2" charset="0"/>
            </a:endParaRPr>
          </a:p>
          <a:p>
            <a:pPr marL="342900" indent="-342900">
              <a:buFont typeface="Arial" panose="020B0604020202020204" pitchFamily="34" charset="0"/>
              <a:buChar char="•"/>
            </a:pPr>
            <a:r>
              <a:rPr lang="en-GB" sz="2300" dirty="0">
                <a:latin typeface="SassoonCRInfant" panose="02010503020300020003" pitchFamily="2" charset="0"/>
              </a:rPr>
              <a:t>If our children do not master these skills in The Early Years, they will </a:t>
            </a:r>
            <a:r>
              <a:rPr lang="en-GB" sz="2300" b="1" dirty="0">
                <a:latin typeface="SassoonCRInfant" panose="02010503020300020003" pitchFamily="2" charset="0"/>
              </a:rPr>
              <a:t>not </a:t>
            </a:r>
            <a:r>
              <a:rPr lang="en-GB" sz="2300" dirty="0">
                <a:latin typeface="SassoonCRInfant" panose="02010503020300020003" pitchFamily="2" charset="0"/>
              </a:rPr>
              <a:t>have the stamina or dexterity to form letters and begin to write.</a:t>
            </a:r>
          </a:p>
          <a:p>
            <a:pPr marL="342900" indent="-342900">
              <a:buFont typeface="Arial" panose="020B0604020202020204" pitchFamily="34" charset="0"/>
              <a:buChar char="•"/>
            </a:pPr>
            <a:endParaRPr lang="en-GB" sz="2300" dirty="0">
              <a:latin typeface="SassoonCRInfant" panose="02010503020300020003" pitchFamily="2" charset="0"/>
            </a:endParaRPr>
          </a:p>
          <a:p>
            <a:pPr marL="342900" indent="-342900">
              <a:buFont typeface="Arial" panose="020B0604020202020204" pitchFamily="34" charset="0"/>
              <a:buChar char="•"/>
            </a:pPr>
            <a:r>
              <a:rPr lang="en-GB" sz="2300" dirty="0">
                <a:latin typeface="SassoonCRInfant" panose="02010503020300020003" pitchFamily="2" charset="0"/>
              </a:rPr>
              <a:t>It may not always be obvious at first glance that the activities and resources available to support children’s play and development are so important to their journey.</a:t>
            </a:r>
          </a:p>
          <a:p>
            <a:pPr marL="342900" indent="-342900">
              <a:buFont typeface="Arial" panose="020B0604020202020204" pitchFamily="34" charset="0"/>
              <a:buChar char="•"/>
            </a:pPr>
            <a:endParaRPr lang="en-GB" sz="2800" dirty="0">
              <a:latin typeface="SassoonCRInfant" panose="02010503020300020003" pitchFamily="2" charset="0"/>
            </a:endParaRPr>
          </a:p>
          <a:p>
            <a:pPr algn="ctr">
              <a:lnSpc>
                <a:spcPct val="150000"/>
              </a:lnSpc>
            </a:pPr>
            <a:endParaRPr lang="en-GB" dirty="0">
              <a:latin typeface="HfW precursive semibold" panose="00000500000000000000" pitchFamily="2" charset="0"/>
            </a:endParaRPr>
          </a:p>
          <a:p>
            <a:pPr algn="ctr">
              <a:lnSpc>
                <a:spcPct val="150000"/>
              </a:lnSpc>
            </a:pPr>
            <a:endParaRPr lang="en-GB" dirty="0">
              <a:latin typeface="HfW precursive semibold" panose="00000500000000000000" pitchFamily="2" charset="0"/>
            </a:endParaRPr>
          </a:p>
        </p:txBody>
      </p:sp>
    </p:spTree>
    <p:extLst>
      <p:ext uri="{BB962C8B-B14F-4D97-AF65-F5344CB8AC3E}">
        <p14:creationId xmlns:p14="http://schemas.microsoft.com/office/powerpoint/2010/main" val="9968302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9336" y="908720"/>
            <a:ext cx="11809312" cy="38262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buFont typeface="Arial" panose="020B0604020202020204" pitchFamily="34" charset="0"/>
              <a:buChar char="•"/>
            </a:pPr>
            <a:r>
              <a:rPr lang="en-GB" sz="3000" dirty="0">
                <a:solidFill>
                  <a:schemeClr val="tx1"/>
                </a:solidFill>
                <a:latin typeface="SassoonCRInfant" panose="02010503020300020003" pitchFamily="2" charset="0"/>
              </a:rPr>
              <a:t>For motor skills to develop children must have opportunities to be </a:t>
            </a:r>
            <a:r>
              <a:rPr lang="en-GB" sz="3000" b="1" dirty="0">
                <a:solidFill>
                  <a:schemeClr val="tx1"/>
                </a:solidFill>
                <a:latin typeface="SassoonCRInfant" panose="02010503020300020003" pitchFamily="2" charset="0"/>
              </a:rPr>
              <a:t>physically active </a:t>
            </a:r>
            <a:r>
              <a:rPr lang="en-GB" sz="3000" dirty="0">
                <a:solidFill>
                  <a:schemeClr val="tx1"/>
                </a:solidFill>
                <a:latin typeface="SassoonCRInfant" panose="02010503020300020003" pitchFamily="2" charset="0"/>
              </a:rPr>
              <a:t>and be able to </a:t>
            </a:r>
            <a:r>
              <a:rPr lang="en-GB" sz="3000" b="1" dirty="0">
                <a:solidFill>
                  <a:schemeClr val="tx1"/>
                </a:solidFill>
                <a:latin typeface="SassoonCRInfant" panose="02010503020300020003" pitchFamily="2" charset="0"/>
              </a:rPr>
              <a:t>move and explore </a:t>
            </a:r>
            <a:r>
              <a:rPr lang="en-GB" sz="3000" dirty="0">
                <a:solidFill>
                  <a:schemeClr val="tx1"/>
                </a:solidFill>
                <a:latin typeface="SassoonCRInfant" panose="02010503020300020003" pitchFamily="2" charset="0"/>
              </a:rPr>
              <a:t>their environment.</a:t>
            </a:r>
          </a:p>
          <a:p>
            <a:pPr marL="457200" indent="-457200">
              <a:buFont typeface="Arial" panose="020B0604020202020204" pitchFamily="34" charset="0"/>
              <a:buChar char="•"/>
            </a:pPr>
            <a:endParaRPr lang="en-GB" sz="3000" dirty="0">
              <a:solidFill>
                <a:schemeClr val="tx1"/>
              </a:solidFill>
              <a:latin typeface="SassoonCRInfant" panose="02010503020300020003" pitchFamily="2" charset="0"/>
            </a:endParaRPr>
          </a:p>
          <a:p>
            <a:pPr marL="457200" indent="-457200">
              <a:buFont typeface="Arial" panose="020B0604020202020204" pitchFamily="34" charset="0"/>
              <a:buChar char="•"/>
            </a:pPr>
            <a:r>
              <a:rPr lang="en-GB" sz="3000" dirty="0">
                <a:solidFill>
                  <a:schemeClr val="tx1"/>
                </a:solidFill>
                <a:latin typeface="SassoonCRInfant" panose="02010503020300020003" pitchFamily="2" charset="0"/>
              </a:rPr>
              <a:t>If there are no opportunities given to move and be active then the          co-ordination of motor skills cannot be developed. </a:t>
            </a:r>
          </a:p>
        </p:txBody>
      </p:sp>
      <p:sp>
        <p:nvSpPr>
          <p:cNvPr id="3" name="TextBox 2"/>
          <p:cNvSpPr txBox="1"/>
          <p:nvPr/>
        </p:nvSpPr>
        <p:spPr>
          <a:xfrm>
            <a:off x="407368" y="188640"/>
            <a:ext cx="3398687" cy="1061829"/>
          </a:xfrm>
          <a:prstGeom prst="rect">
            <a:avLst/>
          </a:prstGeom>
          <a:noFill/>
        </p:spPr>
        <p:txBody>
          <a:bodyPr wrap="none" rtlCol="0">
            <a:spAutoFit/>
          </a:bodyPr>
          <a:lstStyle/>
          <a:p>
            <a:r>
              <a:rPr lang="en-GB" sz="4500" b="1" u="sng" dirty="0">
                <a:latin typeface="SassoonCRInfant" panose="02010503020300020003" pitchFamily="2" charset="0"/>
              </a:rPr>
              <a:t>Motor skills</a:t>
            </a:r>
          </a:p>
          <a:p>
            <a:endParaRPr lang="en-GB" dirty="0"/>
          </a:p>
        </p:txBody>
      </p:sp>
    </p:spTree>
    <p:extLst>
      <p:ext uri="{BB962C8B-B14F-4D97-AF65-F5344CB8AC3E}">
        <p14:creationId xmlns:p14="http://schemas.microsoft.com/office/powerpoint/2010/main" val="18515930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9336" y="908720"/>
            <a:ext cx="11809312" cy="38262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buFont typeface="Arial" panose="020B0604020202020204" pitchFamily="34" charset="0"/>
              <a:buChar char="•"/>
            </a:pPr>
            <a:endParaRPr lang="en-GB" sz="3000" dirty="0">
              <a:solidFill>
                <a:schemeClr val="tx1"/>
              </a:solidFill>
              <a:latin typeface="SassoonCRInfant" panose="02010503020300020003" pitchFamily="2" charset="0"/>
            </a:endParaRPr>
          </a:p>
        </p:txBody>
      </p:sp>
      <p:sp>
        <p:nvSpPr>
          <p:cNvPr id="3" name="TextBox 2"/>
          <p:cNvSpPr txBox="1"/>
          <p:nvPr/>
        </p:nvSpPr>
        <p:spPr>
          <a:xfrm>
            <a:off x="407368" y="188640"/>
            <a:ext cx="4043094" cy="1061829"/>
          </a:xfrm>
          <a:prstGeom prst="rect">
            <a:avLst/>
          </a:prstGeom>
          <a:noFill/>
        </p:spPr>
        <p:txBody>
          <a:bodyPr wrap="none" rtlCol="0">
            <a:spAutoFit/>
          </a:bodyPr>
          <a:lstStyle/>
          <a:p>
            <a:r>
              <a:rPr lang="en-GB" sz="4500" b="1" u="sng" dirty="0">
                <a:latin typeface="SassoonCRInfant" panose="02010503020300020003" pitchFamily="2" charset="0"/>
              </a:rPr>
              <a:t>Shoulder pivot</a:t>
            </a:r>
          </a:p>
          <a:p>
            <a:endParaRPr lang="en-GB" dirty="0"/>
          </a:p>
        </p:txBody>
      </p:sp>
      <p:sp>
        <p:nvSpPr>
          <p:cNvPr id="4" name="Rectangle 3"/>
          <p:cNvSpPr/>
          <p:nvPr/>
        </p:nvSpPr>
        <p:spPr>
          <a:xfrm>
            <a:off x="400742" y="1512702"/>
            <a:ext cx="8424936" cy="2831544"/>
          </a:xfrm>
          <a:prstGeom prst="rect">
            <a:avLst/>
          </a:prstGeom>
        </p:spPr>
        <p:txBody>
          <a:bodyPr wrap="square">
            <a:spAutoFit/>
          </a:bodyPr>
          <a:lstStyle/>
          <a:p>
            <a:pPr marL="285750" indent="-285750">
              <a:buFont typeface="Arial" panose="020B0604020202020204" pitchFamily="34" charset="0"/>
              <a:buChar char="•"/>
            </a:pPr>
            <a:r>
              <a:rPr lang="en-GB" sz="2800" dirty="0">
                <a:latin typeface="SassoonCRInfant" panose="02010503020300020003" pitchFamily="2" charset="0"/>
              </a:rPr>
              <a:t>During the early stages of development, when children are learning to support their head, reach, grasp and walk they are using a group of muscles in their pelvis, back, shoulders, arms and neck.</a:t>
            </a:r>
          </a:p>
          <a:p>
            <a:endParaRPr lang="en-GB" sz="500" dirty="0">
              <a:latin typeface="SassoonCRInfant" panose="02010503020300020003" pitchFamily="2" charset="0"/>
            </a:endParaRPr>
          </a:p>
          <a:p>
            <a:endParaRPr lang="en-GB" sz="500" dirty="0">
              <a:latin typeface="SassoonCRInfant" panose="02010503020300020003" pitchFamily="2" charset="0"/>
            </a:endParaRPr>
          </a:p>
          <a:p>
            <a:pPr marL="285750" indent="-285750">
              <a:buFont typeface="Arial" panose="020B0604020202020204" pitchFamily="34" charset="0"/>
              <a:buChar char="•"/>
            </a:pPr>
            <a:r>
              <a:rPr lang="en-GB" sz="2800" dirty="0">
                <a:latin typeface="SassoonCRInfant" panose="02010503020300020003" pitchFamily="2" charset="0"/>
              </a:rPr>
              <a:t>It is these upper body muscle groups that they use in the very emergent stages of mark making. </a:t>
            </a:r>
          </a:p>
        </p:txBody>
      </p:sp>
      <p:pic>
        <p:nvPicPr>
          <p:cNvPr id="5" name="Picture 4"/>
          <p:cNvPicPr>
            <a:picLocks noChangeAspect="1"/>
          </p:cNvPicPr>
          <p:nvPr/>
        </p:nvPicPr>
        <p:blipFill rotWithShape="1">
          <a:blip r:embed="rId2">
            <a:extLst>
              <a:ext uri="{28A0092B-C50C-407E-A947-70E740481C1C}">
                <a14:useLocalDpi xmlns:a14="http://schemas.microsoft.com/office/drawing/2010/main" val="0"/>
              </a:ext>
            </a:extLst>
          </a:blip>
          <a:srcRect l="1670" t="3897" r="1878" b="4662"/>
          <a:stretch/>
        </p:blipFill>
        <p:spPr>
          <a:xfrm>
            <a:off x="8869816" y="450278"/>
            <a:ext cx="3014694" cy="2858086"/>
          </a:xfrm>
          <a:prstGeom prst="rect">
            <a:avLst/>
          </a:prstGeom>
        </p:spPr>
      </p:pic>
      <p:pic>
        <p:nvPicPr>
          <p:cNvPr id="6" name="Picture 5"/>
          <p:cNvPicPr>
            <a:picLocks noChangeAspect="1"/>
          </p:cNvPicPr>
          <p:nvPr/>
        </p:nvPicPr>
        <p:blipFill rotWithShape="1">
          <a:blip r:embed="rId3">
            <a:extLst>
              <a:ext uri="{28A0092B-C50C-407E-A947-70E740481C1C}">
                <a14:useLocalDpi xmlns:a14="http://schemas.microsoft.com/office/drawing/2010/main" val="0"/>
              </a:ext>
            </a:extLst>
          </a:blip>
          <a:srcRect l="1660" t="2849" r="2108" b="5355"/>
          <a:stretch/>
        </p:blipFill>
        <p:spPr>
          <a:xfrm>
            <a:off x="8895376" y="3573016"/>
            <a:ext cx="2993639" cy="2855684"/>
          </a:xfrm>
          <a:prstGeom prst="rect">
            <a:avLst/>
          </a:prstGeom>
        </p:spPr>
      </p:pic>
    </p:spTree>
    <p:extLst>
      <p:ext uri="{BB962C8B-B14F-4D97-AF65-F5344CB8AC3E}">
        <p14:creationId xmlns:p14="http://schemas.microsoft.com/office/powerpoint/2010/main" val="40351335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l="1178" t="2748" r="2034" b="4961"/>
          <a:stretch/>
        </p:blipFill>
        <p:spPr>
          <a:xfrm>
            <a:off x="8040216" y="1484784"/>
            <a:ext cx="3348893" cy="3193303"/>
          </a:xfrm>
          <a:prstGeom prst="rect">
            <a:avLst/>
          </a:prstGeom>
        </p:spPr>
      </p:pic>
      <p:sp>
        <p:nvSpPr>
          <p:cNvPr id="3" name="Rectangle 2"/>
          <p:cNvSpPr/>
          <p:nvPr/>
        </p:nvSpPr>
        <p:spPr>
          <a:xfrm>
            <a:off x="119336" y="188640"/>
            <a:ext cx="11953328" cy="4824398"/>
          </a:xfrm>
          <a:prstGeom prst="rect">
            <a:avLst/>
          </a:prstGeom>
        </p:spPr>
        <p:txBody>
          <a:bodyPr wrap="square">
            <a:spAutoFit/>
          </a:bodyPr>
          <a:lstStyle/>
          <a:p>
            <a:r>
              <a:rPr lang="en-GB" sz="4500" b="1" u="sng" dirty="0">
                <a:latin typeface="SassoonCRInfant" panose="02010503020300020003" pitchFamily="2" charset="0"/>
              </a:rPr>
              <a:t>Activities to support shoulder pivot strength</a:t>
            </a:r>
            <a:endParaRPr lang="en-GB" sz="4500" b="1" dirty="0">
              <a:latin typeface="SassoonCRInfant" panose="02010503020300020003" pitchFamily="2" charset="0"/>
            </a:endParaRPr>
          </a:p>
          <a:p>
            <a:pPr marL="342900" indent="-342900">
              <a:lnSpc>
                <a:spcPct val="150000"/>
              </a:lnSpc>
              <a:buFont typeface="Arial" panose="020B0604020202020204" pitchFamily="34" charset="0"/>
              <a:buChar char="•"/>
            </a:pPr>
            <a:r>
              <a:rPr lang="en-GB" sz="2500" dirty="0">
                <a:latin typeface="SassoonCRInfant" panose="02010503020300020003" pitchFamily="2" charset="0"/>
              </a:rPr>
              <a:t>Painting with big brushes (fences, walls, floors)</a:t>
            </a:r>
          </a:p>
          <a:p>
            <a:pPr marL="342900" indent="-342900">
              <a:lnSpc>
                <a:spcPct val="150000"/>
              </a:lnSpc>
              <a:buFont typeface="Arial" panose="020B0604020202020204" pitchFamily="34" charset="0"/>
              <a:buChar char="•"/>
            </a:pPr>
            <a:r>
              <a:rPr lang="en-GB" sz="2500" dirty="0">
                <a:latin typeface="SassoonCRInfant" panose="02010503020300020003" pitchFamily="2" charset="0"/>
              </a:rPr>
              <a:t>Trains in paint or shaving foam</a:t>
            </a:r>
          </a:p>
          <a:p>
            <a:pPr marL="342900" indent="-342900">
              <a:lnSpc>
                <a:spcPct val="150000"/>
              </a:lnSpc>
              <a:buFont typeface="Arial" panose="020B0604020202020204" pitchFamily="34" charset="0"/>
              <a:buChar char="•"/>
            </a:pPr>
            <a:r>
              <a:rPr lang="en-GB" sz="2500" dirty="0">
                <a:latin typeface="SassoonCRInfant" panose="02010503020300020003" pitchFamily="2" charset="0"/>
              </a:rPr>
              <a:t>Sweeping with brushes</a:t>
            </a:r>
          </a:p>
          <a:p>
            <a:pPr marL="342900" indent="-342900">
              <a:lnSpc>
                <a:spcPct val="150000"/>
              </a:lnSpc>
              <a:buFont typeface="Arial" panose="020B0604020202020204" pitchFamily="34" charset="0"/>
              <a:buChar char="•"/>
            </a:pPr>
            <a:r>
              <a:rPr lang="en-GB" sz="2500" dirty="0">
                <a:latin typeface="SassoonCRInfant" panose="02010503020300020003" pitchFamily="2" charset="0"/>
              </a:rPr>
              <a:t>Pushing buggies or wheelbarrows</a:t>
            </a:r>
          </a:p>
          <a:p>
            <a:pPr marL="342900" indent="-342900">
              <a:lnSpc>
                <a:spcPct val="150000"/>
              </a:lnSpc>
              <a:buFont typeface="Arial" panose="020B0604020202020204" pitchFamily="34" charset="0"/>
              <a:buChar char="•"/>
            </a:pPr>
            <a:r>
              <a:rPr lang="en-GB" sz="2500" dirty="0">
                <a:latin typeface="SassoonCRInfant" panose="02010503020300020003" pitchFamily="2" charset="0"/>
              </a:rPr>
              <a:t>Pouring water or sand</a:t>
            </a:r>
          </a:p>
          <a:p>
            <a:pPr marL="342900" indent="-342900">
              <a:lnSpc>
                <a:spcPct val="150000"/>
              </a:lnSpc>
              <a:buFont typeface="Arial" panose="020B0604020202020204" pitchFamily="34" charset="0"/>
              <a:buChar char="•"/>
            </a:pPr>
            <a:r>
              <a:rPr lang="en-GB" sz="2500" dirty="0">
                <a:latin typeface="SassoonCRInfant" panose="02010503020300020003" pitchFamily="2" charset="0"/>
              </a:rPr>
              <a:t>Scooter play</a:t>
            </a:r>
          </a:p>
          <a:p>
            <a:pPr marL="342900" indent="-342900">
              <a:lnSpc>
                <a:spcPct val="150000"/>
              </a:lnSpc>
              <a:buFont typeface="Arial" panose="020B0604020202020204" pitchFamily="34" charset="0"/>
              <a:buChar char="•"/>
            </a:pPr>
            <a:r>
              <a:rPr lang="en-GB" sz="2500" dirty="0">
                <a:latin typeface="SassoonCRInfant" panose="02010503020300020003" pitchFamily="2" charset="0"/>
              </a:rPr>
              <a:t>Mixing mud kitchen ingredients </a:t>
            </a:r>
          </a:p>
        </p:txBody>
      </p:sp>
    </p:spTree>
    <p:extLst>
      <p:ext uri="{BB962C8B-B14F-4D97-AF65-F5344CB8AC3E}">
        <p14:creationId xmlns:p14="http://schemas.microsoft.com/office/powerpoint/2010/main" val="38224754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9336" y="908720"/>
            <a:ext cx="11809312" cy="38262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buFont typeface="Arial" panose="020B0604020202020204" pitchFamily="34" charset="0"/>
              <a:buChar char="•"/>
            </a:pPr>
            <a:endParaRPr lang="en-GB" sz="3000" dirty="0">
              <a:solidFill>
                <a:schemeClr val="tx1"/>
              </a:solidFill>
              <a:latin typeface="SassoonCRInfant" panose="02010503020300020003" pitchFamily="2" charset="0"/>
            </a:endParaRPr>
          </a:p>
        </p:txBody>
      </p:sp>
      <p:sp>
        <p:nvSpPr>
          <p:cNvPr id="3" name="TextBox 2"/>
          <p:cNvSpPr txBox="1"/>
          <p:nvPr/>
        </p:nvSpPr>
        <p:spPr>
          <a:xfrm>
            <a:off x="422069" y="152529"/>
            <a:ext cx="3324949" cy="1061829"/>
          </a:xfrm>
          <a:prstGeom prst="rect">
            <a:avLst/>
          </a:prstGeom>
          <a:noFill/>
        </p:spPr>
        <p:txBody>
          <a:bodyPr wrap="none" rtlCol="0">
            <a:spAutoFit/>
          </a:bodyPr>
          <a:lstStyle/>
          <a:p>
            <a:r>
              <a:rPr lang="en-GB" sz="4500" b="1" u="sng" dirty="0">
                <a:latin typeface="SassoonCRInfant" panose="02010503020300020003" pitchFamily="2" charset="0"/>
              </a:rPr>
              <a:t>Elbow pivot</a:t>
            </a:r>
          </a:p>
          <a:p>
            <a:endParaRPr lang="en-GB" dirty="0"/>
          </a:p>
        </p:txBody>
      </p:sp>
      <p:sp>
        <p:nvSpPr>
          <p:cNvPr id="7" name="Rectangle 6"/>
          <p:cNvSpPr/>
          <p:nvPr/>
        </p:nvSpPr>
        <p:spPr>
          <a:xfrm>
            <a:off x="422069" y="1604047"/>
            <a:ext cx="5231904" cy="2677656"/>
          </a:xfrm>
          <a:prstGeom prst="rect">
            <a:avLst/>
          </a:prstGeom>
        </p:spPr>
        <p:txBody>
          <a:bodyPr wrap="square">
            <a:spAutoFit/>
          </a:bodyPr>
          <a:lstStyle/>
          <a:p>
            <a:r>
              <a:rPr lang="en-GB" sz="2800" dirty="0">
                <a:latin typeface="SassoonCRInfant" panose="02010503020300020003" pitchFamily="2" charset="0"/>
              </a:rPr>
              <a:t>Once the muscles in the back, upper arms and shoulders begin to strengthen, there usually starts to be more movement further down the arm at the next point of pivot: the elbow. </a:t>
            </a:r>
          </a:p>
        </p:txBody>
      </p:sp>
      <p:sp>
        <p:nvSpPr>
          <p:cNvPr id="8" name="Rectangle 7"/>
          <p:cNvSpPr/>
          <p:nvPr/>
        </p:nvSpPr>
        <p:spPr>
          <a:xfrm>
            <a:off x="6791400" y="12773"/>
            <a:ext cx="5256584" cy="5478423"/>
          </a:xfrm>
          <a:prstGeom prst="rect">
            <a:avLst/>
          </a:prstGeom>
        </p:spPr>
        <p:txBody>
          <a:bodyPr wrap="square">
            <a:spAutoFit/>
          </a:bodyPr>
          <a:lstStyle/>
          <a:p>
            <a:r>
              <a:rPr lang="en-GB" sz="4000" b="1" u="sng" dirty="0">
                <a:latin typeface="SassoonCRInfant" panose="02010503020300020003" pitchFamily="2" charset="0"/>
              </a:rPr>
              <a:t>Activities to support elbow pivot strength</a:t>
            </a:r>
            <a:endParaRPr lang="en-GB" sz="4000" b="1" dirty="0">
              <a:latin typeface="SassoonCRInfant" panose="02010503020300020003" pitchFamily="2" charset="0"/>
            </a:endParaRPr>
          </a:p>
          <a:p>
            <a:pPr marL="342900" indent="-342900">
              <a:lnSpc>
                <a:spcPct val="150000"/>
              </a:lnSpc>
              <a:buFont typeface="Arial" panose="020B0604020202020204" pitchFamily="34" charset="0"/>
              <a:buChar char="•"/>
            </a:pPr>
            <a:r>
              <a:rPr lang="en-GB" sz="2000" dirty="0">
                <a:latin typeface="SassoonCRInfant" panose="02010503020300020003" pitchFamily="2" charset="0"/>
              </a:rPr>
              <a:t>Chalking on the floor</a:t>
            </a:r>
          </a:p>
          <a:p>
            <a:pPr marL="342900" indent="-342900">
              <a:lnSpc>
                <a:spcPct val="150000"/>
              </a:lnSpc>
              <a:buFont typeface="Arial" panose="020B0604020202020204" pitchFamily="34" charset="0"/>
              <a:buChar char="•"/>
            </a:pPr>
            <a:r>
              <a:rPr lang="en-GB" sz="2000" dirty="0">
                <a:latin typeface="SassoonCRInfant" panose="02010503020300020003" pitchFamily="2" charset="0"/>
              </a:rPr>
              <a:t>Water and sand play</a:t>
            </a:r>
          </a:p>
          <a:p>
            <a:pPr marL="342900" indent="-342900">
              <a:lnSpc>
                <a:spcPct val="150000"/>
              </a:lnSpc>
              <a:buFont typeface="Arial" panose="020B0604020202020204" pitchFamily="34" charset="0"/>
              <a:buChar char="•"/>
            </a:pPr>
            <a:r>
              <a:rPr lang="en-GB" sz="2000" dirty="0">
                <a:latin typeface="SassoonCRInfant" panose="02010503020300020003" pitchFamily="2" charset="0"/>
              </a:rPr>
              <a:t>Hammering nails</a:t>
            </a:r>
          </a:p>
          <a:p>
            <a:pPr marL="342900" indent="-342900">
              <a:lnSpc>
                <a:spcPct val="150000"/>
              </a:lnSpc>
              <a:buFont typeface="Arial" panose="020B0604020202020204" pitchFamily="34" charset="0"/>
              <a:buChar char="•"/>
            </a:pPr>
            <a:r>
              <a:rPr lang="en-GB" sz="2000" dirty="0">
                <a:latin typeface="SassoonCRInfant" panose="02010503020300020003" pitchFamily="2" charset="0"/>
              </a:rPr>
              <a:t>Climbing and pulling bodies up on ropes and climbing frames</a:t>
            </a:r>
          </a:p>
          <a:p>
            <a:pPr marL="342900" indent="-342900">
              <a:lnSpc>
                <a:spcPct val="150000"/>
              </a:lnSpc>
              <a:buFont typeface="Arial" panose="020B0604020202020204" pitchFamily="34" charset="0"/>
              <a:buChar char="•"/>
            </a:pPr>
            <a:r>
              <a:rPr lang="en-GB" sz="2000" dirty="0">
                <a:latin typeface="SassoonCRInfant" panose="02010503020300020003" pitchFamily="2" charset="0"/>
              </a:rPr>
              <a:t>Scarf and ribbon twirling</a:t>
            </a:r>
          </a:p>
          <a:p>
            <a:pPr marL="342900" indent="-342900">
              <a:lnSpc>
                <a:spcPct val="150000"/>
              </a:lnSpc>
              <a:buFont typeface="Arial" panose="020B0604020202020204" pitchFamily="34" charset="0"/>
              <a:buChar char="•"/>
            </a:pPr>
            <a:r>
              <a:rPr lang="en-GB" sz="2000" dirty="0">
                <a:latin typeface="SassoonCRInfant" panose="02010503020300020003" pitchFamily="2" charset="0"/>
              </a:rPr>
              <a:t>Stick/wand writing in the air</a:t>
            </a:r>
          </a:p>
          <a:p>
            <a:pPr marL="342900" indent="-342900">
              <a:lnSpc>
                <a:spcPct val="150000"/>
              </a:lnSpc>
              <a:buFont typeface="Arial" panose="020B0604020202020204" pitchFamily="34" charset="0"/>
              <a:buChar char="•"/>
            </a:pPr>
            <a:r>
              <a:rPr lang="en-GB" sz="2000" dirty="0">
                <a:latin typeface="SassoonCRInfant" panose="02010503020300020003" pitchFamily="2" charset="0"/>
              </a:rPr>
              <a:t>Construction materials like large wooden blocks</a:t>
            </a:r>
          </a:p>
        </p:txBody>
      </p:sp>
    </p:spTree>
    <p:extLst>
      <p:ext uri="{BB962C8B-B14F-4D97-AF65-F5344CB8AC3E}">
        <p14:creationId xmlns:p14="http://schemas.microsoft.com/office/powerpoint/2010/main" val="28313870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9336" y="908720"/>
            <a:ext cx="11809312" cy="38262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buFont typeface="Arial" panose="020B0604020202020204" pitchFamily="34" charset="0"/>
              <a:buChar char="•"/>
            </a:pPr>
            <a:endParaRPr lang="en-GB" sz="3000" dirty="0">
              <a:solidFill>
                <a:schemeClr val="tx1"/>
              </a:solidFill>
              <a:latin typeface="SassoonCRInfant" panose="02010503020300020003" pitchFamily="2" charset="0"/>
            </a:endParaRPr>
          </a:p>
        </p:txBody>
      </p:sp>
      <p:sp>
        <p:nvSpPr>
          <p:cNvPr id="3" name="TextBox 2"/>
          <p:cNvSpPr txBox="1"/>
          <p:nvPr/>
        </p:nvSpPr>
        <p:spPr>
          <a:xfrm>
            <a:off x="407368" y="188640"/>
            <a:ext cx="3220753" cy="1061829"/>
          </a:xfrm>
          <a:prstGeom prst="rect">
            <a:avLst/>
          </a:prstGeom>
          <a:noFill/>
        </p:spPr>
        <p:txBody>
          <a:bodyPr wrap="none" rtlCol="0">
            <a:spAutoFit/>
          </a:bodyPr>
          <a:lstStyle/>
          <a:p>
            <a:r>
              <a:rPr lang="en-GB" sz="4500" b="1" u="sng" dirty="0">
                <a:latin typeface="SassoonCRInfant" panose="02010503020300020003" pitchFamily="2" charset="0"/>
              </a:rPr>
              <a:t>Wrist pivot</a:t>
            </a:r>
          </a:p>
          <a:p>
            <a:endParaRPr lang="en-GB" dirty="0"/>
          </a:p>
        </p:txBody>
      </p:sp>
      <p:sp>
        <p:nvSpPr>
          <p:cNvPr id="7" name="Rectangle 6"/>
          <p:cNvSpPr/>
          <p:nvPr/>
        </p:nvSpPr>
        <p:spPr>
          <a:xfrm>
            <a:off x="367601" y="1483034"/>
            <a:ext cx="5034520" cy="2677656"/>
          </a:xfrm>
          <a:prstGeom prst="rect">
            <a:avLst/>
          </a:prstGeom>
        </p:spPr>
        <p:txBody>
          <a:bodyPr wrap="square">
            <a:spAutoFit/>
          </a:bodyPr>
          <a:lstStyle/>
          <a:p>
            <a:r>
              <a:rPr lang="en-GB" sz="2800" dirty="0">
                <a:latin typeface="SassoonCRInfant" panose="02010503020300020003" pitchFamily="2" charset="0"/>
              </a:rPr>
              <a:t>As the arm muscles and sense of balance develop further then the pivot changes again, this time to allow an even smaller range of movement. The pivot moves to their wrist. </a:t>
            </a:r>
          </a:p>
        </p:txBody>
      </p:sp>
      <p:sp>
        <p:nvSpPr>
          <p:cNvPr id="4" name="Rectangle 3"/>
          <p:cNvSpPr/>
          <p:nvPr/>
        </p:nvSpPr>
        <p:spPr>
          <a:xfrm>
            <a:off x="7176120" y="37073"/>
            <a:ext cx="5040560" cy="4555093"/>
          </a:xfrm>
          <a:prstGeom prst="rect">
            <a:avLst/>
          </a:prstGeom>
        </p:spPr>
        <p:txBody>
          <a:bodyPr wrap="square">
            <a:spAutoFit/>
          </a:bodyPr>
          <a:lstStyle/>
          <a:p>
            <a:r>
              <a:rPr lang="en-GB" sz="4000" b="1" u="sng" dirty="0">
                <a:latin typeface="SassoonCRInfant" panose="02010503020300020003" pitchFamily="2" charset="0"/>
              </a:rPr>
              <a:t>Activities to support wrist pivot strength</a:t>
            </a:r>
            <a:endParaRPr lang="en-GB" sz="4000" b="1" dirty="0">
              <a:latin typeface="SassoonCRInfant" panose="02010503020300020003" pitchFamily="2" charset="0"/>
            </a:endParaRPr>
          </a:p>
          <a:p>
            <a:pPr marL="342900" indent="-342900">
              <a:lnSpc>
                <a:spcPct val="150000"/>
              </a:lnSpc>
              <a:buFont typeface="Arial" panose="020B0604020202020204" pitchFamily="34" charset="0"/>
              <a:buChar char="•"/>
            </a:pPr>
            <a:r>
              <a:rPr lang="en-GB" sz="2000" dirty="0">
                <a:latin typeface="SassoonCRInfant" panose="02010503020300020003" pitchFamily="2" charset="0"/>
              </a:rPr>
              <a:t>Nuts and bolts</a:t>
            </a:r>
          </a:p>
          <a:p>
            <a:pPr marL="342900" indent="-342900">
              <a:lnSpc>
                <a:spcPct val="150000"/>
              </a:lnSpc>
              <a:buFont typeface="Arial" panose="020B0604020202020204" pitchFamily="34" charset="0"/>
              <a:buChar char="•"/>
            </a:pPr>
            <a:r>
              <a:rPr lang="en-GB" sz="2000" dirty="0">
                <a:latin typeface="SassoonCRInfant" panose="02010503020300020003" pitchFamily="2" charset="0"/>
              </a:rPr>
              <a:t>Threading beads</a:t>
            </a:r>
          </a:p>
          <a:p>
            <a:pPr marL="342900" indent="-342900">
              <a:lnSpc>
                <a:spcPct val="150000"/>
              </a:lnSpc>
              <a:buFont typeface="Arial" panose="020B0604020202020204" pitchFamily="34" charset="0"/>
              <a:buChar char="•"/>
            </a:pPr>
            <a:r>
              <a:rPr lang="en-GB" sz="2000" dirty="0">
                <a:latin typeface="SassoonCRInfant" panose="02010503020300020003" pitchFamily="2" charset="0"/>
              </a:rPr>
              <a:t>Sewing</a:t>
            </a:r>
          </a:p>
          <a:p>
            <a:pPr marL="342900" indent="-342900">
              <a:lnSpc>
                <a:spcPct val="150000"/>
              </a:lnSpc>
              <a:buFont typeface="Arial" panose="020B0604020202020204" pitchFamily="34" charset="0"/>
              <a:buChar char="•"/>
            </a:pPr>
            <a:r>
              <a:rPr lang="en-GB" sz="2000" dirty="0">
                <a:latin typeface="SassoonCRInfant" panose="02010503020300020003" pitchFamily="2" charset="0"/>
              </a:rPr>
              <a:t>Lacing pictures</a:t>
            </a:r>
          </a:p>
          <a:p>
            <a:pPr marL="342900" indent="-342900">
              <a:lnSpc>
                <a:spcPct val="150000"/>
              </a:lnSpc>
              <a:buFont typeface="Arial" panose="020B0604020202020204" pitchFamily="34" charset="0"/>
              <a:buChar char="•"/>
            </a:pPr>
            <a:r>
              <a:rPr lang="en-GB" sz="2000" dirty="0">
                <a:latin typeface="SassoonCRInfant" panose="02010503020300020003" pitchFamily="2" charset="0"/>
              </a:rPr>
              <a:t>Water and sand play</a:t>
            </a:r>
          </a:p>
          <a:p>
            <a:pPr marL="342900" indent="-342900">
              <a:lnSpc>
                <a:spcPct val="150000"/>
              </a:lnSpc>
              <a:buFont typeface="Arial" panose="020B0604020202020204" pitchFamily="34" charset="0"/>
              <a:buChar char="•"/>
            </a:pPr>
            <a:r>
              <a:rPr lang="en-GB" sz="2000" dirty="0">
                <a:latin typeface="SassoonCRInfant" panose="02010503020300020003" pitchFamily="2" charset="0"/>
              </a:rPr>
              <a:t>Finger football</a:t>
            </a:r>
          </a:p>
          <a:p>
            <a:pPr marL="342900" indent="-342900">
              <a:lnSpc>
                <a:spcPct val="150000"/>
              </a:lnSpc>
              <a:buFont typeface="Arial" panose="020B0604020202020204" pitchFamily="34" charset="0"/>
              <a:buChar char="•"/>
            </a:pPr>
            <a:r>
              <a:rPr lang="en-GB" sz="2000" dirty="0">
                <a:latin typeface="SassoonCRInfant" panose="02010503020300020003" pitchFamily="2" charset="0"/>
              </a:rPr>
              <a:t>Construction toys like Lego</a:t>
            </a:r>
          </a:p>
        </p:txBody>
      </p:sp>
    </p:spTree>
    <p:extLst>
      <p:ext uri="{BB962C8B-B14F-4D97-AF65-F5344CB8AC3E}">
        <p14:creationId xmlns:p14="http://schemas.microsoft.com/office/powerpoint/2010/main" val="7265249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35360" y="59701"/>
            <a:ext cx="5616624" cy="784830"/>
          </a:xfrm>
          <a:prstGeom prst="rect">
            <a:avLst/>
          </a:prstGeom>
        </p:spPr>
        <p:txBody>
          <a:bodyPr wrap="square">
            <a:spAutoFit/>
          </a:bodyPr>
          <a:lstStyle/>
          <a:p>
            <a:r>
              <a:rPr lang="en-GB" sz="4500" b="1" u="sng" dirty="0">
                <a:latin typeface="SassoonCRInfant" panose="02010503020300020003" pitchFamily="2" charset="0"/>
              </a:rPr>
              <a:t>Fine motor strength</a:t>
            </a:r>
            <a:r>
              <a:rPr lang="en-GB" sz="2400" dirty="0">
                <a:latin typeface="SassoonCRInfant" panose="02010503020300020003" pitchFamily="2" charset="0"/>
              </a:rPr>
              <a:t>                                                                                        </a:t>
            </a:r>
          </a:p>
        </p:txBody>
      </p:sp>
      <p:pic>
        <p:nvPicPr>
          <p:cNvPr id="5" name="Picture 4"/>
          <p:cNvPicPr>
            <a:picLocks noChangeAspect="1"/>
          </p:cNvPicPr>
          <p:nvPr/>
        </p:nvPicPr>
        <p:blipFill>
          <a:blip r:embed="rId2"/>
          <a:stretch>
            <a:fillRect/>
          </a:stretch>
        </p:blipFill>
        <p:spPr>
          <a:xfrm>
            <a:off x="3503712" y="918095"/>
            <a:ext cx="4032448" cy="4167089"/>
          </a:xfrm>
          <a:prstGeom prst="rect">
            <a:avLst/>
          </a:prstGeom>
        </p:spPr>
      </p:pic>
      <p:sp>
        <p:nvSpPr>
          <p:cNvPr id="7" name="Rectangle 6"/>
          <p:cNvSpPr/>
          <p:nvPr/>
        </p:nvSpPr>
        <p:spPr>
          <a:xfrm>
            <a:off x="2279576" y="4941168"/>
            <a:ext cx="6768752" cy="1384995"/>
          </a:xfrm>
          <a:prstGeom prst="rect">
            <a:avLst/>
          </a:prstGeom>
          <a:noFill/>
        </p:spPr>
        <p:txBody>
          <a:bodyPr wrap="square">
            <a:spAutoFit/>
          </a:bodyPr>
          <a:lstStyle/>
          <a:p>
            <a:pPr algn="ctr">
              <a:lnSpc>
                <a:spcPct val="150000"/>
              </a:lnSpc>
            </a:pPr>
            <a:r>
              <a:rPr lang="en-GB" sz="2800" dirty="0">
                <a:latin typeface="SassoonCRInfant" panose="02010503020300020003" pitchFamily="2" charset="0"/>
              </a:rPr>
              <a:t>A 7 year old hand and an EYFS child’s hand.</a:t>
            </a:r>
          </a:p>
          <a:p>
            <a:pPr algn="ctr">
              <a:lnSpc>
                <a:spcPct val="150000"/>
              </a:lnSpc>
            </a:pPr>
            <a:r>
              <a:rPr lang="en-GB" sz="2800" dirty="0">
                <a:latin typeface="SassoonCRInfant" panose="02010503020300020003" pitchFamily="2" charset="0"/>
              </a:rPr>
              <a:t>The hand is physically underdeveloped</a:t>
            </a:r>
            <a:endParaRPr lang="en-GB" sz="2800" dirty="0"/>
          </a:p>
        </p:txBody>
      </p:sp>
      <p:sp>
        <p:nvSpPr>
          <p:cNvPr id="2" name="Rectangle 1"/>
          <p:cNvSpPr/>
          <p:nvPr/>
        </p:nvSpPr>
        <p:spPr>
          <a:xfrm>
            <a:off x="8328248" y="1406138"/>
            <a:ext cx="3384376" cy="3046988"/>
          </a:xfrm>
          <a:prstGeom prst="rect">
            <a:avLst/>
          </a:prstGeom>
        </p:spPr>
        <p:txBody>
          <a:bodyPr wrap="square">
            <a:spAutoFit/>
          </a:bodyPr>
          <a:lstStyle/>
          <a:p>
            <a:r>
              <a:rPr lang="en-GB" sz="2400" dirty="0">
                <a:latin typeface="SassoonCRInfant" panose="02010503020300020003" pitchFamily="2" charset="0"/>
              </a:rPr>
              <a:t>The hand is quite a complex piece of machinery and is made up of lots of different joints and muscle groups that interconnect and work together to provide maximum dexterity. </a:t>
            </a:r>
          </a:p>
        </p:txBody>
      </p:sp>
    </p:spTree>
    <p:extLst>
      <p:ext uri="{BB962C8B-B14F-4D97-AF65-F5344CB8AC3E}">
        <p14:creationId xmlns:p14="http://schemas.microsoft.com/office/powerpoint/2010/main" val="1876878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1344" y="-171400"/>
            <a:ext cx="10982189" cy="1039965"/>
          </a:xfrm>
          <a:prstGeom prst="rect">
            <a:avLst/>
          </a:prstGeom>
        </p:spPr>
        <p:txBody>
          <a:bodyPr wrap="square">
            <a:spAutoFit/>
          </a:bodyPr>
          <a:lstStyle/>
          <a:p>
            <a:pPr algn="ctr">
              <a:lnSpc>
                <a:spcPct val="150000"/>
              </a:lnSpc>
            </a:pPr>
            <a:r>
              <a:rPr lang="en-GB" sz="4500" b="1" u="sng" dirty="0">
                <a:latin typeface="SassoonCRInfant" panose="02010503020300020003" pitchFamily="2" charset="0"/>
              </a:rPr>
              <a:t>Activities to support fine motor strength</a:t>
            </a:r>
            <a:endParaRPr lang="en-GB" sz="2800" dirty="0">
              <a:latin typeface="SassoonCRInfant" panose="02010503020300020003" pitchFamily="2" charset="0"/>
            </a:endParaRPr>
          </a:p>
        </p:txBody>
      </p:sp>
      <p:sp>
        <p:nvSpPr>
          <p:cNvPr id="3" name="Rectangle 2"/>
          <p:cNvSpPr/>
          <p:nvPr/>
        </p:nvSpPr>
        <p:spPr>
          <a:xfrm>
            <a:off x="1775520" y="868565"/>
            <a:ext cx="8664624" cy="5286062"/>
          </a:xfrm>
          <a:prstGeom prst="rect">
            <a:avLst/>
          </a:prstGeom>
        </p:spPr>
        <p:txBody>
          <a:bodyPr wrap="square">
            <a:spAutoFit/>
          </a:bodyPr>
          <a:lstStyle/>
          <a:p>
            <a:pPr marL="342900" indent="-342900">
              <a:lnSpc>
                <a:spcPct val="150000"/>
              </a:lnSpc>
              <a:buFont typeface="Arial" panose="020B0604020202020204" pitchFamily="34" charset="0"/>
              <a:buChar char="•"/>
            </a:pPr>
            <a:r>
              <a:rPr lang="en-GB" sz="2500" dirty="0">
                <a:latin typeface="SassoonCRInfant" panose="02010503020300020003" pitchFamily="2" charset="0"/>
              </a:rPr>
              <a:t>Washing lines and pegs</a:t>
            </a:r>
          </a:p>
          <a:p>
            <a:pPr marL="342900" indent="-342900">
              <a:lnSpc>
                <a:spcPct val="150000"/>
              </a:lnSpc>
              <a:buFont typeface="Arial" panose="020B0604020202020204" pitchFamily="34" charset="0"/>
              <a:buChar char="•"/>
            </a:pPr>
            <a:r>
              <a:rPr lang="en-GB" sz="2500" dirty="0">
                <a:latin typeface="SassoonCRInfant" panose="02010503020300020003" pitchFamily="2" charset="0"/>
              </a:rPr>
              <a:t>Dressing and undressing toys</a:t>
            </a:r>
          </a:p>
          <a:p>
            <a:pPr marL="342900" indent="-342900">
              <a:lnSpc>
                <a:spcPct val="150000"/>
              </a:lnSpc>
              <a:buFont typeface="Arial" panose="020B0604020202020204" pitchFamily="34" charset="0"/>
              <a:buChar char="•"/>
            </a:pPr>
            <a:r>
              <a:rPr lang="en-GB" sz="2500" dirty="0">
                <a:latin typeface="SassoonCRInfant" panose="02010503020300020003" pitchFamily="2" charset="0"/>
              </a:rPr>
              <a:t>Using cutlery</a:t>
            </a:r>
          </a:p>
          <a:p>
            <a:pPr marL="342900" indent="-342900">
              <a:lnSpc>
                <a:spcPct val="150000"/>
              </a:lnSpc>
              <a:buFont typeface="Arial" panose="020B0604020202020204" pitchFamily="34" charset="0"/>
              <a:buChar char="•"/>
            </a:pPr>
            <a:r>
              <a:rPr lang="en-GB" sz="2500" dirty="0">
                <a:latin typeface="SassoonCRInfant" panose="02010503020300020003" pitchFamily="2" charset="0"/>
              </a:rPr>
              <a:t>Dressing up clothes with a range of fastenings</a:t>
            </a:r>
          </a:p>
          <a:p>
            <a:pPr marL="342900" indent="-342900">
              <a:lnSpc>
                <a:spcPct val="150000"/>
              </a:lnSpc>
              <a:buFont typeface="Arial" panose="020B0604020202020204" pitchFamily="34" charset="0"/>
              <a:buChar char="•"/>
            </a:pPr>
            <a:r>
              <a:rPr lang="en-GB" sz="2500" dirty="0">
                <a:latin typeface="SassoonCRInfant" panose="02010503020300020003" pitchFamily="2" charset="0"/>
              </a:rPr>
              <a:t>Peg boards</a:t>
            </a:r>
          </a:p>
          <a:p>
            <a:pPr marL="342900" indent="-342900">
              <a:lnSpc>
                <a:spcPct val="150000"/>
              </a:lnSpc>
              <a:buFont typeface="Arial" panose="020B0604020202020204" pitchFamily="34" charset="0"/>
              <a:buChar char="•"/>
            </a:pPr>
            <a:r>
              <a:rPr lang="en-GB" sz="2500" dirty="0">
                <a:latin typeface="SassoonCRInfant" panose="02010503020300020003" pitchFamily="2" charset="0"/>
              </a:rPr>
              <a:t>Malleable materials (dough, clay, jelly, wet sand)</a:t>
            </a:r>
          </a:p>
          <a:p>
            <a:pPr marL="342900" indent="-342900">
              <a:lnSpc>
                <a:spcPct val="150000"/>
              </a:lnSpc>
              <a:buFont typeface="Arial" panose="020B0604020202020204" pitchFamily="34" charset="0"/>
              <a:buChar char="•"/>
            </a:pPr>
            <a:r>
              <a:rPr lang="en-GB" sz="2500" dirty="0">
                <a:latin typeface="SassoonCRInfant" panose="02010503020300020003" pitchFamily="2" charset="0"/>
              </a:rPr>
              <a:t>Tweezers to pick up small objects </a:t>
            </a:r>
          </a:p>
          <a:p>
            <a:pPr marL="342900" indent="-342900">
              <a:lnSpc>
                <a:spcPct val="150000"/>
              </a:lnSpc>
              <a:buFont typeface="Arial" panose="020B0604020202020204" pitchFamily="34" charset="0"/>
              <a:buChar char="•"/>
            </a:pPr>
            <a:r>
              <a:rPr lang="en-GB" sz="2500" dirty="0">
                <a:latin typeface="SassoonCRInfant" panose="02010503020300020003" pitchFamily="2" charset="0"/>
              </a:rPr>
              <a:t>Cutting with scissors</a:t>
            </a:r>
          </a:p>
          <a:p>
            <a:pPr marL="342900" indent="-342900">
              <a:lnSpc>
                <a:spcPct val="150000"/>
              </a:lnSpc>
              <a:buFont typeface="Arial" panose="020B0604020202020204" pitchFamily="34" charset="0"/>
              <a:buChar char="•"/>
            </a:pPr>
            <a:r>
              <a:rPr lang="en-GB" sz="2500" dirty="0">
                <a:latin typeface="SassoonCRInfant" panose="02010503020300020003" pitchFamily="2" charset="0"/>
              </a:rPr>
              <a:t>Construction materials</a:t>
            </a:r>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l="3089" t="2842" r="2895"/>
          <a:stretch/>
        </p:blipFill>
        <p:spPr>
          <a:xfrm>
            <a:off x="8819086" y="1268760"/>
            <a:ext cx="3205234" cy="3312368"/>
          </a:xfrm>
          <a:prstGeom prst="rect">
            <a:avLst/>
          </a:prstGeom>
        </p:spPr>
      </p:pic>
    </p:spTree>
    <p:extLst>
      <p:ext uri="{BB962C8B-B14F-4D97-AF65-F5344CB8AC3E}">
        <p14:creationId xmlns:p14="http://schemas.microsoft.com/office/powerpoint/2010/main" val="26602100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91344" y="-245304"/>
            <a:ext cx="11665296" cy="5978560"/>
          </a:xfrm>
          <a:prstGeom prst="rect">
            <a:avLst/>
          </a:prstGeom>
        </p:spPr>
        <p:txBody>
          <a:bodyPr wrap="square">
            <a:spAutoFit/>
          </a:bodyPr>
          <a:lstStyle/>
          <a:p>
            <a:pPr>
              <a:lnSpc>
                <a:spcPct val="150000"/>
              </a:lnSpc>
            </a:pPr>
            <a:r>
              <a:rPr lang="en-GB" sz="4500" b="1" u="sng" dirty="0">
                <a:latin typeface="SassoonCRInfant" panose="02010503020300020003" pitchFamily="2" charset="0"/>
              </a:rPr>
              <a:t>How you can help at home</a:t>
            </a:r>
          </a:p>
          <a:p>
            <a:pPr marL="571500" indent="-571500">
              <a:lnSpc>
                <a:spcPct val="150000"/>
              </a:lnSpc>
              <a:buFont typeface="Arial" panose="020B0604020202020204" pitchFamily="34" charset="0"/>
              <a:buChar char="•"/>
            </a:pPr>
            <a:r>
              <a:rPr lang="en-GB" sz="3000" dirty="0">
                <a:latin typeface="SassoonCRInfant" panose="02010503020300020003" pitchFamily="2" charset="0"/>
              </a:rPr>
              <a:t>Teach your child to use a knife and fork.</a:t>
            </a:r>
          </a:p>
          <a:p>
            <a:pPr marL="571500" indent="-571500">
              <a:lnSpc>
                <a:spcPct val="150000"/>
              </a:lnSpc>
              <a:buFont typeface="Arial" panose="020B0604020202020204" pitchFamily="34" charset="0"/>
              <a:buChar char="•"/>
            </a:pPr>
            <a:r>
              <a:rPr lang="en-GB" sz="3000" dirty="0">
                <a:latin typeface="SassoonCRInfant" panose="02010503020300020003" pitchFamily="2" charset="0"/>
              </a:rPr>
              <a:t>Encourage your child to dress themselves.</a:t>
            </a:r>
          </a:p>
          <a:p>
            <a:pPr marL="571500" indent="-571500">
              <a:lnSpc>
                <a:spcPct val="150000"/>
              </a:lnSpc>
              <a:buFont typeface="Arial" panose="020B0604020202020204" pitchFamily="34" charset="0"/>
              <a:buChar char="•"/>
            </a:pPr>
            <a:r>
              <a:rPr lang="en-GB" sz="3000" dirty="0">
                <a:latin typeface="SassoonCRInfant" panose="02010503020300020003" pitchFamily="2" charset="0"/>
              </a:rPr>
              <a:t>Get creative with your mark making – use paint, chalk, sticks in mud/sand, paint with water, bath crayons.</a:t>
            </a:r>
          </a:p>
          <a:p>
            <a:pPr marL="571500" indent="-571500">
              <a:lnSpc>
                <a:spcPct val="150000"/>
              </a:lnSpc>
              <a:buFont typeface="Arial" panose="020B0604020202020204" pitchFamily="34" charset="0"/>
              <a:buChar char="•"/>
            </a:pPr>
            <a:r>
              <a:rPr lang="en-GB" sz="3000" dirty="0">
                <a:latin typeface="SassoonCRInfant" panose="02010503020300020003" pitchFamily="2" charset="0"/>
              </a:rPr>
              <a:t>Allow your child to be as independent as possible with all tasks and allow them to take risks</a:t>
            </a:r>
          </a:p>
          <a:p>
            <a:pPr marL="571500" indent="-571500" algn="ctr">
              <a:lnSpc>
                <a:spcPct val="150000"/>
              </a:lnSpc>
              <a:buFont typeface="Arial" panose="020B0604020202020204" pitchFamily="34" charset="0"/>
              <a:buChar char="•"/>
            </a:pPr>
            <a:r>
              <a:rPr lang="en-GB" sz="3000" dirty="0">
                <a:solidFill>
                  <a:srgbClr val="FF0000"/>
                </a:solidFill>
                <a:latin typeface="SassoonCRInfant" panose="02010503020300020003" pitchFamily="2" charset="0"/>
              </a:rPr>
              <a:t>Less screen time, more time being physical!</a:t>
            </a:r>
          </a:p>
        </p:txBody>
      </p:sp>
    </p:spTree>
    <p:extLst>
      <p:ext uri="{BB962C8B-B14F-4D97-AF65-F5344CB8AC3E}">
        <p14:creationId xmlns:p14="http://schemas.microsoft.com/office/powerpoint/2010/main" val="7108193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59496" y="1700808"/>
            <a:ext cx="8458200" cy="1828800"/>
          </a:xfrm>
        </p:spPr>
        <p:txBody>
          <a:bodyPr>
            <a:normAutofit/>
          </a:bodyPr>
          <a:lstStyle/>
          <a:p>
            <a:pPr algn="ctr"/>
            <a:r>
              <a:rPr lang="en-GB" sz="9600" b="1" dirty="0">
                <a:latin typeface="SassoonCRInfant" panose="02010503020300020003" pitchFamily="2" charset="0"/>
              </a:rPr>
              <a:t>Drawing Club</a:t>
            </a:r>
          </a:p>
        </p:txBody>
      </p:sp>
    </p:spTree>
    <p:extLst>
      <p:ext uri="{BB962C8B-B14F-4D97-AF65-F5344CB8AC3E}">
        <p14:creationId xmlns:p14="http://schemas.microsoft.com/office/powerpoint/2010/main" val="29854454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263352" y="116632"/>
            <a:ext cx="9829800" cy="1082674"/>
          </a:xfrm>
          <a:prstGeom prst="rect">
            <a:avLst/>
          </a:prstGeom>
        </p:spPr>
        <p:txBody>
          <a:bodyPr>
            <a:norm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r>
              <a:rPr lang="en-GB" sz="5000" b="1" u="sng" dirty="0">
                <a:latin typeface="SassoonCRInfant" panose="02010503020300020003" pitchFamily="2" charset="0"/>
              </a:rPr>
              <a:t>What is mark making?</a:t>
            </a:r>
          </a:p>
        </p:txBody>
      </p:sp>
      <p:sp>
        <p:nvSpPr>
          <p:cNvPr id="3" name="Rectangle 2"/>
          <p:cNvSpPr/>
          <p:nvPr/>
        </p:nvSpPr>
        <p:spPr>
          <a:xfrm>
            <a:off x="294616" y="1052736"/>
            <a:ext cx="11346000" cy="2246769"/>
          </a:xfrm>
          <a:prstGeom prst="rect">
            <a:avLst/>
          </a:prstGeom>
        </p:spPr>
        <p:txBody>
          <a:bodyPr wrap="square">
            <a:spAutoFit/>
          </a:bodyPr>
          <a:lstStyle/>
          <a:p>
            <a:pPr marL="457200" indent="-457200" algn="just">
              <a:buFont typeface="Arial" panose="020B0604020202020204" pitchFamily="34" charset="0"/>
              <a:buChar char="•"/>
            </a:pPr>
            <a:r>
              <a:rPr lang="en-GB" sz="2800" dirty="0">
                <a:solidFill>
                  <a:srgbClr val="202124"/>
                </a:solidFill>
                <a:latin typeface="SassoonCRInfant" panose="02010503020300020003" pitchFamily="2" charset="0"/>
              </a:rPr>
              <a:t>Mark making in the Early Years is </a:t>
            </a:r>
            <a:r>
              <a:rPr lang="en-GB" sz="2800" b="1" dirty="0">
                <a:solidFill>
                  <a:srgbClr val="202124"/>
                </a:solidFill>
                <a:latin typeface="SassoonCRInfant" panose="02010503020300020003" pitchFamily="2" charset="0"/>
              </a:rPr>
              <a:t>when children start to intentionally create their own lines, patterns, or shapes using their bodies or tools</a:t>
            </a:r>
            <a:r>
              <a:rPr lang="en-GB" sz="2800" dirty="0">
                <a:solidFill>
                  <a:srgbClr val="202124"/>
                </a:solidFill>
                <a:latin typeface="SassoonCRInfant" panose="02010503020300020003" pitchFamily="2" charset="0"/>
              </a:rPr>
              <a:t>. It's the first step in a child's developmental journey towards writing and drawing, and is usually first seen in babies and toddlers.</a:t>
            </a:r>
            <a:endParaRPr lang="en-GB" sz="2800" dirty="0">
              <a:latin typeface="SassoonCRInfant" panose="02010503020300020003" pitchFamily="2" charset="0"/>
            </a:endParaRPr>
          </a:p>
        </p:txBody>
      </p:sp>
      <p:pic>
        <p:nvPicPr>
          <p:cNvPr id="7172" name="Picture 4" descr="How To Increase Interest In Mark Making On Paper - Early Years Career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87488" y="3495821"/>
            <a:ext cx="2681028" cy="1787352"/>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7 Of The Best Mark Making Resources For Early Years - Teachwir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42633" y="3402007"/>
            <a:ext cx="2988097" cy="1998290"/>
          </a:xfrm>
          <a:prstGeom prst="rect">
            <a:avLst/>
          </a:prstGeom>
          <a:noFill/>
          <a:extLst>
            <a:ext uri="{909E8E84-426E-40DD-AFC4-6F175D3DCCD1}">
              <a14:hiddenFill xmlns:a14="http://schemas.microsoft.com/office/drawing/2010/main">
                <a:solidFill>
                  <a:srgbClr val="FFFFFF"/>
                </a:solidFill>
              </a14:hiddenFill>
            </a:ext>
          </a:extLst>
        </p:spPr>
      </p:pic>
      <p:pic>
        <p:nvPicPr>
          <p:cNvPr id="7176" name="Picture 8" descr="Get inspired with these 8 mark making ideas - Teachwire"/>
          <p:cNvPicPr>
            <a:picLocks noChangeAspect="1" noChangeArrowheads="1"/>
          </p:cNvPicPr>
          <p:nvPr/>
        </p:nvPicPr>
        <p:blipFill rotWithShape="1">
          <a:blip r:embed="rId4">
            <a:extLst>
              <a:ext uri="{28A0092B-C50C-407E-A947-70E740481C1C}">
                <a14:useLocalDpi xmlns:a14="http://schemas.microsoft.com/office/drawing/2010/main" val="0"/>
              </a:ext>
            </a:extLst>
          </a:blip>
          <a:srcRect l="21262" t="19689" r="25583"/>
          <a:stretch/>
        </p:blipFill>
        <p:spPr bwMode="auto">
          <a:xfrm>
            <a:off x="7766715" y="3271835"/>
            <a:ext cx="2233204" cy="22353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19940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s://www.naeyc.org/sites/default/files/wysiwyg/user-55/table_1.jpg"/>
          <p:cNvPicPr>
            <a:picLocks noChangeAspect="1" noChangeArrowheads="1"/>
          </p:cNvPicPr>
          <p:nvPr/>
        </p:nvPicPr>
        <p:blipFill rotWithShape="1">
          <a:blip r:embed="rId2">
            <a:extLst>
              <a:ext uri="{28A0092B-C50C-407E-A947-70E740481C1C}">
                <a14:useLocalDpi xmlns:a14="http://schemas.microsoft.com/office/drawing/2010/main" val="0"/>
              </a:ext>
            </a:extLst>
          </a:blip>
          <a:srcRect l="2726" t="8980" r="2775" b="59896"/>
          <a:stretch/>
        </p:blipFill>
        <p:spPr bwMode="auto">
          <a:xfrm>
            <a:off x="191344" y="2420888"/>
            <a:ext cx="11824472" cy="4320480"/>
          </a:xfrm>
          <a:prstGeom prst="rect">
            <a:avLst/>
          </a:prstGeom>
          <a:noFill/>
          <a:extLst>
            <a:ext uri="{909E8E84-426E-40DD-AFC4-6F175D3DCCD1}">
              <a14:hiddenFill xmlns:a14="http://schemas.microsoft.com/office/drawing/2010/main">
                <a:solidFill>
                  <a:srgbClr val="FFFFFF"/>
                </a:solidFill>
              </a14:hiddenFill>
            </a:ext>
          </a:extLst>
        </p:spPr>
      </p:pic>
      <p:sp>
        <p:nvSpPr>
          <p:cNvPr id="3" name="Title 1"/>
          <p:cNvSpPr txBox="1">
            <a:spLocks/>
          </p:cNvSpPr>
          <p:nvPr/>
        </p:nvSpPr>
        <p:spPr>
          <a:xfrm>
            <a:off x="263352" y="116632"/>
            <a:ext cx="9829800" cy="1082674"/>
          </a:xfrm>
          <a:prstGeom prst="rect">
            <a:avLst/>
          </a:prstGeom>
        </p:spPr>
        <p:txBody>
          <a:bodyPr>
            <a:norm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r>
              <a:rPr lang="en-GB" sz="5000" b="1" u="sng" dirty="0">
                <a:latin typeface="SassoonCRInfant" panose="02010503020300020003" pitchFamily="2" charset="0"/>
              </a:rPr>
              <a:t>What is emergent writing?</a:t>
            </a:r>
          </a:p>
        </p:txBody>
      </p:sp>
      <p:sp>
        <p:nvSpPr>
          <p:cNvPr id="2" name="Rectangle 1"/>
          <p:cNvSpPr/>
          <p:nvPr/>
        </p:nvSpPr>
        <p:spPr>
          <a:xfrm>
            <a:off x="49288" y="908720"/>
            <a:ext cx="11665296" cy="1246495"/>
          </a:xfrm>
          <a:prstGeom prst="rect">
            <a:avLst/>
          </a:prstGeom>
        </p:spPr>
        <p:txBody>
          <a:bodyPr wrap="square">
            <a:spAutoFit/>
          </a:bodyPr>
          <a:lstStyle/>
          <a:p>
            <a:pPr marL="342900" indent="-342900" algn="just">
              <a:buFont typeface="Arial" panose="020B0604020202020204" pitchFamily="34" charset="0"/>
              <a:buChar char="•"/>
            </a:pPr>
            <a:r>
              <a:rPr lang="en-GB" sz="2500" dirty="0">
                <a:solidFill>
                  <a:schemeClr val="tx2"/>
                </a:solidFill>
                <a:latin typeface="SassoonCRInfant" panose="02010503020300020003" pitchFamily="2" charset="0"/>
              </a:rPr>
              <a:t>Emergent writing is young children’s first attempts at the writing process. Children as young as 2 years old begin to imitate the act of writing by creating drawings and symbolic markings that represent their thoughts and ideas. </a:t>
            </a:r>
          </a:p>
        </p:txBody>
      </p:sp>
    </p:spTree>
    <p:extLst>
      <p:ext uri="{BB962C8B-B14F-4D97-AF65-F5344CB8AC3E}">
        <p14:creationId xmlns:p14="http://schemas.microsoft.com/office/powerpoint/2010/main" val="6705283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263352" y="116632"/>
            <a:ext cx="9829800" cy="1082674"/>
          </a:xfrm>
          <a:prstGeom prst="rect">
            <a:avLst/>
          </a:prstGeom>
        </p:spPr>
        <p:txBody>
          <a:bodyPr>
            <a:norm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r>
              <a:rPr lang="en-GB" sz="5000" b="1" u="sng" dirty="0">
                <a:latin typeface="SassoonCRInfant" panose="02010503020300020003" pitchFamily="2" charset="0"/>
              </a:rPr>
              <a:t>Symbols</a:t>
            </a:r>
          </a:p>
        </p:txBody>
      </p:sp>
      <p:sp>
        <p:nvSpPr>
          <p:cNvPr id="3" name="Content Placeholder 2"/>
          <p:cNvSpPr txBox="1">
            <a:spLocks/>
          </p:cNvSpPr>
          <p:nvPr/>
        </p:nvSpPr>
        <p:spPr>
          <a:xfrm>
            <a:off x="119336" y="1199306"/>
            <a:ext cx="11856640" cy="3954266"/>
          </a:xfrm>
          <a:prstGeom prst="rect">
            <a:avLst/>
          </a:prstGeom>
        </p:spPr>
        <p:txBody>
          <a:bodyPr>
            <a:normAutofit/>
          </a:bodyPr>
          <a:lstStyle>
            <a:lvl1pPr marL="228600" indent="-228600" algn="l" defTabSz="914400" rtl="0" eaLnBrk="1" latinLnBrk="0" hangingPunct="1">
              <a:lnSpc>
                <a:spcPct val="90000"/>
              </a:lnSpc>
              <a:spcBef>
                <a:spcPts val="1800"/>
              </a:spcBef>
              <a:buFont typeface="Arial" panose="020B0604020202020204" pitchFamily="34" charset="0"/>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1200"/>
              </a:spcBef>
              <a:buFont typeface="Arial" panose="020B0604020202020204" pitchFamily="34" charset="0"/>
              <a:buChar char="•"/>
              <a:defRPr sz="1800" kern="1200">
                <a:solidFill>
                  <a:schemeClr val="tx1"/>
                </a:solidFill>
                <a:latin typeface="+mn-lt"/>
                <a:ea typeface="+mn-ea"/>
                <a:cs typeface="+mn-cs"/>
              </a:defRPr>
            </a:lvl2pPr>
            <a:lvl3pPr marL="685800" indent="-18288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3pPr>
            <a:lvl4pPr marL="914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4pPr>
            <a:lvl5pPr marL="11430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5pPr>
            <a:lvl6pPr marL="13716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6pPr>
            <a:lvl7pPr marL="16002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7pPr>
            <a:lvl8pPr marL="18288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8pPr>
            <a:lvl9pPr marL="2057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9pPr>
          </a:lstStyle>
          <a:p>
            <a:r>
              <a:rPr lang="en-US" sz="2600" dirty="0">
                <a:latin typeface="SassoonCRInfant" panose="02010503020300020003" pitchFamily="2" charset="0"/>
                <a:ea typeface="Roboto" panose="02000000000000000000" pitchFamily="2" charset="0"/>
              </a:rPr>
              <a:t>Symbols are all around us and are something we use as part of our everyday lives.</a:t>
            </a:r>
          </a:p>
          <a:p>
            <a:r>
              <a:rPr lang="en-US" sz="2600" dirty="0">
                <a:latin typeface="SassoonCRInfant" panose="02010503020300020003" pitchFamily="2" charset="0"/>
                <a:ea typeface="Roboto" panose="02000000000000000000" pitchFamily="2" charset="0"/>
              </a:rPr>
              <a:t>Symbols communicate a message or an instruction. Do you </a:t>
            </a:r>
            <a:r>
              <a:rPr lang="en-US" sz="2600" dirty="0" err="1">
                <a:latin typeface="SassoonCRInfant" panose="02010503020300020003" pitchFamily="2" charset="0"/>
                <a:ea typeface="Roboto" panose="02000000000000000000" pitchFamily="2" charset="0"/>
              </a:rPr>
              <a:t>recognise</a:t>
            </a:r>
            <a:r>
              <a:rPr lang="en-US" sz="2600" dirty="0">
                <a:latin typeface="SassoonCRInfant" panose="02010503020300020003" pitchFamily="2" charset="0"/>
                <a:ea typeface="Roboto" panose="02000000000000000000" pitchFamily="2" charset="0"/>
              </a:rPr>
              <a:t> these?</a:t>
            </a:r>
          </a:p>
          <a:p>
            <a:endParaRPr lang="en-US" sz="5700" dirty="0">
              <a:latin typeface="Candara" panose="020E0502030303020204" pitchFamily="34" charset="0"/>
              <a:ea typeface="Roboto" panose="02000000000000000000" pitchFamily="2" charset="0"/>
            </a:endParaRPr>
          </a:p>
          <a:p>
            <a:pPr marL="0" indent="0">
              <a:buFont typeface="Arial" panose="020B0604020202020204" pitchFamily="34" charset="0"/>
              <a:buNone/>
            </a:pPr>
            <a:endParaRPr lang="en-US" dirty="0">
              <a:latin typeface="Candara" panose="020E0502030303020204" pitchFamily="34" charset="0"/>
              <a:ea typeface="Roboto" panose="02000000000000000000" pitchFamily="2" charset="0"/>
            </a:endParaRPr>
          </a:p>
        </p:txBody>
      </p:sp>
      <p:pic>
        <p:nvPicPr>
          <p:cNvPr id="1028" name="Picture 4" descr="Laundry symbol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91496" y="2832956"/>
            <a:ext cx="3148324" cy="197244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Male | Female | Disabled Symbol Toilet Sign | Safety First Ai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0619" y="2832956"/>
            <a:ext cx="1992830" cy="199283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8" descr="Recycling Symbol - Download the Original Recycle Log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16788" y="4681365"/>
            <a:ext cx="1548172" cy="1487427"/>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File:Pictograms-nps-airport.svg - Wikipedi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84785" y="2757456"/>
            <a:ext cx="1451230" cy="1451230"/>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Celebrating @ - the symbol of the computer age | Media | theguardian.com"/>
          <p:cNvPicPr>
            <a:picLocks noChangeAspect="1" noChangeArrowheads="1"/>
          </p:cNvPicPr>
          <p:nvPr/>
        </p:nvPicPr>
        <p:blipFill rotWithShape="1">
          <a:blip r:embed="rId6">
            <a:extLst>
              <a:ext uri="{28A0092B-C50C-407E-A947-70E740481C1C}">
                <a14:useLocalDpi xmlns:a14="http://schemas.microsoft.com/office/drawing/2010/main" val="0"/>
              </a:ext>
            </a:extLst>
          </a:blip>
          <a:srcRect l="24401" t="6919" r="24652" b="10909"/>
          <a:stretch/>
        </p:blipFill>
        <p:spPr bwMode="auto">
          <a:xfrm>
            <a:off x="5468125" y="2708920"/>
            <a:ext cx="1687216" cy="1632790"/>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Traffic Symbol Signs and Road Symbols - English Grammar Here"/>
          <p:cNvPicPr>
            <a:picLocks noChangeAspect="1" noChangeArrowheads="1"/>
          </p:cNvPicPr>
          <p:nvPr/>
        </p:nvPicPr>
        <p:blipFill rotWithShape="1">
          <a:blip r:embed="rId7">
            <a:extLst>
              <a:ext uri="{28A0092B-C50C-407E-A947-70E740481C1C}">
                <a14:useLocalDpi xmlns:a14="http://schemas.microsoft.com/office/drawing/2010/main" val="0"/>
              </a:ext>
            </a:extLst>
          </a:blip>
          <a:srcRect l="20358" t="13686" r="62632" b="77441"/>
          <a:stretch/>
        </p:blipFill>
        <p:spPr bwMode="auto">
          <a:xfrm>
            <a:off x="5468125" y="4642075"/>
            <a:ext cx="1802035" cy="13630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74395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263352" y="116632"/>
            <a:ext cx="9829800" cy="792088"/>
          </a:xfrm>
          <a:prstGeom prst="rect">
            <a:avLst/>
          </a:prstGeom>
        </p:spPr>
        <p:txBody>
          <a:bodyPr>
            <a:normAutofit lnSpcReduction="10000"/>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r>
              <a:rPr lang="en-GB" sz="5000" b="1" u="sng" dirty="0">
                <a:latin typeface="SassoonCRInfant" panose="02010503020300020003" pitchFamily="2" charset="0"/>
              </a:rPr>
              <a:t>Secret symbols</a:t>
            </a:r>
          </a:p>
        </p:txBody>
      </p:sp>
      <p:sp>
        <p:nvSpPr>
          <p:cNvPr id="3" name="Content Placeholder 2"/>
          <p:cNvSpPr txBox="1">
            <a:spLocks/>
          </p:cNvSpPr>
          <p:nvPr/>
        </p:nvSpPr>
        <p:spPr>
          <a:xfrm>
            <a:off x="119336" y="1052736"/>
            <a:ext cx="11856640" cy="4100836"/>
          </a:xfrm>
          <a:prstGeom prst="rect">
            <a:avLst/>
          </a:prstGeom>
        </p:spPr>
        <p:txBody>
          <a:bodyPr>
            <a:normAutofit/>
          </a:bodyPr>
          <a:lstStyle>
            <a:lvl1pPr marL="228600" indent="-228600" algn="l" defTabSz="914400" rtl="0" eaLnBrk="1" latinLnBrk="0" hangingPunct="1">
              <a:lnSpc>
                <a:spcPct val="90000"/>
              </a:lnSpc>
              <a:spcBef>
                <a:spcPts val="1800"/>
              </a:spcBef>
              <a:buFont typeface="Arial" panose="020B0604020202020204" pitchFamily="34" charset="0"/>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1200"/>
              </a:spcBef>
              <a:buFont typeface="Arial" panose="020B0604020202020204" pitchFamily="34" charset="0"/>
              <a:buChar char="•"/>
              <a:defRPr sz="1800" kern="1200">
                <a:solidFill>
                  <a:schemeClr val="tx1"/>
                </a:solidFill>
                <a:latin typeface="+mn-lt"/>
                <a:ea typeface="+mn-ea"/>
                <a:cs typeface="+mn-cs"/>
              </a:defRPr>
            </a:lvl2pPr>
            <a:lvl3pPr marL="685800" indent="-18288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3pPr>
            <a:lvl4pPr marL="914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4pPr>
            <a:lvl5pPr marL="11430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5pPr>
            <a:lvl6pPr marL="13716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6pPr>
            <a:lvl7pPr marL="16002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7pPr>
            <a:lvl8pPr marL="18288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8pPr>
            <a:lvl9pPr marL="2057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9pPr>
          </a:lstStyle>
          <a:p>
            <a:r>
              <a:rPr lang="en-US" sz="3000" dirty="0">
                <a:latin typeface="SassoonCRInfant" panose="02010503020300020003" pitchFamily="2" charset="0"/>
                <a:ea typeface="Roboto" panose="02000000000000000000" pitchFamily="2" charset="0"/>
              </a:rPr>
              <a:t>To children, letters are symbols, until they learn what they are, they are just a series of lines, curves and dots. </a:t>
            </a:r>
          </a:p>
          <a:p>
            <a:r>
              <a:rPr lang="en-US" sz="3000" dirty="0">
                <a:latin typeface="SassoonCRInfant" panose="02010503020300020003" pitchFamily="2" charset="0"/>
                <a:ea typeface="Roboto" panose="02000000000000000000" pitchFamily="2" charset="0"/>
              </a:rPr>
              <a:t> In Reception, we introduce </a:t>
            </a:r>
            <a:r>
              <a:rPr lang="en-US" sz="3000" i="1" dirty="0">
                <a:latin typeface="SassoonCRInfant" panose="02010503020300020003" pitchFamily="2" charset="0"/>
                <a:ea typeface="Roboto" panose="02000000000000000000" pitchFamily="2" charset="0"/>
              </a:rPr>
              <a:t>‘Secret Symbols’</a:t>
            </a:r>
            <a:r>
              <a:rPr lang="en-US" sz="3000" dirty="0">
                <a:latin typeface="SassoonCRInfant" panose="02010503020300020003" pitchFamily="2" charset="0"/>
                <a:ea typeface="Roboto" panose="02000000000000000000" pitchFamily="2" charset="0"/>
              </a:rPr>
              <a:t>, these are any symbols which the children can draw/write, which can mean whatever their imaginations want them to be!</a:t>
            </a:r>
          </a:p>
          <a:p>
            <a:r>
              <a:rPr lang="en-GB" sz="3000" i="1" dirty="0">
                <a:latin typeface="SassoonCRInfant" panose="02010503020300020003" pitchFamily="2" charset="0"/>
              </a:rPr>
              <a:t>“Young children need to feel 3 things when they write and mark make: joy, purpose and magic.” Greg </a:t>
            </a:r>
            <a:r>
              <a:rPr lang="en-GB" sz="3000" i="1" dirty="0" err="1">
                <a:latin typeface="SassoonCRInfant" panose="02010503020300020003" pitchFamily="2" charset="0"/>
              </a:rPr>
              <a:t>Bottrill</a:t>
            </a:r>
            <a:endParaRPr lang="en-GB" sz="3000" i="1" dirty="0">
              <a:latin typeface="SassoonCRInfant" panose="02010503020300020003" pitchFamily="2" charset="0"/>
            </a:endParaRPr>
          </a:p>
          <a:p>
            <a:pPr marL="0" indent="0">
              <a:buNone/>
            </a:pPr>
            <a:endParaRPr lang="en-US" sz="3000" dirty="0">
              <a:latin typeface="SassoonCRInfant" panose="02010503020300020003" pitchFamily="2" charset="0"/>
              <a:ea typeface="Roboto" panose="02000000000000000000" pitchFamily="2" charset="0"/>
            </a:endParaRPr>
          </a:p>
          <a:p>
            <a:endParaRPr lang="en-US" sz="5700" dirty="0">
              <a:latin typeface="Candara" panose="020E0502030303020204" pitchFamily="34" charset="0"/>
              <a:ea typeface="Roboto" panose="02000000000000000000" pitchFamily="2" charset="0"/>
            </a:endParaRPr>
          </a:p>
          <a:p>
            <a:pPr marL="0" indent="0">
              <a:buFont typeface="Arial" panose="020B0604020202020204" pitchFamily="34" charset="0"/>
              <a:buNone/>
            </a:pPr>
            <a:endParaRPr lang="en-US" dirty="0">
              <a:latin typeface="Candara" panose="020E0502030303020204" pitchFamily="34" charset="0"/>
              <a:ea typeface="Roboto" panose="02000000000000000000" pitchFamily="2" charset="0"/>
            </a:endParaRPr>
          </a:p>
        </p:txBody>
      </p:sp>
      <p:pic>
        <p:nvPicPr>
          <p:cNvPr id="2050" name="Picture 2" descr="Secret Symbol Word Mat"/>
          <p:cNvPicPr>
            <a:picLocks noChangeAspect="1" noChangeArrowheads="1"/>
          </p:cNvPicPr>
          <p:nvPr/>
        </p:nvPicPr>
        <p:blipFill rotWithShape="1">
          <a:blip r:embed="rId2">
            <a:extLst>
              <a:ext uri="{28A0092B-C50C-407E-A947-70E740481C1C}">
                <a14:useLocalDpi xmlns:a14="http://schemas.microsoft.com/office/drawing/2010/main" val="0"/>
              </a:ext>
            </a:extLst>
          </a:blip>
          <a:srcRect l="21599" t="16799" r="20801" b="18401"/>
          <a:stretch/>
        </p:blipFill>
        <p:spPr bwMode="auto">
          <a:xfrm>
            <a:off x="3503712" y="4628440"/>
            <a:ext cx="3744416" cy="21062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53500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263352" y="116632"/>
            <a:ext cx="9829800" cy="792088"/>
          </a:xfrm>
          <a:prstGeom prst="rect">
            <a:avLst/>
          </a:prstGeom>
        </p:spPr>
        <p:txBody>
          <a:bodyPr>
            <a:normAutofit lnSpcReduction="10000"/>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r>
              <a:rPr lang="en-GB" sz="5000" b="1" u="sng" dirty="0">
                <a:latin typeface="SassoonCRInfant" panose="02010503020300020003" pitchFamily="2" charset="0"/>
              </a:rPr>
              <a:t>The Message Monster</a:t>
            </a:r>
          </a:p>
        </p:txBody>
      </p:sp>
      <p:pic>
        <p:nvPicPr>
          <p:cNvPr id="3074" name="Picture 2" descr="Large Worry Monster - Assorted Colours From 8.00 GBP | The Works"/>
          <p:cNvPicPr>
            <a:picLocks noChangeAspect="1" noChangeArrowheads="1"/>
          </p:cNvPicPr>
          <p:nvPr/>
        </p:nvPicPr>
        <p:blipFill rotWithShape="1">
          <a:blip r:embed="rId2">
            <a:extLst>
              <a:ext uri="{28A0092B-C50C-407E-A947-70E740481C1C}">
                <a14:useLocalDpi xmlns:a14="http://schemas.microsoft.com/office/drawing/2010/main" val="0"/>
              </a:ext>
            </a:extLst>
          </a:blip>
          <a:srcRect l="7560" t="4793" r="9281" b="8268"/>
          <a:stretch/>
        </p:blipFill>
        <p:spPr bwMode="auto">
          <a:xfrm>
            <a:off x="10560496" y="116632"/>
            <a:ext cx="1459802" cy="1526158"/>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191344" y="953284"/>
            <a:ext cx="10801200" cy="4370427"/>
          </a:xfrm>
          <a:prstGeom prst="rect">
            <a:avLst/>
          </a:prstGeom>
        </p:spPr>
        <p:txBody>
          <a:bodyPr wrap="square">
            <a:spAutoFit/>
          </a:bodyPr>
          <a:lstStyle/>
          <a:p>
            <a:pPr marL="457200" indent="-457200">
              <a:buFont typeface="Arial" panose="020B0604020202020204" pitchFamily="34" charset="0"/>
              <a:buChar char="•"/>
            </a:pPr>
            <a:r>
              <a:rPr lang="en-GB" sz="2300" dirty="0">
                <a:latin typeface="SassoonCRInfant" panose="02010503020300020003" pitchFamily="2" charset="0"/>
              </a:rPr>
              <a:t>The Message Monster visited Reception today!</a:t>
            </a:r>
          </a:p>
          <a:p>
            <a:endParaRPr lang="en-GB" sz="2300" dirty="0">
              <a:latin typeface="SassoonCRInfant" panose="02010503020300020003" pitchFamily="2" charset="0"/>
            </a:endParaRPr>
          </a:p>
          <a:p>
            <a:pPr marL="457200" indent="-457200">
              <a:buFont typeface="Arial" panose="020B0604020202020204" pitchFamily="34" charset="0"/>
              <a:buChar char="•"/>
            </a:pPr>
            <a:r>
              <a:rPr lang="en-GB" sz="2300" dirty="0">
                <a:latin typeface="SassoonCRInfant" panose="02010503020300020003" pitchFamily="2" charset="0"/>
              </a:rPr>
              <a:t>The Message Monster communicates using </a:t>
            </a:r>
            <a:r>
              <a:rPr lang="en-GB" sz="2300" i="1" dirty="0">
                <a:latin typeface="SassoonCRInfant" panose="02010503020300020003" pitchFamily="2" charset="0"/>
              </a:rPr>
              <a:t>‘Secret Symbols’! </a:t>
            </a:r>
            <a:r>
              <a:rPr lang="en-GB" sz="2300" dirty="0">
                <a:latin typeface="SassoonCRInfant" panose="02010503020300020003" pitchFamily="2" charset="0"/>
              </a:rPr>
              <a:t>The purpose of this is to encourage the children to mark-make and give meaning to what they have ‘written’.</a:t>
            </a:r>
          </a:p>
          <a:p>
            <a:pPr marL="457200" indent="-457200">
              <a:buFont typeface="Arial" panose="020B0604020202020204" pitchFamily="34" charset="0"/>
              <a:buChar char="•"/>
            </a:pPr>
            <a:endParaRPr lang="en-GB" sz="2300" dirty="0">
              <a:latin typeface="SassoonCRInfant" panose="02010503020300020003" pitchFamily="2" charset="0"/>
            </a:endParaRPr>
          </a:p>
          <a:p>
            <a:pPr marL="457200" indent="-457200">
              <a:buFont typeface="Arial" panose="020B0604020202020204" pitchFamily="34" charset="0"/>
              <a:buChar char="•"/>
            </a:pPr>
            <a:r>
              <a:rPr lang="en-GB" sz="2300" dirty="0">
                <a:latin typeface="SassoonCRInfant" panose="02010503020300020003" pitchFamily="2" charset="0"/>
              </a:rPr>
              <a:t>Using ‘</a:t>
            </a:r>
            <a:r>
              <a:rPr lang="en-GB" sz="2300" i="1" dirty="0">
                <a:latin typeface="SassoonCRInfant" panose="02010503020300020003" pitchFamily="2" charset="0"/>
              </a:rPr>
              <a:t>Secret Symbols’</a:t>
            </a:r>
            <a:r>
              <a:rPr lang="en-GB" sz="2300" dirty="0">
                <a:latin typeface="SassoonCRInfant" panose="02010503020300020003" pitchFamily="2" charset="0"/>
              </a:rPr>
              <a:t> gives children the confidence to start mark making. </a:t>
            </a:r>
          </a:p>
          <a:p>
            <a:pPr marL="457200" indent="-457200">
              <a:buFont typeface="Arial" panose="020B0604020202020204" pitchFamily="34" charset="0"/>
              <a:buChar char="•"/>
            </a:pPr>
            <a:endParaRPr lang="en-GB" sz="2300" dirty="0">
              <a:latin typeface="SassoonCRInfant" panose="02010503020300020003" pitchFamily="2" charset="0"/>
            </a:endParaRPr>
          </a:p>
          <a:p>
            <a:pPr marL="457200" indent="-457200">
              <a:buFont typeface="Arial" panose="020B0604020202020204" pitchFamily="34" charset="0"/>
              <a:buChar char="•"/>
            </a:pPr>
            <a:r>
              <a:rPr lang="en-GB" sz="2300" dirty="0">
                <a:latin typeface="SassoonCRInfant" panose="02010503020300020003" pitchFamily="2" charset="0"/>
              </a:rPr>
              <a:t>Writing can and should be a positive experience. Children can so quickly become ‘reluctant writers’ so we need to make it fun, inviting and engaging.</a:t>
            </a:r>
          </a:p>
          <a:p>
            <a:pPr marL="457200" indent="-457200">
              <a:buFont typeface="Arial" panose="020B0604020202020204" pitchFamily="34" charset="0"/>
              <a:buChar char="•"/>
            </a:pPr>
            <a:endParaRPr lang="en-GB" sz="2300" dirty="0">
              <a:latin typeface="SassoonCRInfant" panose="02010503020300020003" pitchFamily="2" charset="0"/>
            </a:endParaRPr>
          </a:p>
          <a:p>
            <a:pPr marL="457200" indent="-457200">
              <a:buFont typeface="Arial" panose="020B0604020202020204" pitchFamily="34" charset="0"/>
              <a:buChar char="•"/>
            </a:pPr>
            <a:r>
              <a:rPr lang="en-GB" sz="2300" dirty="0">
                <a:solidFill>
                  <a:srgbClr val="3E3E3E"/>
                </a:solidFill>
                <a:latin typeface="SassoonCRInfant" panose="02010503020300020003" pitchFamily="2" charset="0"/>
              </a:rPr>
              <a:t>When ‘messaging’ takes off, the phrase ‘reluctant writers’ goes out the window! </a:t>
            </a:r>
            <a:endParaRPr lang="en-GB" sz="2300" dirty="0"/>
          </a:p>
          <a:p>
            <a:pPr marL="457200" indent="-457200">
              <a:buFont typeface="Arial" panose="020B0604020202020204" pitchFamily="34" charset="0"/>
              <a:buChar char="•"/>
            </a:pPr>
            <a:endParaRPr lang="en-GB" sz="2500" dirty="0">
              <a:latin typeface="SassoonCRInfant" panose="02010503020300020003" pitchFamily="2" charset="0"/>
            </a:endParaRPr>
          </a:p>
        </p:txBody>
      </p:sp>
    </p:spTree>
    <p:extLst>
      <p:ext uri="{BB962C8B-B14F-4D97-AF65-F5344CB8AC3E}">
        <p14:creationId xmlns:p14="http://schemas.microsoft.com/office/powerpoint/2010/main" val="418256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07368" y="128761"/>
            <a:ext cx="9829800" cy="792088"/>
          </a:xfrm>
          <a:prstGeom prst="rect">
            <a:avLst/>
          </a:prstGeom>
        </p:spPr>
        <p:txBody>
          <a:bodyPr>
            <a:normAutofit lnSpcReduction="10000"/>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r>
              <a:rPr lang="en-GB" sz="5000" b="1" u="sng" dirty="0">
                <a:latin typeface="SassoonCRInfant" panose="02010503020300020003" pitchFamily="2" charset="0"/>
              </a:rPr>
              <a:t>Drawing Club</a:t>
            </a:r>
          </a:p>
        </p:txBody>
      </p:sp>
      <p:sp>
        <p:nvSpPr>
          <p:cNvPr id="3" name="TextBox 2"/>
          <p:cNvSpPr txBox="1"/>
          <p:nvPr/>
        </p:nvSpPr>
        <p:spPr>
          <a:xfrm>
            <a:off x="13012" y="993254"/>
            <a:ext cx="9973816" cy="3785652"/>
          </a:xfrm>
          <a:prstGeom prst="rect">
            <a:avLst/>
          </a:prstGeom>
          <a:noFill/>
        </p:spPr>
        <p:txBody>
          <a:bodyPr wrap="square" rtlCol="0">
            <a:spAutoFit/>
          </a:bodyPr>
          <a:lstStyle/>
          <a:p>
            <a:pPr marL="457200" indent="-457200">
              <a:buFont typeface="Arial" panose="020B0604020202020204" pitchFamily="34" charset="0"/>
              <a:buChar char="•"/>
            </a:pPr>
            <a:r>
              <a:rPr lang="en-GB" sz="3000" dirty="0">
                <a:latin typeface="SassoonCRInfant" panose="02010503020300020003" pitchFamily="2" charset="0"/>
              </a:rPr>
              <a:t>Each week in Reception we have a focus book.</a:t>
            </a:r>
          </a:p>
          <a:p>
            <a:endParaRPr lang="en-GB" sz="3000" dirty="0">
              <a:latin typeface="SassoonCRInfant" panose="02010503020300020003" pitchFamily="2" charset="0"/>
            </a:endParaRPr>
          </a:p>
          <a:p>
            <a:pPr marL="457200" indent="-457200">
              <a:buFont typeface="Arial" panose="020B0604020202020204" pitchFamily="34" charset="0"/>
              <a:buChar char="•"/>
            </a:pPr>
            <a:r>
              <a:rPr lang="en-GB" sz="3000" dirty="0">
                <a:latin typeface="SassoonCRInfant" panose="02010503020300020003" pitchFamily="2" charset="0"/>
              </a:rPr>
              <a:t>We introduce key vocabulary words linked to the story.               Each word has an action to help us remember the word.</a:t>
            </a:r>
          </a:p>
          <a:p>
            <a:r>
              <a:rPr lang="en-GB" sz="3000" dirty="0">
                <a:latin typeface="SassoonCRInfant" panose="02010503020300020003" pitchFamily="2" charset="0"/>
              </a:rPr>
              <a:t> </a:t>
            </a:r>
          </a:p>
          <a:p>
            <a:pPr marL="457200" indent="-457200">
              <a:buFont typeface="Arial" panose="020B0604020202020204" pitchFamily="34" charset="0"/>
              <a:buChar char="•"/>
            </a:pPr>
            <a:r>
              <a:rPr lang="en-GB" sz="3000" dirty="0">
                <a:latin typeface="SassoonCRInfant" panose="02010503020300020003" pitchFamily="2" charset="0"/>
              </a:rPr>
              <a:t>We complete Drawing Club twice a week:</a:t>
            </a:r>
          </a:p>
          <a:p>
            <a:r>
              <a:rPr lang="en-GB" sz="3000" dirty="0">
                <a:latin typeface="SassoonCRInfant" panose="02010503020300020003" pitchFamily="2" charset="0"/>
              </a:rPr>
              <a:t>    Day 1 – draw the character or a setting</a:t>
            </a:r>
          </a:p>
          <a:p>
            <a:r>
              <a:rPr lang="en-GB" sz="3000" dirty="0">
                <a:latin typeface="SassoonCRInfant" panose="02010503020300020003" pitchFamily="2" charset="0"/>
              </a:rPr>
              <a:t>    Day 2 – I wonder … question </a:t>
            </a:r>
          </a:p>
        </p:txBody>
      </p:sp>
      <p:pic>
        <p:nvPicPr>
          <p:cNvPr id="6" name="Picture 5"/>
          <p:cNvPicPr>
            <a:picLocks noChangeAspect="1"/>
          </p:cNvPicPr>
          <p:nvPr/>
        </p:nvPicPr>
        <p:blipFill>
          <a:blip r:embed="rId2"/>
          <a:stretch>
            <a:fillRect/>
          </a:stretch>
        </p:blipFill>
        <p:spPr>
          <a:xfrm>
            <a:off x="9689831" y="213349"/>
            <a:ext cx="2279547" cy="2279547"/>
          </a:xfrm>
          <a:prstGeom prst="rect">
            <a:avLst/>
          </a:prstGeom>
        </p:spPr>
      </p:pic>
    </p:spTree>
    <p:extLst>
      <p:ext uri="{BB962C8B-B14F-4D97-AF65-F5344CB8AC3E}">
        <p14:creationId xmlns:p14="http://schemas.microsoft.com/office/powerpoint/2010/main" val="33941357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263352" y="0"/>
            <a:ext cx="9829800" cy="792088"/>
          </a:xfrm>
          <a:prstGeom prst="rect">
            <a:avLst/>
          </a:prstGeom>
        </p:spPr>
        <p:txBody>
          <a:bodyPr>
            <a:normAutofit lnSpcReduction="10000"/>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r>
              <a:rPr lang="en-GB" sz="5000" b="1" u="sng" dirty="0">
                <a:latin typeface="SassoonCRInfant" panose="02010503020300020003" pitchFamily="2" charset="0"/>
              </a:rPr>
              <a:t>Drawing Club</a:t>
            </a:r>
          </a:p>
        </p:txBody>
      </p:sp>
      <p:sp>
        <p:nvSpPr>
          <p:cNvPr id="3" name="TextBox 2"/>
          <p:cNvSpPr txBox="1"/>
          <p:nvPr/>
        </p:nvSpPr>
        <p:spPr>
          <a:xfrm>
            <a:off x="119336" y="1124744"/>
            <a:ext cx="11352584" cy="2554545"/>
          </a:xfrm>
          <a:prstGeom prst="rect">
            <a:avLst/>
          </a:prstGeom>
          <a:noFill/>
        </p:spPr>
        <p:txBody>
          <a:bodyPr wrap="square" rtlCol="0">
            <a:spAutoFit/>
          </a:bodyPr>
          <a:lstStyle/>
          <a:p>
            <a:pPr marL="457200" indent="-457200">
              <a:buFont typeface="Arial" panose="020B0604020202020204" pitchFamily="34" charset="0"/>
              <a:buChar char="•"/>
            </a:pPr>
            <a:r>
              <a:rPr lang="en-GB" sz="2800" dirty="0">
                <a:latin typeface="SassoonCRInfant" panose="02010503020300020003" pitchFamily="2" charset="0"/>
              </a:rPr>
              <a:t>The children are encouraged to add detail to their drawings and explain to the adults what they have drawn. </a:t>
            </a:r>
          </a:p>
          <a:p>
            <a:pPr marL="457200" indent="-457200">
              <a:buFont typeface="Arial" panose="020B0604020202020204" pitchFamily="34" charset="0"/>
              <a:buChar char="•"/>
            </a:pPr>
            <a:endParaRPr lang="en-GB" sz="500" dirty="0">
              <a:latin typeface="SassoonCRInfant" panose="02010503020300020003" pitchFamily="2" charset="0"/>
            </a:endParaRPr>
          </a:p>
          <a:p>
            <a:pPr marL="457200" indent="-457200">
              <a:buFont typeface="Arial" panose="020B0604020202020204" pitchFamily="34" charset="0"/>
              <a:buChar char="•"/>
            </a:pPr>
            <a:endParaRPr lang="en-GB" sz="500" dirty="0">
              <a:latin typeface="SassoonCRInfant" panose="02010503020300020003" pitchFamily="2" charset="0"/>
            </a:endParaRPr>
          </a:p>
          <a:p>
            <a:pPr marL="457200" indent="-457200">
              <a:buFont typeface="Arial" panose="020B0604020202020204" pitchFamily="34" charset="0"/>
              <a:buChar char="•"/>
            </a:pPr>
            <a:r>
              <a:rPr lang="en-GB" sz="2800" dirty="0">
                <a:latin typeface="SassoonCRInfant" panose="02010503020300020003" pitchFamily="2" charset="0"/>
              </a:rPr>
              <a:t>By the end of the year, they will be drawing pictures and writing sentences.</a:t>
            </a:r>
          </a:p>
          <a:p>
            <a:pPr marL="457200" indent="-457200">
              <a:buFont typeface="Arial" panose="020B0604020202020204" pitchFamily="34" charset="0"/>
              <a:buChar char="•"/>
            </a:pPr>
            <a:endParaRPr lang="en-GB" sz="500" dirty="0">
              <a:latin typeface="SassoonCRInfant" panose="02010503020300020003" pitchFamily="2" charset="0"/>
            </a:endParaRPr>
          </a:p>
          <a:p>
            <a:pPr marL="457200" indent="-457200">
              <a:buFont typeface="Arial" panose="020B0604020202020204" pitchFamily="34" charset="0"/>
              <a:buChar char="•"/>
            </a:pPr>
            <a:endParaRPr lang="en-GB" sz="500" dirty="0">
              <a:latin typeface="SassoonCRInfant" panose="02010503020300020003" pitchFamily="2" charset="0"/>
            </a:endParaRPr>
          </a:p>
          <a:p>
            <a:pPr marL="457200" indent="-457200">
              <a:buFont typeface="Arial" panose="020B0604020202020204" pitchFamily="34" charset="0"/>
              <a:buChar char="•"/>
            </a:pPr>
            <a:r>
              <a:rPr lang="en-GB" sz="2800" dirty="0">
                <a:latin typeface="SassoonCRInfant" panose="02010503020300020003" pitchFamily="2" charset="0"/>
              </a:rPr>
              <a:t>Words do not have to be spelled correctly, just phonetically plausible. </a:t>
            </a:r>
          </a:p>
        </p:txBody>
      </p:sp>
    </p:spTree>
    <p:extLst>
      <p:ext uri="{BB962C8B-B14F-4D97-AF65-F5344CB8AC3E}">
        <p14:creationId xmlns:p14="http://schemas.microsoft.com/office/powerpoint/2010/main" val="29925021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07368" y="128761"/>
            <a:ext cx="9829800" cy="792088"/>
          </a:xfrm>
          <a:prstGeom prst="rect">
            <a:avLst/>
          </a:prstGeom>
        </p:spPr>
        <p:txBody>
          <a:bodyPr>
            <a:normAutofit lnSpcReduction="10000"/>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r>
              <a:rPr lang="en-GB" sz="5000" b="1" u="sng" dirty="0">
                <a:latin typeface="SassoonCRInfant" panose="02010503020300020003" pitchFamily="2" charset="0"/>
              </a:rPr>
              <a:t>Drawing Club</a:t>
            </a:r>
          </a:p>
        </p:txBody>
      </p:sp>
      <p:pic>
        <p:nvPicPr>
          <p:cNvPr id="6146" name="Picture 2" descr="Image preview"/>
          <p:cNvPicPr>
            <a:picLocks noChangeAspect="1" noChangeArrowheads="1"/>
          </p:cNvPicPr>
          <p:nvPr/>
        </p:nvPicPr>
        <p:blipFill rotWithShape="1">
          <a:blip r:embed="rId2">
            <a:extLst>
              <a:ext uri="{28A0092B-C50C-407E-A947-70E740481C1C}">
                <a14:useLocalDpi xmlns:a14="http://schemas.microsoft.com/office/drawing/2010/main" val="0"/>
              </a:ext>
            </a:extLst>
          </a:blip>
          <a:srcRect b="50000"/>
          <a:stretch/>
        </p:blipFill>
        <p:spPr bwMode="auto">
          <a:xfrm rot="16200000">
            <a:off x="1230960" y="298028"/>
            <a:ext cx="3804295" cy="549605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Image preview"/>
          <p:cNvPicPr>
            <a:picLocks noChangeAspect="1" noChangeArrowheads="1"/>
          </p:cNvPicPr>
          <p:nvPr/>
        </p:nvPicPr>
        <p:blipFill rotWithShape="1">
          <a:blip r:embed="rId3">
            <a:extLst>
              <a:ext uri="{28A0092B-C50C-407E-A947-70E740481C1C}">
                <a14:useLocalDpi xmlns:a14="http://schemas.microsoft.com/office/drawing/2010/main" val="0"/>
              </a:ext>
            </a:extLst>
          </a:blip>
          <a:srcRect t="1181" b="49797"/>
          <a:stretch/>
        </p:blipFill>
        <p:spPr bwMode="auto">
          <a:xfrm rot="16200000">
            <a:off x="6819400" y="97995"/>
            <a:ext cx="4097816" cy="56886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77690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07368" y="128761"/>
            <a:ext cx="9829800" cy="792088"/>
          </a:xfrm>
          <a:prstGeom prst="rect">
            <a:avLst/>
          </a:prstGeom>
        </p:spPr>
        <p:txBody>
          <a:bodyPr>
            <a:normAutofit lnSpcReduction="10000"/>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r>
              <a:rPr lang="en-GB" sz="5000" b="1" u="sng" dirty="0">
                <a:latin typeface="SassoonCRInfant" panose="02010503020300020003" pitchFamily="2" charset="0"/>
              </a:rPr>
              <a:t>Drawing Club</a:t>
            </a:r>
          </a:p>
        </p:txBody>
      </p:sp>
      <p:pic>
        <p:nvPicPr>
          <p:cNvPr id="3074" name="Picture 2" descr="Image preview"/>
          <p:cNvPicPr>
            <a:picLocks noChangeAspect="1" noChangeArrowheads="1"/>
          </p:cNvPicPr>
          <p:nvPr/>
        </p:nvPicPr>
        <p:blipFill rotWithShape="1">
          <a:blip r:embed="rId2">
            <a:extLst>
              <a:ext uri="{28A0092B-C50C-407E-A947-70E740481C1C}">
                <a14:useLocalDpi xmlns:a14="http://schemas.microsoft.com/office/drawing/2010/main" val="0"/>
              </a:ext>
            </a:extLst>
          </a:blip>
          <a:srcRect t="50643" b="775"/>
          <a:stretch/>
        </p:blipFill>
        <p:spPr bwMode="auto">
          <a:xfrm rot="16200000">
            <a:off x="3365080" y="389334"/>
            <a:ext cx="3914375" cy="53851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6019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07368" y="128761"/>
            <a:ext cx="9829800" cy="792088"/>
          </a:xfrm>
          <a:prstGeom prst="rect">
            <a:avLst/>
          </a:prstGeom>
        </p:spPr>
        <p:txBody>
          <a:bodyPr>
            <a:normAutofit lnSpcReduction="10000"/>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r>
              <a:rPr lang="en-GB" sz="5000" b="1" u="sng" dirty="0">
                <a:latin typeface="SassoonCRInfant" panose="02010503020300020003" pitchFamily="2" charset="0"/>
              </a:rPr>
              <a:t>Drawing Club</a:t>
            </a:r>
          </a:p>
        </p:txBody>
      </p:sp>
      <p:pic>
        <p:nvPicPr>
          <p:cNvPr id="3" name="Picture 2" descr="Image previe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31704" y="949216"/>
            <a:ext cx="4320480" cy="57606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37296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8295" y="683938"/>
            <a:ext cx="10147945" cy="323560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nSpc>
                <a:spcPct val="150000"/>
              </a:lnSpc>
              <a:buFont typeface="Arial" panose="020B0604020202020204" pitchFamily="34" charset="0"/>
              <a:buChar char="•"/>
            </a:pPr>
            <a:r>
              <a:rPr lang="en-GB" sz="3000" dirty="0">
                <a:solidFill>
                  <a:schemeClr val="tx1"/>
                </a:solidFill>
                <a:latin typeface="SassoonCRInfant" panose="02010503020300020003" pitchFamily="2" charset="0"/>
              </a:rPr>
              <a:t>According to their stage of development, children progress through stages of pencil grips. They will only be ready to grip a pencil in the most efficient grip (image 4) once they have developed the fine motor strength to do so.  </a:t>
            </a:r>
          </a:p>
        </p:txBody>
      </p:sp>
      <p:pic>
        <p:nvPicPr>
          <p:cNvPr id="3" name="Picture 2" descr="Image result for pencil grip development bryce-clegg"/>
          <p:cNvPicPr>
            <a:picLocks noChangeAspect="1" noChangeArrowheads="1"/>
          </p:cNvPicPr>
          <p:nvPr/>
        </p:nvPicPr>
        <p:blipFill rotWithShape="1">
          <a:blip r:embed="rId2">
            <a:extLst>
              <a:ext uri="{28A0092B-C50C-407E-A947-70E740481C1C}">
                <a14:useLocalDpi xmlns:a14="http://schemas.microsoft.com/office/drawing/2010/main" val="0"/>
              </a:ext>
            </a:extLst>
          </a:blip>
          <a:srcRect t="20882" r="58096" b="35633"/>
          <a:stretch/>
        </p:blipFill>
        <p:spPr bwMode="auto">
          <a:xfrm>
            <a:off x="1966749" y="3772655"/>
            <a:ext cx="1763878" cy="155320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Image result for pencil grip development bryce-clegg"/>
          <p:cNvPicPr>
            <a:picLocks noChangeAspect="1" noChangeArrowheads="1"/>
          </p:cNvPicPr>
          <p:nvPr/>
        </p:nvPicPr>
        <p:blipFill rotWithShape="1">
          <a:blip r:embed="rId2">
            <a:extLst>
              <a:ext uri="{28A0092B-C50C-407E-A947-70E740481C1C}">
                <a14:useLocalDpi xmlns:a14="http://schemas.microsoft.com/office/drawing/2010/main" val="0"/>
              </a:ext>
            </a:extLst>
          </a:blip>
          <a:srcRect l="60658" t="58326" r="-1"/>
          <a:stretch/>
        </p:blipFill>
        <p:spPr bwMode="auto">
          <a:xfrm>
            <a:off x="6479005" y="4007794"/>
            <a:ext cx="1606904" cy="148852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Image result for pencil grip development bryce-clegg"/>
          <p:cNvPicPr>
            <a:picLocks noChangeAspect="1" noChangeArrowheads="1"/>
          </p:cNvPicPr>
          <p:nvPr/>
        </p:nvPicPr>
        <p:blipFill rotWithShape="1">
          <a:blip r:embed="rId2">
            <a:extLst>
              <a:ext uri="{28A0092B-C50C-407E-A947-70E740481C1C}">
                <a14:useLocalDpi xmlns:a14="http://schemas.microsoft.com/office/drawing/2010/main" val="0"/>
              </a:ext>
            </a:extLst>
          </a:blip>
          <a:srcRect l="21320" t="62802" r="42781"/>
          <a:stretch/>
        </p:blipFill>
        <p:spPr bwMode="auto">
          <a:xfrm>
            <a:off x="8723311" y="4064086"/>
            <a:ext cx="1709652" cy="132864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Image result for pencil grip development bryce-clegg"/>
          <p:cNvPicPr>
            <a:picLocks noChangeAspect="1" noChangeArrowheads="1"/>
          </p:cNvPicPr>
          <p:nvPr/>
        </p:nvPicPr>
        <p:blipFill rotWithShape="1">
          <a:blip r:embed="rId2">
            <a:extLst>
              <a:ext uri="{28A0092B-C50C-407E-A947-70E740481C1C}">
                <a14:useLocalDpi xmlns:a14="http://schemas.microsoft.com/office/drawing/2010/main" val="0"/>
              </a:ext>
            </a:extLst>
          </a:blip>
          <a:srcRect l="50501" t="20882" r="13678" b="41747"/>
          <a:stretch/>
        </p:blipFill>
        <p:spPr bwMode="auto">
          <a:xfrm>
            <a:off x="4121623" y="3919543"/>
            <a:ext cx="1705971" cy="1334845"/>
          </a:xfrm>
          <a:prstGeom prst="rect">
            <a:avLst/>
          </a:prstGeom>
          <a:noFill/>
          <a:extLst>
            <a:ext uri="{909E8E84-426E-40DD-AFC4-6F175D3DCCD1}">
              <a14:hiddenFill xmlns:a14="http://schemas.microsoft.com/office/drawing/2010/main">
                <a:solidFill>
                  <a:srgbClr val="FFFFFF"/>
                </a:solidFill>
              </a14:hiddenFill>
            </a:ext>
          </a:extLst>
        </p:spPr>
      </p:pic>
      <p:sp>
        <p:nvSpPr>
          <p:cNvPr id="7" name="Title 1"/>
          <p:cNvSpPr txBox="1">
            <a:spLocks/>
          </p:cNvSpPr>
          <p:nvPr/>
        </p:nvSpPr>
        <p:spPr>
          <a:xfrm>
            <a:off x="407368" y="128761"/>
            <a:ext cx="9829800" cy="792088"/>
          </a:xfrm>
          <a:prstGeom prst="rect">
            <a:avLst/>
          </a:prstGeom>
        </p:spPr>
        <p:txBody>
          <a:bodyPr>
            <a:normAutofit lnSpcReduction="10000"/>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r>
              <a:rPr lang="en-GB" sz="5000" b="1" u="sng" dirty="0">
                <a:latin typeface="SassoonCRInfant" panose="02010503020300020003" pitchFamily="2" charset="0"/>
              </a:rPr>
              <a:t>Pencil grips</a:t>
            </a:r>
          </a:p>
        </p:txBody>
      </p:sp>
      <p:sp>
        <p:nvSpPr>
          <p:cNvPr id="8" name="TextBox 7"/>
          <p:cNvSpPr txBox="1"/>
          <p:nvPr/>
        </p:nvSpPr>
        <p:spPr>
          <a:xfrm>
            <a:off x="9846229" y="3110935"/>
            <a:ext cx="2448272" cy="1323439"/>
          </a:xfrm>
          <a:prstGeom prst="rect">
            <a:avLst/>
          </a:prstGeom>
          <a:noFill/>
        </p:spPr>
        <p:txBody>
          <a:bodyPr wrap="square" rtlCol="0">
            <a:spAutoFit/>
          </a:bodyPr>
          <a:lstStyle/>
          <a:p>
            <a:pPr algn="ctr"/>
            <a:r>
              <a:rPr lang="en-GB" sz="2000" dirty="0">
                <a:latin typeface="SassoonCRInfant" panose="02010503020300020003" pitchFamily="2" charset="0"/>
              </a:rPr>
              <a:t>By the end of Reception, most children will be using a tripod grip.</a:t>
            </a:r>
          </a:p>
        </p:txBody>
      </p:sp>
    </p:spTree>
    <p:extLst>
      <p:ext uri="{BB962C8B-B14F-4D97-AF65-F5344CB8AC3E}">
        <p14:creationId xmlns:p14="http://schemas.microsoft.com/office/powerpoint/2010/main" val="10007484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txBox="1">
            <a:spLocks/>
          </p:cNvSpPr>
          <p:nvPr/>
        </p:nvSpPr>
        <p:spPr>
          <a:xfrm>
            <a:off x="407368" y="128761"/>
            <a:ext cx="9829800" cy="792088"/>
          </a:xfrm>
          <a:prstGeom prst="rect">
            <a:avLst/>
          </a:prstGeom>
        </p:spPr>
        <p:txBody>
          <a:bodyPr>
            <a:normAutofit lnSpcReduction="10000"/>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r>
              <a:rPr lang="en-GB" sz="5000" b="1" u="sng" dirty="0">
                <a:latin typeface="SassoonCRInfant" panose="02010503020300020003" pitchFamily="2" charset="0"/>
              </a:rPr>
              <a:t>How to hold a pencil</a:t>
            </a:r>
          </a:p>
        </p:txBody>
      </p:sp>
      <p:pic>
        <p:nvPicPr>
          <p:cNvPr id="8" name="Picture 7"/>
          <p:cNvPicPr>
            <a:picLocks noChangeAspect="1"/>
          </p:cNvPicPr>
          <p:nvPr/>
        </p:nvPicPr>
        <p:blipFill>
          <a:blip r:embed="rId2"/>
          <a:stretch>
            <a:fillRect/>
          </a:stretch>
        </p:blipFill>
        <p:spPr>
          <a:xfrm>
            <a:off x="131788" y="2401423"/>
            <a:ext cx="3785047" cy="2665591"/>
          </a:xfrm>
          <a:prstGeom prst="rect">
            <a:avLst/>
          </a:prstGeom>
        </p:spPr>
      </p:pic>
      <p:pic>
        <p:nvPicPr>
          <p:cNvPr id="9" name="Picture 8"/>
          <p:cNvPicPr>
            <a:picLocks noChangeAspect="1"/>
          </p:cNvPicPr>
          <p:nvPr/>
        </p:nvPicPr>
        <p:blipFill>
          <a:blip r:embed="rId3"/>
          <a:stretch>
            <a:fillRect/>
          </a:stretch>
        </p:blipFill>
        <p:spPr>
          <a:xfrm>
            <a:off x="4147816" y="2384952"/>
            <a:ext cx="3832844" cy="2682062"/>
          </a:xfrm>
          <a:prstGeom prst="rect">
            <a:avLst/>
          </a:prstGeom>
        </p:spPr>
      </p:pic>
      <p:pic>
        <p:nvPicPr>
          <p:cNvPr id="10" name="Picture 9"/>
          <p:cNvPicPr>
            <a:picLocks noChangeAspect="1"/>
          </p:cNvPicPr>
          <p:nvPr/>
        </p:nvPicPr>
        <p:blipFill>
          <a:blip r:embed="rId4"/>
          <a:stretch>
            <a:fillRect/>
          </a:stretch>
        </p:blipFill>
        <p:spPr>
          <a:xfrm>
            <a:off x="8184232" y="2384952"/>
            <a:ext cx="3828876" cy="2682062"/>
          </a:xfrm>
          <a:prstGeom prst="rect">
            <a:avLst/>
          </a:prstGeom>
        </p:spPr>
      </p:pic>
      <p:sp>
        <p:nvSpPr>
          <p:cNvPr id="11" name="TextBox 10"/>
          <p:cNvSpPr txBox="1"/>
          <p:nvPr/>
        </p:nvSpPr>
        <p:spPr>
          <a:xfrm>
            <a:off x="270286" y="1052736"/>
            <a:ext cx="10381432" cy="1200329"/>
          </a:xfrm>
          <a:prstGeom prst="rect">
            <a:avLst/>
          </a:prstGeom>
          <a:noFill/>
        </p:spPr>
        <p:txBody>
          <a:bodyPr wrap="none" rtlCol="0">
            <a:spAutoFit/>
          </a:bodyPr>
          <a:lstStyle/>
          <a:p>
            <a:pPr marL="285750" indent="-285750">
              <a:buFont typeface="Arial" panose="020B0604020202020204" pitchFamily="34" charset="0"/>
              <a:buChar char="•"/>
            </a:pPr>
            <a:r>
              <a:rPr lang="en-GB" sz="2400" dirty="0">
                <a:latin typeface="SassoonCRInfant" panose="02010503020300020003" pitchFamily="2" charset="0"/>
              </a:rPr>
              <a:t>Put the pen or pencil in front of your child with the nib facing them.</a:t>
            </a:r>
          </a:p>
          <a:p>
            <a:pPr marL="285750" indent="-285750">
              <a:buFont typeface="Arial" panose="020B0604020202020204" pitchFamily="34" charset="0"/>
              <a:buChar char="•"/>
            </a:pPr>
            <a:r>
              <a:rPr lang="en-GB" sz="2400" dirty="0">
                <a:latin typeface="SassoonCRInfant" panose="02010503020300020003" pitchFamily="2" charset="0"/>
              </a:rPr>
              <a:t>Encourage them to pick up the pencil, in their preferred hand, with their fingers.</a:t>
            </a:r>
          </a:p>
          <a:p>
            <a:pPr marL="285750" indent="-285750">
              <a:buFont typeface="Arial" panose="020B0604020202020204" pitchFamily="34" charset="0"/>
              <a:buChar char="•"/>
            </a:pPr>
            <a:r>
              <a:rPr lang="en-GB" sz="2400" dirty="0">
                <a:latin typeface="SassoonCRInfant" panose="02010503020300020003" pitchFamily="2" charset="0"/>
              </a:rPr>
              <a:t>Flip it back and grip it.</a:t>
            </a:r>
          </a:p>
        </p:txBody>
      </p:sp>
      <p:sp>
        <p:nvSpPr>
          <p:cNvPr id="2" name="Rectangle 1"/>
          <p:cNvSpPr/>
          <p:nvPr/>
        </p:nvSpPr>
        <p:spPr>
          <a:xfrm>
            <a:off x="2024310" y="5445224"/>
            <a:ext cx="7240041" cy="646331"/>
          </a:xfrm>
          <a:prstGeom prst="rect">
            <a:avLst/>
          </a:prstGeom>
        </p:spPr>
        <p:txBody>
          <a:bodyPr wrap="square">
            <a:spAutoFit/>
          </a:bodyPr>
          <a:lstStyle/>
          <a:p>
            <a:pPr algn="just">
              <a:defRPr/>
            </a:pPr>
            <a:r>
              <a:rPr lang="en-GB" dirty="0">
                <a:latin typeface="SassoonCRInfant" panose="02010503020300020003" pitchFamily="2" charset="0"/>
              </a:rPr>
              <a:t>Left handed children will find it helpful to sit slightly at an angle to the table and have their page also at an angle to see their writing. </a:t>
            </a:r>
          </a:p>
        </p:txBody>
      </p:sp>
    </p:spTree>
    <p:extLst>
      <p:ext uri="{BB962C8B-B14F-4D97-AF65-F5344CB8AC3E}">
        <p14:creationId xmlns:p14="http://schemas.microsoft.com/office/powerpoint/2010/main" val="40803533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94020" y="92937"/>
            <a:ext cx="9829800" cy="792088"/>
          </a:xfrm>
          <a:prstGeom prst="rect">
            <a:avLst/>
          </a:prstGeom>
        </p:spPr>
        <p:txBody>
          <a:bodyPr>
            <a:normAutofit lnSpcReduction="10000"/>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r>
              <a:rPr lang="en-GB" sz="5000" b="1" u="sng" dirty="0">
                <a:latin typeface="SassoonCRInfant" panose="02010503020300020003" pitchFamily="2" charset="0"/>
              </a:rPr>
              <a:t>How to help at home</a:t>
            </a:r>
          </a:p>
        </p:txBody>
      </p:sp>
      <p:sp>
        <p:nvSpPr>
          <p:cNvPr id="3" name="Rectangle 2"/>
          <p:cNvSpPr/>
          <p:nvPr/>
        </p:nvSpPr>
        <p:spPr>
          <a:xfrm>
            <a:off x="194020" y="829524"/>
            <a:ext cx="11878644" cy="4031873"/>
          </a:xfrm>
          <a:prstGeom prst="rect">
            <a:avLst/>
          </a:prstGeom>
          <a:noFill/>
        </p:spPr>
        <p:txBody>
          <a:bodyPr wrap="square">
            <a:spAutoFit/>
          </a:bodyPr>
          <a:lstStyle/>
          <a:p>
            <a:pPr marL="457200" indent="-457200" algn="just">
              <a:buFont typeface="Arial" panose="020B0604020202020204" pitchFamily="34" charset="0"/>
              <a:buChar char="•"/>
            </a:pPr>
            <a:r>
              <a:rPr lang="en-GB" sz="2400" dirty="0">
                <a:latin typeface="SassoonCRInfant" panose="02010503020300020003" pitchFamily="2" charset="0"/>
              </a:rPr>
              <a:t>Get messaging! Leave </a:t>
            </a:r>
            <a:r>
              <a:rPr lang="en-GB" sz="2400" i="1" dirty="0">
                <a:latin typeface="SassoonCRInfant" panose="02010503020300020003" pitchFamily="2" charset="0"/>
              </a:rPr>
              <a:t>Secret Symbols</a:t>
            </a:r>
            <a:r>
              <a:rPr lang="en-GB" sz="2400" dirty="0">
                <a:latin typeface="SassoonCRInfant" panose="02010503020300020003" pitchFamily="2" charset="0"/>
              </a:rPr>
              <a:t> around the house, in your child’s bed, in their shoes, in their lunchbox! Send messages from their favourite toys e.g. a teddy, superhero etc. and encourage them to message back.</a:t>
            </a:r>
          </a:p>
          <a:p>
            <a:pPr algn="just"/>
            <a:endParaRPr lang="en-GB" sz="1000" dirty="0">
              <a:latin typeface="SassoonCRInfant" panose="02010503020300020003" pitchFamily="2" charset="0"/>
            </a:endParaRPr>
          </a:p>
          <a:p>
            <a:pPr marL="457200" indent="-457200" algn="just">
              <a:buFont typeface="Arial" panose="020B0604020202020204" pitchFamily="34" charset="0"/>
              <a:buChar char="•"/>
            </a:pPr>
            <a:r>
              <a:rPr lang="en-GB" sz="2400" dirty="0">
                <a:latin typeface="SassoonCRInfant" panose="02010503020300020003" pitchFamily="2" charset="0"/>
              </a:rPr>
              <a:t>Look for </a:t>
            </a:r>
            <a:r>
              <a:rPr lang="en-GB" sz="2400" i="1" dirty="0">
                <a:latin typeface="SassoonCRInfant" panose="02010503020300020003" pitchFamily="2" charset="0"/>
              </a:rPr>
              <a:t>Secret Symbols</a:t>
            </a:r>
            <a:r>
              <a:rPr lang="en-GB" sz="2400" dirty="0">
                <a:latin typeface="SassoonCRInfant" panose="02010503020300020003" pitchFamily="2" charset="0"/>
              </a:rPr>
              <a:t> whilst you are out and about, what do they mean?</a:t>
            </a:r>
          </a:p>
          <a:p>
            <a:pPr algn="just"/>
            <a:endParaRPr lang="en-GB" sz="1000" dirty="0">
              <a:latin typeface="SassoonCRInfant" panose="02010503020300020003" pitchFamily="2" charset="0"/>
            </a:endParaRPr>
          </a:p>
          <a:p>
            <a:pPr marL="457200" indent="-457200" algn="just">
              <a:buFont typeface="Arial" panose="020B0604020202020204" pitchFamily="34" charset="0"/>
              <a:buChar char="•"/>
            </a:pPr>
            <a:r>
              <a:rPr lang="en-GB" sz="2400" dirty="0">
                <a:latin typeface="SassoonCRInfant" panose="02010503020300020003" pitchFamily="2" charset="0"/>
              </a:rPr>
              <a:t>Get creative with mark making – use chalk, paint, mud, water, glitter, shaving foam, the possibilities are endless!</a:t>
            </a:r>
          </a:p>
          <a:p>
            <a:pPr algn="just"/>
            <a:endParaRPr lang="en-GB" sz="1000" dirty="0">
              <a:latin typeface="SassoonCRInfant" panose="02010503020300020003" pitchFamily="2" charset="0"/>
            </a:endParaRPr>
          </a:p>
          <a:p>
            <a:pPr marL="457200" indent="-457200" algn="just">
              <a:buFont typeface="Arial" panose="020B0604020202020204" pitchFamily="34" charset="0"/>
              <a:buChar char="•"/>
            </a:pPr>
            <a:r>
              <a:rPr lang="en-GB" sz="2400" dirty="0">
                <a:latin typeface="SassoonCRInfant" panose="02010503020300020003" pitchFamily="2" charset="0"/>
              </a:rPr>
              <a:t>When they are ready encourage them to form letters.</a:t>
            </a:r>
          </a:p>
          <a:p>
            <a:pPr algn="just"/>
            <a:endParaRPr lang="en-GB" sz="1000" dirty="0">
              <a:latin typeface="SassoonCRInfant" panose="02010503020300020003" pitchFamily="2" charset="0"/>
            </a:endParaRPr>
          </a:p>
          <a:p>
            <a:pPr marL="457200" indent="-457200" algn="just">
              <a:buFont typeface="Arial" panose="020B0604020202020204" pitchFamily="34" charset="0"/>
              <a:buChar char="•"/>
            </a:pPr>
            <a:r>
              <a:rPr lang="en-GB" sz="2400" dirty="0">
                <a:latin typeface="SassoonCRInfant" panose="02010503020300020003" pitchFamily="2" charset="0"/>
              </a:rPr>
              <a:t>Remember to write words phonetically, this will mean that some words are spelled incorrectly but that is ok! e.g. </a:t>
            </a:r>
            <a:r>
              <a:rPr lang="en-GB" sz="2400" dirty="0" err="1">
                <a:latin typeface="SassoonCRInfant" panose="02010503020300020003" pitchFamily="2" charset="0"/>
              </a:rPr>
              <a:t>sinumu</a:t>
            </a:r>
            <a:r>
              <a:rPr lang="en-GB" sz="2400" dirty="0">
                <a:latin typeface="SassoonCRInfant" panose="02010503020300020003" pitchFamily="2" charset="0"/>
              </a:rPr>
              <a:t> (cinema) </a:t>
            </a:r>
            <a:r>
              <a:rPr lang="en-GB" sz="2400" dirty="0" err="1">
                <a:latin typeface="SassoonCRInfant" panose="02010503020300020003" pitchFamily="2" charset="0"/>
              </a:rPr>
              <a:t>sosij</a:t>
            </a:r>
            <a:r>
              <a:rPr lang="en-GB" sz="2400" dirty="0">
                <a:latin typeface="SassoonCRInfant" panose="02010503020300020003" pitchFamily="2" charset="0"/>
              </a:rPr>
              <a:t> (sausage)</a:t>
            </a:r>
          </a:p>
        </p:txBody>
      </p:sp>
    </p:spTree>
    <p:extLst>
      <p:ext uri="{BB962C8B-B14F-4D97-AF65-F5344CB8AC3E}">
        <p14:creationId xmlns:p14="http://schemas.microsoft.com/office/powerpoint/2010/main" val="40811754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055440" y="1916832"/>
            <a:ext cx="9829800" cy="4536504"/>
          </a:xfrm>
          <a:prstGeom prst="rect">
            <a:avLst/>
          </a:prstGeom>
        </p:spPr>
        <p:txBody>
          <a:bodyPr>
            <a:norm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pPr algn="ctr"/>
            <a:r>
              <a:rPr lang="en-GB" sz="5000" b="1" u="sng" dirty="0">
                <a:latin typeface="SassoonCRInfant" panose="02010503020300020003" pitchFamily="2" charset="0"/>
              </a:rPr>
              <a:t>Thank you for coming, are there any questions?</a:t>
            </a:r>
          </a:p>
        </p:txBody>
      </p:sp>
    </p:spTree>
    <p:extLst>
      <p:ext uri="{BB962C8B-B14F-4D97-AF65-F5344CB8AC3E}">
        <p14:creationId xmlns:p14="http://schemas.microsoft.com/office/powerpoint/2010/main" val="7528007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Children Friends 16x9">
  <a:themeElements>
    <a:clrScheme name="ChildrenFriends">
      <a:dk1>
        <a:srgbClr val="404040"/>
      </a:dk1>
      <a:lt1>
        <a:sysClr val="window" lastClr="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Times New Roman-Arial">
      <a:majorFont>
        <a:latin typeface="Times New Roman" panose="02020603050405020304"/>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choolyard kids education presentation, album (widescreen).potx" id="{B61009BD-7448-452D-9EB3-A92629EDAAF7}" vid="{D5A61431-CA5A-45CA-9A81-30AAFC8F1B2C}"/>
    </a:ext>
  </a:extLst>
</a:theme>
</file>

<file path=ppt/theme/theme2.xml><?xml version="1.0" encoding="utf-8"?>
<a:theme xmlns:a="http://schemas.openxmlformats.org/drawingml/2006/main" name="Office Theme">
  <a:themeElements>
    <a:clrScheme name="ChildrenFriends">
      <a:dk1>
        <a:srgbClr val="404040"/>
      </a:dk1>
      <a:lt1>
        <a:sysClr val="window" lastClr="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Times New Roman-Arial">
      <a:majorFont>
        <a:latin typeface="Times New Roman" panose="02020603050405020304"/>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ChildrenFriends">
      <a:dk1>
        <a:srgbClr val="404040"/>
      </a:dk1>
      <a:lt1>
        <a:sysClr val="window" lastClr="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Times New Roman-Arial">
      <a:majorFont>
        <a:latin typeface="Times New Roman" panose="02020603050405020304"/>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VSO_x0020_item_x0020_id xmlns="40262f94-9f35-4ac3-9a90-690165a166b7" xsi:nil="true"/>
    <Assetid_x0020_ xmlns="40262f94-9f35-4ac3-9a90-690165a166b7" xsi:nil="true"/>
    <Item_x0020_Details xmlns="40262f94-9f35-4ac3-9a90-690165a166b7" xsi:nil="true"/>
    <Template_x0020_details xmlns="40262f94-9f35-4ac3-9a90-690165a166b7"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AA3F7D94069FF64A86F7DFF56D60E3BE" ma:contentTypeVersion="6" ma:contentTypeDescription="Create a new document." ma:contentTypeScope="" ma:versionID="c32302c77d4085ecf495bdddb7f5e889">
  <xsd:schema xmlns:xsd="http://www.w3.org/2001/XMLSchema" xmlns:xs="http://www.w3.org/2001/XMLSchema" xmlns:p="http://schemas.microsoft.com/office/2006/metadata/properties" xmlns:ns2="a4f35948-e619-41b3-aa29-22878b09cfd2" xmlns:ns3="40262f94-9f35-4ac3-9a90-690165a166b7" targetNamespace="http://schemas.microsoft.com/office/2006/metadata/properties" ma:root="true" ma:fieldsID="4ab5ae46be95f9d0be6107e8200be7a2" ns2:_="" ns3:_="">
    <xsd:import namespace="a4f35948-e619-41b3-aa29-22878b09cfd2"/>
    <xsd:import namespace="40262f94-9f35-4ac3-9a90-690165a166b7"/>
    <xsd:element name="properties">
      <xsd:complexType>
        <xsd:sequence>
          <xsd:element name="documentManagement">
            <xsd:complexType>
              <xsd:all>
                <xsd:element ref="ns2:SharedWithUsers" minOccurs="0"/>
                <xsd:element ref="ns2:SharedWithDetails" minOccurs="0"/>
                <xsd:element ref="ns3:VSO_x0020_item_x0020_id" minOccurs="0"/>
                <xsd:element ref="ns3:Item_x0020_Details" minOccurs="0"/>
                <xsd:element ref="ns3:Template_x0020_details" minOccurs="0"/>
                <xsd:element ref="ns3:Assetid_x0020_"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4f35948-e619-41b3-aa29-22878b09cfd2"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0262f94-9f35-4ac3-9a90-690165a166b7" elementFormDefault="qualified">
    <xsd:import namespace="http://schemas.microsoft.com/office/2006/documentManagement/types"/>
    <xsd:import namespace="http://schemas.microsoft.com/office/infopath/2007/PartnerControls"/>
    <xsd:element name="VSO_x0020_item_x0020_id" ma:index="10" nillable="true" ma:displayName="VSO item id" ma:description="Please add the bug number to refer to VSO items." ma:internalName="VSO_x0020_item_x0020_id">
      <xsd:simpleType>
        <xsd:restriction base="dms:Text">
          <xsd:maxLength value="255"/>
        </xsd:restriction>
      </xsd:simpleType>
    </xsd:element>
    <xsd:element name="Item_x0020_Details" ma:index="11" nillable="true" ma:displayName="Item Details" ma:internalName="Item_x0020_Details">
      <xsd:simpleType>
        <xsd:restriction base="dms:Note">
          <xsd:maxLength value="255"/>
        </xsd:restriction>
      </xsd:simpleType>
    </xsd:element>
    <xsd:element name="Template_x0020_details" ma:index="12" nillable="true" ma:displayName="Template details" ma:internalName="Template_x0020_details">
      <xsd:simpleType>
        <xsd:restriction base="dms:Text"/>
      </xsd:simpleType>
    </xsd:element>
    <xsd:element name="Assetid_x0020_" ma:index="13" nillable="true" ma:displayName="Assetid " ma:internalName="Assetid_x0020_">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EDF6667-B669-49A4-BBE6-2132BA71C0C7}">
  <ds:schemaRefs>
    <ds:schemaRef ds:uri="http://schemas.microsoft.com/sharepoint/v3/contenttype/forms"/>
  </ds:schemaRefs>
</ds:datastoreItem>
</file>

<file path=customXml/itemProps2.xml><?xml version="1.0" encoding="utf-8"?>
<ds:datastoreItem xmlns:ds="http://schemas.openxmlformats.org/officeDocument/2006/customXml" ds:itemID="{1DA15C6C-6BB6-4DB6-B7D6-7F14EAB2CC5C}">
  <ds:schemaRefs>
    <ds:schemaRef ds:uri="http://schemas.microsoft.com/office/infopath/2007/PartnerControls"/>
    <ds:schemaRef ds:uri="http://purl.org/dc/elements/1.1/"/>
    <ds:schemaRef ds:uri="http://schemas.microsoft.com/office/2006/metadata/properties"/>
    <ds:schemaRef ds:uri="http://purl.org/dc/terms/"/>
    <ds:schemaRef ds:uri="http://schemas.microsoft.com/office/2006/documentManagement/types"/>
    <ds:schemaRef ds:uri="http://schemas.openxmlformats.org/package/2006/metadata/core-properties"/>
    <ds:schemaRef ds:uri="http://purl.org/dc/dcmitype/"/>
    <ds:schemaRef ds:uri="40262f94-9f35-4ac3-9a90-690165a166b7"/>
    <ds:schemaRef ds:uri="a4f35948-e619-41b3-aa29-22878b09cfd2"/>
    <ds:schemaRef ds:uri="http://www.w3.org/XML/1998/namespace"/>
  </ds:schemaRefs>
</ds:datastoreItem>
</file>

<file path=customXml/itemProps3.xml><?xml version="1.0" encoding="utf-8"?>
<ds:datastoreItem xmlns:ds="http://schemas.openxmlformats.org/officeDocument/2006/customXml" ds:itemID="{4A369AEE-D726-45B1-ACA9-0D6048C368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4f35948-e619-41b3-aa29-22878b09cfd2"/>
    <ds:schemaRef ds:uri="40262f94-9f35-4ac3-9a90-690165a166b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Schoolyard kids education presentation, album (widescreen)</Template>
  <TotalTime>3159</TotalTime>
  <Words>2439</Words>
  <Application>Microsoft Office PowerPoint</Application>
  <PresentationFormat>Widescreen</PresentationFormat>
  <Paragraphs>257</Paragraphs>
  <Slides>45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45</vt:i4>
      </vt:variant>
    </vt:vector>
  </HeadingPairs>
  <TitlesOfParts>
    <vt:vector size="52" baseType="lpstr">
      <vt:lpstr>Arial</vt:lpstr>
      <vt:lpstr>Candara</vt:lpstr>
      <vt:lpstr>HfW precursive</vt:lpstr>
      <vt:lpstr>HfW precursive semibold</vt:lpstr>
      <vt:lpstr>SassoonCRInfant</vt:lpstr>
      <vt:lpstr>Times New Roman</vt:lpstr>
      <vt:lpstr>Children Friends 16x9</vt:lpstr>
      <vt:lpstr>PowerPoint Presentation</vt:lpstr>
      <vt:lpstr>Welcome to … Early Reading &amp; Writing in Reception</vt:lpstr>
      <vt:lpstr>What are we going to cover?</vt:lpstr>
      <vt:lpstr>Phonics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Funky Fingers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Drawing Club</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Integra Schools IT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EYFS Reforms 2021</dc:title>
  <dc:creator>Rebecca Wingett</dc:creator>
  <cp:keywords/>
  <cp:lastModifiedBy>Rebecca Giles</cp:lastModifiedBy>
  <cp:revision>88</cp:revision>
  <dcterms:created xsi:type="dcterms:W3CDTF">2021-06-28T19:35:36Z</dcterms:created>
  <dcterms:modified xsi:type="dcterms:W3CDTF">2026-09-07T15:15:00Z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TC038961019991</vt:lpwstr>
  </property>
  <property fmtid="{D5CDD505-2E9C-101B-9397-08002B2CF9AE}" pid="3" name="ContentTypeId">
    <vt:lpwstr>0x010100AA3F7D94069FF64A86F7DFF56D60E3BE</vt:lpwstr>
  </property>
</Properties>
</file>