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86" r:id="rId4"/>
    <p:sldId id="261" r:id="rId5"/>
    <p:sldId id="269" r:id="rId6"/>
    <p:sldId id="270" r:id="rId7"/>
    <p:sldId id="274" r:id="rId8"/>
    <p:sldId id="284" r:id="rId9"/>
    <p:sldId id="278" r:id="rId10"/>
    <p:sldId id="279" r:id="rId11"/>
    <p:sldId id="280" r:id="rId12"/>
    <p:sldId id="281" r:id="rId13"/>
    <p:sldId id="264" r:id="rId14"/>
    <p:sldId id="283" r:id="rId15"/>
    <p:sldId id="257" r:id="rId16"/>
    <p:sldId id="285" r:id="rId17"/>
    <p:sldId id="277" r:id="rId18"/>
    <p:sldId id="282" r:id="rId19"/>
    <p:sldId id="259" r:id="rId20"/>
    <p:sldId id="260" r:id="rId21"/>
    <p:sldId id="262" r:id="rId22"/>
    <p:sldId id="265" r:id="rId23"/>
    <p:sldId id="275" r:id="rId24"/>
    <p:sldId id="267" r:id="rId25"/>
    <p:sldId id="28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98141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651985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BA252-27E8-4A81-B9D2-A8300207FDDF}"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48946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3BA252-27E8-4A81-B9D2-A8300207FDDF}"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877429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3BA252-27E8-4A81-B9D2-A8300207FDDF}" type="datetimeFigureOut">
              <a:rPr lang="en-GB" smtClean="0"/>
              <a:t>08/09/2023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369527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3BA252-27E8-4A81-B9D2-A8300207FDDF}" type="datetimeFigureOut">
              <a:rPr lang="en-GB" smtClean="0"/>
              <a:t>08/09/2023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8849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BA252-27E8-4A81-B9D2-A8300207FDDF}" type="datetimeFigureOut">
              <a:rPr lang="en-GB" smtClean="0"/>
              <a:t>08/09/2023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17984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454863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08/09/2023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93677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595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983770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BA252-27E8-4A81-B9D2-A8300207FDDF}" type="datetimeFigureOut">
              <a:rPr lang="en-GB" smtClean="0"/>
              <a:t>08/09/2023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21778-84DB-4D83-9E77-921ABC2932A5}" type="slidenum">
              <a:rPr lang="en-GB" smtClean="0"/>
              <a:t>‹#›</a:t>
            </a:fld>
            <a:endParaRPr lang="en-GB"/>
          </a:p>
        </p:txBody>
      </p:sp>
    </p:spTree>
    <p:extLst>
      <p:ext uri="{BB962C8B-B14F-4D97-AF65-F5344CB8AC3E}">
        <p14:creationId xmlns:p14="http://schemas.microsoft.com/office/powerpoint/2010/main" val="4129106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png"/><Relationship Id="rId9" Type="http://schemas.openxmlformats.org/officeDocument/2006/relationships/image" Target="../media/image19.jpg"/></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mailto:Jennifer.Williams@almondsburyprimary.co.uk" TargetMode="External"/><Relationship Id="rId2" Type="http://schemas.openxmlformats.org/officeDocument/2006/relationships/hyperlink" Target="mailto:Stuart.Ramshaw@almondsburyprimary.co.uk" TargetMode="External"/><Relationship Id="rId1" Type="http://schemas.openxmlformats.org/officeDocument/2006/relationships/slideLayout" Target="../slideLayouts/slideLayout2.xml"/><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lstStyle/>
          <a:p>
            <a:r>
              <a:rPr lang="en-GB" dirty="0">
                <a:solidFill>
                  <a:srgbClr val="FF0000"/>
                </a:solidFill>
              </a:rPr>
              <a:t>Welcome to Year 4</a:t>
            </a:r>
            <a:br>
              <a:rPr lang="en-GB" dirty="0">
                <a:solidFill>
                  <a:srgbClr val="FF0000"/>
                </a:solidFill>
              </a:rPr>
            </a:br>
            <a:endParaRPr lang="en-GB" dirty="0">
              <a:solidFill>
                <a:srgbClr val="FF0000"/>
              </a:solidFill>
            </a:endParaRPr>
          </a:p>
        </p:txBody>
      </p:sp>
      <p:pic>
        <p:nvPicPr>
          <p:cNvPr id="3" name="Picture 2"/>
          <p:cNvPicPr>
            <a:picLocks noChangeAspect="1"/>
          </p:cNvPicPr>
          <p:nvPr/>
        </p:nvPicPr>
        <p:blipFill>
          <a:blip r:embed="rId2"/>
          <a:stretch>
            <a:fillRect/>
          </a:stretch>
        </p:blipFill>
        <p:spPr>
          <a:xfrm>
            <a:off x="1547664" y="2132856"/>
            <a:ext cx="5586574" cy="3558708"/>
          </a:xfrm>
          <a:prstGeom prst="rect">
            <a:avLst/>
          </a:prstGeom>
        </p:spPr>
      </p:pic>
    </p:spTree>
    <p:extLst>
      <p:ext uri="{BB962C8B-B14F-4D97-AF65-F5344CB8AC3E}">
        <p14:creationId xmlns:p14="http://schemas.microsoft.com/office/powerpoint/2010/main" val="289698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DD072-3433-490E-AC63-F8612CEB5B83}"/>
              </a:ext>
            </a:extLst>
          </p:cNvPr>
          <p:cNvSpPr>
            <a:spLocks noGrp="1"/>
          </p:cNvSpPr>
          <p:nvPr>
            <p:ph type="title"/>
          </p:nvPr>
        </p:nvSpPr>
        <p:spPr/>
        <p:txBody>
          <a:bodyPr/>
          <a:lstStyle/>
          <a:p>
            <a:r>
              <a:rPr lang="en-GB" dirty="0"/>
              <a:t>Who’s who?</a:t>
            </a:r>
          </a:p>
        </p:txBody>
      </p:sp>
      <p:graphicFrame>
        <p:nvGraphicFramePr>
          <p:cNvPr id="4" name="Table 3">
            <a:extLst>
              <a:ext uri="{FF2B5EF4-FFF2-40B4-BE49-F238E27FC236}">
                <a16:creationId xmlns:a16="http://schemas.microsoft.com/office/drawing/2014/main" id="{A385CD6D-D1B8-465A-8A3C-B7B162C238DE}"/>
              </a:ext>
            </a:extLst>
          </p:cNvPr>
          <p:cNvGraphicFramePr>
            <a:graphicFrameLocks noGrp="1"/>
          </p:cNvGraphicFramePr>
          <p:nvPr>
            <p:extLst>
              <p:ext uri="{D42A27DB-BD31-4B8C-83A1-F6EECF244321}">
                <p14:modId xmlns:p14="http://schemas.microsoft.com/office/powerpoint/2010/main" val="2331550448"/>
              </p:ext>
            </p:extLst>
          </p:nvPr>
        </p:nvGraphicFramePr>
        <p:xfrm>
          <a:off x="215515" y="2726921"/>
          <a:ext cx="8820981" cy="1652730"/>
        </p:xfrm>
        <a:graphic>
          <a:graphicData uri="http://schemas.openxmlformats.org/drawingml/2006/table">
            <a:tbl>
              <a:tblPr firstRow="1" bandRow="1">
                <a:tableStyleId>{5C22544A-7EE6-4342-B048-85BDC9FD1C3A}</a:tableStyleId>
              </a:tblPr>
              <a:tblGrid>
                <a:gridCol w="1476165">
                  <a:extLst>
                    <a:ext uri="{9D8B030D-6E8A-4147-A177-3AD203B41FA5}">
                      <a16:colId xmlns:a16="http://schemas.microsoft.com/office/drawing/2014/main" val="1219190671"/>
                    </a:ext>
                  </a:extLst>
                </a:gridCol>
                <a:gridCol w="1512168">
                  <a:extLst>
                    <a:ext uri="{9D8B030D-6E8A-4147-A177-3AD203B41FA5}">
                      <a16:colId xmlns:a16="http://schemas.microsoft.com/office/drawing/2014/main" val="939729768"/>
                    </a:ext>
                  </a:extLst>
                </a:gridCol>
                <a:gridCol w="1512168">
                  <a:extLst>
                    <a:ext uri="{9D8B030D-6E8A-4147-A177-3AD203B41FA5}">
                      <a16:colId xmlns:a16="http://schemas.microsoft.com/office/drawing/2014/main" val="1219076426"/>
                    </a:ext>
                  </a:extLst>
                </a:gridCol>
                <a:gridCol w="1656184">
                  <a:extLst>
                    <a:ext uri="{9D8B030D-6E8A-4147-A177-3AD203B41FA5}">
                      <a16:colId xmlns:a16="http://schemas.microsoft.com/office/drawing/2014/main" val="4172549208"/>
                    </a:ext>
                  </a:extLst>
                </a:gridCol>
                <a:gridCol w="1296144">
                  <a:extLst>
                    <a:ext uri="{9D8B030D-6E8A-4147-A177-3AD203B41FA5}">
                      <a16:colId xmlns:a16="http://schemas.microsoft.com/office/drawing/2014/main" val="661630664"/>
                    </a:ext>
                  </a:extLst>
                </a:gridCol>
                <a:gridCol w="1368152">
                  <a:extLst>
                    <a:ext uri="{9D8B030D-6E8A-4147-A177-3AD203B41FA5}">
                      <a16:colId xmlns:a16="http://schemas.microsoft.com/office/drawing/2014/main" val="4123826812"/>
                    </a:ext>
                  </a:extLst>
                </a:gridCol>
              </a:tblGrid>
              <a:tr h="403322">
                <a:tc>
                  <a:txBody>
                    <a:bodyPr/>
                    <a:lstStyle/>
                    <a:p>
                      <a:r>
                        <a:rPr lang="en-GB" sz="1900"/>
                        <a:t>Monday </a:t>
                      </a:r>
                    </a:p>
                  </a:txBody>
                  <a:tcPr marL="72774" marR="72774" marT="36387" marB="36387"/>
                </a:tc>
                <a:tc>
                  <a:txBody>
                    <a:bodyPr/>
                    <a:lstStyle/>
                    <a:p>
                      <a:r>
                        <a:rPr lang="en-GB" sz="1900" dirty="0"/>
                        <a:t>Tuesday</a:t>
                      </a:r>
                    </a:p>
                  </a:txBody>
                  <a:tcPr marL="72774" marR="72774" marT="36387" marB="36387"/>
                </a:tc>
                <a:tc>
                  <a:txBody>
                    <a:bodyPr/>
                    <a:lstStyle/>
                    <a:p>
                      <a:r>
                        <a:rPr lang="en-GB" sz="1900"/>
                        <a:t>Wednesday AM </a:t>
                      </a:r>
                    </a:p>
                  </a:txBody>
                  <a:tcPr marL="72774" marR="72774" marT="36387" marB="36387"/>
                </a:tc>
                <a:tc>
                  <a:txBody>
                    <a:bodyPr/>
                    <a:lstStyle/>
                    <a:p>
                      <a:r>
                        <a:rPr lang="en-GB" sz="1900"/>
                        <a:t>Wednesday PM</a:t>
                      </a:r>
                    </a:p>
                  </a:txBody>
                  <a:tcPr marL="72774" marR="72774" marT="36387" marB="36387"/>
                </a:tc>
                <a:tc>
                  <a:txBody>
                    <a:bodyPr/>
                    <a:lstStyle/>
                    <a:p>
                      <a:r>
                        <a:rPr lang="en-GB" sz="1900"/>
                        <a:t>Thursday</a:t>
                      </a:r>
                    </a:p>
                  </a:txBody>
                  <a:tcPr marL="72774" marR="72774" marT="36387" marB="36387"/>
                </a:tc>
                <a:tc>
                  <a:txBody>
                    <a:bodyPr/>
                    <a:lstStyle/>
                    <a:p>
                      <a:r>
                        <a:rPr lang="en-GB" sz="1900"/>
                        <a:t>Friday</a:t>
                      </a:r>
                    </a:p>
                  </a:txBody>
                  <a:tcPr marL="72774" marR="72774" marT="36387" marB="36387"/>
                </a:tc>
                <a:extLst>
                  <a:ext uri="{0D108BD9-81ED-4DB2-BD59-A6C34878D82A}">
                    <a16:rowId xmlns:a16="http://schemas.microsoft.com/office/drawing/2014/main" val="4263850954"/>
                  </a:ext>
                </a:extLst>
              </a:tr>
              <a:tr h="1000836">
                <a:tc>
                  <a:txBody>
                    <a:bodyPr/>
                    <a:lstStyle/>
                    <a:p>
                      <a:r>
                        <a:rPr lang="en-GB" sz="1900" dirty="0"/>
                        <a:t>Mr Ramshaw</a:t>
                      </a:r>
                    </a:p>
                  </a:txBody>
                  <a:tcPr marL="72774" marR="72774" marT="36387" marB="36387"/>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900" dirty="0"/>
                        <a:t>Mr Ramshaw</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900"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900" dirty="0"/>
                        <a:t>PPA - Both</a:t>
                      </a:r>
                    </a:p>
                  </a:txBody>
                  <a:tcPr marL="72774" marR="72774" marT="36387" marB="36387"/>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900" dirty="0"/>
                        <a:t>Mrs Williams </a:t>
                      </a:r>
                    </a:p>
                    <a:p>
                      <a:endParaRPr lang="en-GB" sz="1900" dirty="0"/>
                    </a:p>
                  </a:txBody>
                  <a:tcPr marL="72774" marR="72774" marT="36387" marB="36387"/>
                </a:tc>
                <a:tc>
                  <a:txBody>
                    <a:bodyPr/>
                    <a:lstStyle/>
                    <a:p>
                      <a:r>
                        <a:rPr lang="en-GB" sz="1900" dirty="0"/>
                        <a:t>Mr Ramshaw</a:t>
                      </a:r>
                    </a:p>
                  </a:txBody>
                  <a:tcPr marL="72774" marR="72774" marT="36387" marB="36387"/>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900" dirty="0"/>
                        <a:t>Mrs Williams</a:t>
                      </a:r>
                    </a:p>
                    <a:p>
                      <a:endParaRPr lang="en-GB" sz="1900" dirty="0"/>
                    </a:p>
                  </a:txBody>
                  <a:tcPr marL="72774" marR="72774" marT="36387" marB="36387"/>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900" dirty="0"/>
                        <a:t>Mrs Williams </a:t>
                      </a:r>
                    </a:p>
                    <a:p>
                      <a:endParaRPr lang="en-GB" sz="1900" dirty="0"/>
                    </a:p>
                  </a:txBody>
                  <a:tcPr marL="72774" marR="72774" marT="36387" marB="36387"/>
                </a:tc>
                <a:extLst>
                  <a:ext uri="{0D108BD9-81ED-4DB2-BD59-A6C34878D82A}">
                    <a16:rowId xmlns:a16="http://schemas.microsoft.com/office/drawing/2014/main" val="1893964649"/>
                  </a:ext>
                </a:extLst>
              </a:tr>
            </a:tbl>
          </a:graphicData>
        </a:graphic>
      </p:graphicFrame>
    </p:spTree>
    <p:extLst>
      <p:ext uri="{BB962C8B-B14F-4D97-AF65-F5344CB8AC3E}">
        <p14:creationId xmlns:p14="http://schemas.microsoft.com/office/powerpoint/2010/main" val="1334902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D7CAF-03FB-4E00-A6A9-B8E5EC53C78D}"/>
              </a:ext>
            </a:extLst>
          </p:cNvPr>
          <p:cNvSpPr>
            <a:spLocks noGrp="1"/>
          </p:cNvSpPr>
          <p:nvPr>
            <p:ph type="title"/>
          </p:nvPr>
        </p:nvSpPr>
        <p:spPr/>
        <p:txBody>
          <a:bodyPr/>
          <a:lstStyle/>
          <a:p>
            <a:r>
              <a:rPr lang="en-GB" dirty="0"/>
              <a:t>Behaviour – Golden Rules</a:t>
            </a:r>
          </a:p>
        </p:txBody>
      </p:sp>
      <p:pic>
        <p:nvPicPr>
          <p:cNvPr id="4" name="Picture 3">
            <a:extLst>
              <a:ext uri="{FF2B5EF4-FFF2-40B4-BE49-F238E27FC236}">
                <a16:creationId xmlns:a16="http://schemas.microsoft.com/office/drawing/2014/main" id="{9AA933FD-A806-45E2-AC2B-1C613C54874B}"/>
              </a:ext>
            </a:extLst>
          </p:cNvPr>
          <p:cNvPicPr>
            <a:picLocks noChangeAspect="1"/>
          </p:cNvPicPr>
          <p:nvPr/>
        </p:nvPicPr>
        <p:blipFill>
          <a:blip r:embed="rId2"/>
          <a:stretch>
            <a:fillRect/>
          </a:stretch>
        </p:blipFill>
        <p:spPr>
          <a:xfrm>
            <a:off x="304800" y="1844824"/>
            <a:ext cx="8534400" cy="4552950"/>
          </a:xfrm>
          <a:prstGeom prst="rect">
            <a:avLst/>
          </a:prstGeom>
        </p:spPr>
      </p:pic>
    </p:spTree>
    <p:extLst>
      <p:ext uri="{BB962C8B-B14F-4D97-AF65-F5344CB8AC3E}">
        <p14:creationId xmlns:p14="http://schemas.microsoft.com/office/powerpoint/2010/main" val="2284028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4</a:t>
            </a:r>
          </a:p>
        </p:txBody>
      </p:sp>
      <p:sp>
        <p:nvSpPr>
          <p:cNvPr id="3" name="Content Placeholder 2"/>
          <p:cNvSpPr>
            <a:spLocks noGrp="1"/>
          </p:cNvSpPr>
          <p:nvPr>
            <p:ph idx="1"/>
          </p:nvPr>
        </p:nvSpPr>
        <p:spPr/>
        <p:txBody>
          <a:bodyPr/>
          <a:lstStyle/>
          <a:p>
            <a:r>
              <a:rPr lang="en-GB" dirty="0"/>
              <a:t>Year 3, 3&amp;4 and 4 work closely together and plan lessons as a team to ensure that all children receive the same curriculum.  </a:t>
            </a:r>
          </a:p>
          <a:p>
            <a:r>
              <a:rPr lang="en-GB" dirty="0"/>
              <a:t>We   work  on a two year cycle so all topics will be covered at some point during the two years.</a:t>
            </a:r>
          </a:p>
        </p:txBody>
      </p:sp>
    </p:spTree>
    <p:extLst>
      <p:ext uri="{BB962C8B-B14F-4D97-AF65-F5344CB8AC3E}">
        <p14:creationId xmlns:p14="http://schemas.microsoft.com/office/powerpoint/2010/main" val="24520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4</a:t>
            </a:r>
          </a:p>
        </p:txBody>
      </p:sp>
      <p:sp>
        <p:nvSpPr>
          <p:cNvPr id="3" name="Content Placeholder 2"/>
          <p:cNvSpPr>
            <a:spLocks noGrp="1"/>
          </p:cNvSpPr>
          <p:nvPr>
            <p:ph idx="1"/>
          </p:nvPr>
        </p:nvSpPr>
        <p:spPr/>
        <p:txBody>
          <a:bodyPr>
            <a:normAutofit fontScale="92500" lnSpcReduction="10000"/>
          </a:bodyPr>
          <a:lstStyle/>
          <a:p>
            <a:r>
              <a:rPr lang="en-GB" b="1" u="sng" dirty="0"/>
              <a:t>Current Procedures – Entry/Exit</a:t>
            </a:r>
            <a:br>
              <a:rPr lang="en-GB" dirty="0"/>
            </a:br>
            <a:r>
              <a:rPr lang="en-GB" dirty="0"/>
              <a:t>Children can enter the Key Stage playground from 8.45 am. </a:t>
            </a:r>
            <a:br>
              <a:rPr lang="en-GB" dirty="0"/>
            </a:br>
            <a:r>
              <a:rPr lang="en-GB" dirty="0"/>
              <a:t>The children will finish at 3.30pm and will be taken to the side of the school.</a:t>
            </a:r>
          </a:p>
          <a:p>
            <a:r>
              <a:rPr lang="en-GB" dirty="0"/>
              <a:t>Children are encouraged to wait and let us know when they see who is picking them up.</a:t>
            </a:r>
          </a:p>
          <a:p>
            <a:r>
              <a:rPr lang="en-GB" dirty="0"/>
              <a:t>Children can walk to the KS1 playground if their sibling is being picked up. They must come back if they do not see you.</a:t>
            </a:r>
          </a:p>
        </p:txBody>
      </p:sp>
    </p:spTree>
    <p:extLst>
      <p:ext uri="{BB962C8B-B14F-4D97-AF65-F5344CB8AC3E}">
        <p14:creationId xmlns:p14="http://schemas.microsoft.com/office/powerpoint/2010/main" val="4242242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4</a:t>
            </a:r>
          </a:p>
        </p:txBody>
      </p:sp>
      <p:sp>
        <p:nvSpPr>
          <p:cNvPr id="3" name="Content Placeholder 2"/>
          <p:cNvSpPr>
            <a:spLocks noGrp="1"/>
          </p:cNvSpPr>
          <p:nvPr>
            <p:ph idx="1"/>
          </p:nvPr>
        </p:nvSpPr>
        <p:spPr/>
        <p:txBody>
          <a:bodyPr>
            <a:normAutofit/>
          </a:bodyPr>
          <a:lstStyle/>
          <a:p>
            <a:r>
              <a:rPr lang="en-GB" b="1" u="sng" dirty="0"/>
              <a:t>Current Procedures - Hygiene</a:t>
            </a:r>
            <a:br>
              <a:rPr lang="en-GB" dirty="0"/>
            </a:br>
            <a:r>
              <a:rPr lang="en-GB" dirty="0"/>
              <a:t>We encourage regular handwashing, particularly before/after snacks/meals.</a:t>
            </a:r>
          </a:p>
          <a:p>
            <a:endParaRPr lang="en-GB" dirty="0"/>
          </a:p>
          <a:p>
            <a:r>
              <a:rPr lang="en-GB" b="1" u="sng" dirty="0"/>
              <a:t>Current Procedures - Playground</a:t>
            </a:r>
            <a:br>
              <a:rPr lang="en-GB" dirty="0"/>
            </a:br>
            <a:r>
              <a:rPr lang="en-GB" dirty="0"/>
              <a:t>Currently the children are allowed to mix on the playground.</a:t>
            </a:r>
          </a:p>
        </p:txBody>
      </p:sp>
    </p:spTree>
    <p:extLst>
      <p:ext uri="{BB962C8B-B14F-4D97-AF65-F5344CB8AC3E}">
        <p14:creationId xmlns:p14="http://schemas.microsoft.com/office/powerpoint/2010/main" val="1916420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4</a:t>
            </a:r>
          </a:p>
        </p:txBody>
      </p:sp>
      <p:sp>
        <p:nvSpPr>
          <p:cNvPr id="3" name="Content Placeholder 2"/>
          <p:cNvSpPr>
            <a:spLocks noGrp="1"/>
          </p:cNvSpPr>
          <p:nvPr>
            <p:ph idx="1"/>
          </p:nvPr>
        </p:nvSpPr>
        <p:spPr/>
        <p:txBody>
          <a:bodyPr>
            <a:normAutofit/>
          </a:bodyPr>
          <a:lstStyle/>
          <a:p>
            <a:r>
              <a:rPr lang="en-GB" b="1" u="sng" dirty="0"/>
              <a:t>Current Procedures – Snacks and Water</a:t>
            </a:r>
            <a:br>
              <a:rPr lang="en-GB" dirty="0"/>
            </a:br>
            <a:r>
              <a:rPr lang="en-GB" dirty="0"/>
              <a:t>To ensure hydration, children must bring water bottles to school. These can be refilled in school </a:t>
            </a:r>
          </a:p>
          <a:p>
            <a:r>
              <a:rPr lang="en-GB" dirty="0"/>
              <a:t>Healthy snacks can be eaten during break time. </a:t>
            </a:r>
          </a:p>
          <a:p>
            <a:pPr marL="0" indent="0">
              <a:buNone/>
            </a:pPr>
            <a:br>
              <a:rPr lang="en-GB" dirty="0"/>
            </a:br>
            <a:r>
              <a:rPr lang="en-GB" b="1" dirty="0"/>
              <a:t>Remember we are a nut free school.</a:t>
            </a:r>
            <a:endParaRPr lang="en-GB" dirty="0"/>
          </a:p>
        </p:txBody>
      </p:sp>
    </p:spTree>
    <p:extLst>
      <p:ext uri="{BB962C8B-B14F-4D97-AF65-F5344CB8AC3E}">
        <p14:creationId xmlns:p14="http://schemas.microsoft.com/office/powerpoint/2010/main" val="2594301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39338" y="1813214"/>
            <a:ext cx="7597833" cy="3695008"/>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Our school vision was created 3 years ago and we need to revisit this so everyone is clear about what the vision means and what we do in school to enact the vision. </a:t>
            </a:r>
          </a:p>
        </p:txBody>
      </p:sp>
    </p:spTree>
    <p:extLst>
      <p:ext uri="{BB962C8B-B14F-4D97-AF65-F5344CB8AC3E}">
        <p14:creationId xmlns:p14="http://schemas.microsoft.com/office/powerpoint/2010/main" val="2059079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8927" y="1218055"/>
            <a:ext cx="7822277" cy="4547540"/>
          </a:xfrm>
          <a:prstGeom prst="rect">
            <a:avLst/>
          </a:prstGeom>
        </p:spPr>
      </p:pic>
    </p:spTree>
    <p:extLst>
      <p:ext uri="{BB962C8B-B14F-4D97-AF65-F5344CB8AC3E}">
        <p14:creationId xmlns:p14="http://schemas.microsoft.com/office/powerpoint/2010/main" val="4122601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3043494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6200000">
            <a:off x="-324037" y="2037602"/>
            <a:ext cx="4539743" cy="2928611"/>
          </a:xfrm>
          <a:prstGeom prst="rect">
            <a:avLst/>
          </a:prstGeom>
        </p:spPr>
      </p:pic>
      <p:pic>
        <p:nvPicPr>
          <p:cNvPr id="3" name="Picture 2"/>
          <p:cNvPicPr>
            <a:picLocks noChangeAspect="1"/>
          </p:cNvPicPr>
          <p:nvPr/>
        </p:nvPicPr>
        <p:blipFill>
          <a:blip r:embed="rId3"/>
          <a:stretch>
            <a:fillRect/>
          </a:stretch>
        </p:blipFill>
        <p:spPr>
          <a:xfrm>
            <a:off x="3636585" y="1458646"/>
            <a:ext cx="2826560" cy="3828206"/>
          </a:xfrm>
          <a:prstGeom prst="rect">
            <a:avLst/>
          </a:prstGeom>
        </p:spPr>
      </p:pic>
      <p:sp>
        <p:nvSpPr>
          <p:cNvPr id="4" name="Rounded Rectangle 3"/>
          <p:cNvSpPr/>
          <p:nvPr/>
        </p:nvSpPr>
        <p:spPr>
          <a:xfrm>
            <a:off x="6770717" y="1506541"/>
            <a:ext cx="2011680" cy="3732415"/>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This links to the Almondsbury interchange which can take you anywhere in the country you just have to get on to this and away you go!</a:t>
            </a:r>
          </a:p>
        </p:txBody>
      </p:sp>
    </p:spTree>
    <p:extLst>
      <p:ext uri="{BB962C8B-B14F-4D97-AF65-F5344CB8AC3E}">
        <p14:creationId xmlns:p14="http://schemas.microsoft.com/office/powerpoint/2010/main" val="2145012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514" y="1762949"/>
            <a:ext cx="8283664" cy="719806"/>
          </a:xfrm>
          <a:prstGeom prst="rect">
            <a:avLst/>
          </a:prstGeom>
        </p:spPr>
      </p:pic>
      <p:sp>
        <p:nvSpPr>
          <p:cNvPr id="3" name="Rounded Rectangle 2"/>
          <p:cNvSpPr/>
          <p:nvPr/>
        </p:nvSpPr>
        <p:spPr>
          <a:xfrm>
            <a:off x="594360" y="2760865"/>
            <a:ext cx="8208818" cy="290114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vision Bible verse – this links to our status as a Church school, gaining inspiration from the Bible and from our </a:t>
            </a:r>
            <a:r>
              <a:rPr lang="en-GB" sz="2400" dirty="0" err="1"/>
              <a:t>ives</a:t>
            </a:r>
            <a:r>
              <a:rPr lang="en-GB" sz="2400" dirty="0"/>
              <a:t> to use the Lord’s examples to show us the way to live, behave, work and play. </a:t>
            </a:r>
          </a:p>
          <a:p>
            <a:pPr algn="ctr"/>
            <a:r>
              <a:rPr lang="en-GB" sz="2400" dirty="0"/>
              <a:t>We use Bible stories to illustrate the ways of how to do this to believe, persevere and develop the children as rounded individuals, be themselves and do </a:t>
            </a:r>
            <a:r>
              <a:rPr lang="en-GB" sz="2400"/>
              <a:t>their very best. </a:t>
            </a:r>
            <a:endParaRPr lang="en-GB" sz="2400" dirty="0"/>
          </a:p>
          <a:p>
            <a:pPr algn="ctr"/>
            <a:endParaRPr lang="en-GB" sz="2400" dirty="0"/>
          </a:p>
        </p:txBody>
      </p:sp>
    </p:spTree>
    <p:extLst>
      <p:ext uri="{BB962C8B-B14F-4D97-AF65-F5344CB8AC3E}">
        <p14:creationId xmlns:p14="http://schemas.microsoft.com/office/powerpoint/2010/main" val="3686620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1323439"/>
          </a:xfrm>
          <a:prstGeom prst="rect">
            <a:avLst/>
          </a:prstGeom>
        </p:spPr>
        <p:txBody>
          <a:bodyPr wrap="square">
            <a:spAutoFit/>
          </a:bodyPr>
          <a:lstStyle/>
          <a:p>
            <a:pPr algn="ctr"/>
            <a:r>
              <a:rPr lang="en-GB" sz="2000" dirty="0"/>
              <a:t>This side is information for parents. It gives you a breakdown of the key facts the children will learn during the topic, shows links learning from topics in previous year groups and also allows you to see what will be taught in other subjects across the term.</a:t>
            </a:r>
          </a:p>
        </p:txBody>
      </p:sp>
      <p:pic>
        <p:nvPicPr>
          <p:cNvPr id="4" name="Picture 3"/>
          <p:cNvPicPr>
            <a:picLocks noChangeAspect="1"/>
          </p:cNvPicPr>
          <p:nvPr/>
        </p:nvPicPr>
        <p:blipFill>
          <a:blip r:embed="rId2"/>
          <a:stretch>
            <a:fillRect/>
          </a:stretch>
        </p:blipFill>
        <p:spPr>
          <a:xfrm>
            <a:off x="457200" y="2088143"/>
            <a:ext cx="8260796" cy="4747866"/>
          </a:xfrm>
          <a:prstGeom prst="rect">
            <a:avLst/>
          </a:prstGeom>
        </p:spPr>
      </p:pic>
    </p:spTree>
    <p:extLst>
      <p:ext uri="{BB962C8B-B14F-4D97-AF65-F5344CB8AC3E}">
        <p14:creationId xmlns:p14="http://schemas.microsoft.com/office/powerpoint/2010/main" val="160579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369332"/>
          </a:xfrm>
          <a:prstGeom prst="rect">
            <a:avLst/>
          </a:prstGeom>
        </p:spPr>
        <p:txBody>
          <a:bodyPr wrap="square">
            <a:spAutoFit/>
          </a:bodyPr>
          <a:lstStyle/>
          <a:p>
            <a:pPr algn="ctr"/>
            <a:r>
              <a:rPr lang="en-GB" dirty="0"/>
              <a:t>This side is designed for you to use with your child.</a:t>
            </a:r>
            <a:endParaRPr lang="en-GB" sz="2000" dirty="0"/>
          </a:p>
        </p:txBody>
      </p:sp>
      <p:sp>
        <p:nvSpPr>
          <p:cNvPr id="5" name="Rectangle 4"/>
          <p:cNvSpPr/>
          <p:nvPr/>
        </p:nvSpPr>
        <p:spPr>
          <a:xfrm>
            <a:off x="57928" y="1340768"/>
            <a:ext cx="2452912" cy="2031325"/>
          </a:xfrm>
          <a:prstGeom prst="rect">
            <a:avLst/>
          </a:prstGeom>
        </p:spPr>
        <p:txBody>
          <a:bodyPr wrap="square">
            <a:spAutoFit/>
          </a:bodyPr>
          <a:lstStyle/>
          <a:p>
            <a:r>
              <a:rPr lang="en-GB" dirty="0"/>
              <a:t>These websites are aimed at</a:t>
            </a:r>
          </a:p>
          <a:p>
            <a:r>
              <a:rPr lang="en-GB" dirty="0"/>
              <a:t>children and  are great for helping with homework projects or finding out more together.</a:t>
            </a:r>
          </a:p>
        </p:txBody>
      </p:sp>
      <p:pic>
        <p:nvPicPr>
          <p:cNvPr id="6" name="Picture 5"/>
          <p:cNvPicPr>
            <a:picLocks noChangeAspect="1"/>
          </p:cNvPicPr>
          <p:nvPr/>
        </p:nvPicPr>
        <p:blipFill>
          <a:blip r:embed="rId2"/>
          <a:stretch>
            <a:fillRect/>
          </a:stretch>
        </p:blipFill>
        <p:spPr>
          <a:xfrm>
            <a:off x="2411760" y="1247032"/>
            <a:ext cx="5112569" cy="3564298"/>
          </a:xfrm>
          <a:prstGeom prst="rect">
            <a:avLst/>
          </a:prstGeom>
        </p:spPr>
      </p:pic>
      <p:sp>
        <p:nvSpPr>
          <p:cNvPr id="7" name="Rectangle 6"/>
          <p:cNvSpPr/>
          <p:nvPr/>
        </p:nvSpPr>
        <p:spPr>
          <a:xfrm>
            <a:off x="125760" y="4811330"/>
            <a:ext cx="4572000" cy="2031325"/>
          </a:xfrm>
          <a:prstGeom prst="rect">
            <a:avLst/>
          </a:prstGeom>
        </p:spPr>
        <p:txBody>
          <a:bodyPr>
            <a:spAutoFit/>
          </a:bodyPr>
          <a:lstStyle/>
          <a:p>
            <a:r>
              <a:rPr lang="en-GB" dirty="0"/>
              <a:t>Our 'Talk Like an Expert' section gives you examples of the subject-specific vocabulary we will be using each term. The more the children can be hearing and using these words, the better. Try sticking it to your fridge and talking about the words together or having a 'word of the day' challenge in your family!</a:t>
            </a:r>
          </a:p>
        </p:txBody>
      </p:sp>
      <p:sp>
        <p:nvSpPr>
          <p:cNvPr id="9" name="Rectangle 8"/>
          <p:cNvSpPr/>
          <p:nvPr/>
        </p:nvSpPr>
        <p:spPr>
          <a:xfrm>
            <a:off x="5276784" y="5013176"/>
            <a:ext cx="3867216" cy="1200329"/>
          </a:xfrm>
          <a:prstGeom prst="rect">
            <a:avLst/>
          </a:prstGeom>
        </p:spPr>
        <p:txBody>
          <a:bodyPr wrap="square">
            <a:spAutoFit/>
          </a:bodyPr>
          <a:lstStyle/>
          <a:p>
            <a:r>
              <a:rPr lang="en-GB" dirty="0"/>
              <a:t>This section gives suggestions for age-appropriate novels and non-fiction books linked to the topic. We may use these in class too.</a:t>
            </a:r>
          </a:p>
        </p:txBody>
      </p:sp>
      <p:cxnSp>
        <p:nvCxnSpPr>
          <p:cNvPr id="13" name="Straight Arrow Connector 12"/>
          <p:cNvCxnSpPr/>
          <p:nvPr/>
        </p:nvCxnSpPr>
        <p:spPr>
          <a:xfrm>
            <a:off x="1835696" y="1772816"/>
            <a:ext cx="792000" cy="144000"/>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4" name="Straight Arrow Connector 13"/>
          <p:cNvCxnSpPr/>
          <p:nvPr/>
        </p:nvCxnSpPr>
        <p:spPr>
          <a:xfrm flipH="1" flipV="1">
            <a:off x="7524329" y="4365104"/>
            <a:ext cx="504055" cy="623061"/>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p:cNvCxnSpPr/>
          <p:nvPr/>
        </p:nvCxnSpPr>
        <p:spPr>
          <a:xfrm flipV="1">
            <a:off x="3905760" y="3429000"/>
            <a:ext cx="378208" cy="149532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550773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79439" y="1556792"/>
            <a:ext cx="8229600" cy="4525963"/>
          </a:xfrm>
        </p:spPr>
        <p:txBody>
          <a:bodyPr>
            <a:noAutofit/>
          </a:bodyPr>
          <a:lstStyle/>
          <a:p>
            <a:r>
              <a:rPr lang="en-GB" sz="2400" dirty="0"/>
              <a:t>Reading and developing a love of reading has now been recognised by the DFE as a priority.  Please continue to support and inspire your children to read at home. </a:t>
            </a:r>
          </a:p>
          <a:p>
            <a:r>
              <a:rPr lang="en-GB" sz="2400" dirty="0"/>
              <a:t>Reading scheme books: All children will need to bring in their reading record books on a MONDAY with any books that they need to change so that new books can then be distributed. </a:t>
            </a:r>
          </a:p>
          <a:p>
            <a:r>
              <a:rPr lang="en-GB" sz="2400" dirty="0"/>
              <a:t>Guided Reading homework is given out every Friday to read over the weekend. Please bring the text back by the following MONDAY as we will be using this in class.</a:t>
            </a:r>
          </a:p>
          <a:p>
            <a:r>
              <a:rPr lang="en-GB" sz="2400" dirty="0"/>
              <a:t>Children will also have the opportunity to bring home a copy of our class book to read and share at home.</a:t>
            </a:r>
          </a:p>
        </p:txBody>
      </p:sp>
    </p:spTree>
    <p:extLst>
      <p:ext uri="{BB962C8B-B14F-4D97-AF65-F5344CB8AC3E}">
        <p14:creationId xmlns:p14="http://schemas.microsoft.com/office/powerpoint/2010/main" val="2789685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57200" y="1268760"/>
            <a:ext cx="8229600" cy="4525963"/>
          </a:xfrm>
        </p:spPr>
        <p:txBody>
          <a:bodyPr>
            <a:normAutofit/>
          </a:bodyPr>
          <a:lstStyle/>
          <a:p>
            <a:r>
              <a:rPr lang="en-GB" dirty="0"/>
              <a:t>Maths Mastery: Every </a:t>
            </a:r>
            <a:r>
              <a:rPr lang="en-GB" dirty="0" err="1"/>
              <a:t>MondayTimes</a:t>
            </a:r>
            <a:r>
              <a:rPr lang="en-GB" dirty="0"/>
              <a:t> Tables Rockstars</a:t>
            </a:r>
          </a:p>
          <a:p>
            <a:r>
              <a:rPr lang="en-GB" dirty="0"/>
              <a:t>TTRS Launch: Wednesday 27</a:t>
            </a:r>
            <a:r>
              <a:rPr lang="en-GB" baseline="30000" dirty="0"/>
              <a:t>th</a:t>
            </a:r>
            <a:r>
              <a:rPr lang="en-GB" dirty="0"/>
              <a:t> September</a:t>
            </a:r>
          </a:p>
          <a:p>
            <a:r>
              <a:rPr lang="en-GB" dirty="0"/>
              <a:t>Telling the Time</a:t>
            </a:r>
          </a:p>
          <a:p>
            <a:r>
              <a:rPr lang="en-GB" dirty="0"/>
              <a:t>There will be a creative piece of homework to link in with each topic that we do.</a:t>
            </a:r>
          </a:p>
        </p:txBody>
      </p:sp>
    </p:spTree>
    <p:extLst>
      <p:ext uri="{BB962C8B-B14F-4D97-AF65-F5344CB8AC3E}">
        <p14:creationId xmlns:p14="http://schemas.microsoft.com/office/powerpoint/2010/main" val="980135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pic>
        <p:nvPicPr>
          <p:cNvPr id="20" name="Picture 19"/>
          <p:cNvPicPr>
            <a:picLocks noChangeAspect="1"/>
          </p:cNvPicPr>
          <p:nvPr/>
        </p:nvPicPr>
        <p:blipFill>
          <a:blip r:embed="rId2"/>
          <a:stretch>
            <a:fillRect/>
          </a:stretch>
        </p:blipFill>
        <p:spPr>
          <a:xfrm>
            <a:off x="323527" y="1399235"/>
            <a:ext cx="8476673" cy="4478037"/>
          </a:xfrm>
          <a:prstGeom prst="rect">
            <a:avLst/>
          </a:prstGeom>
        </p:spPr>
      </p:pic>
    </p:spTree>
    <p:extLst>
      <p:ext uri="{BB962C8B-B14F-4D97-AF65-F5344CB8AC3E}">
        <p14:creationId xmlns:p14="http://schemas.microsoft.com/office/powerpoint/2010/main" val="17907421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1473" y="451697"/>
            <a:ext cx="2606804" cy="415498"/>
          </a:xfrm>
          <a:prstGeom prst="rect">
            <a:avLst/>
          </a:prstGeom>
        </p:spPr>
        <p:txBody>
          <a:bodyPr wrap="none">
            <a:spAutoFit/>
          </a:bodyPr>
          <a:lstStyle/>
          <a:p>
            <a:pPr algn="ctr"/>
            <a:r>
              <a:rPr lang="en-GB" sz="2100" u="sng" kern="0" dirty="0">
                <a:solidFill>
                  <a:prstClr val="black"/>
                </a:solidFill>
                <a:latin typeface="Calibri"/>
              </a:rPr>
              <a:t>Mastery Maths Attack</a:t>
            </a:r>
          </a:p>
        </p:txBody>
      </p:sp>
      <p:pic>
        <p:nvPicPr>
          <p:cNvPr id="5" name="Picture 4"/>
          <p:cNvPicPr>
            <a:picLocks noChangeAspect="1"/>
          </p:cNvPicPr>
          <p:nvPr/>
        </p:nvPicPr>
        <p:blipFill>
          <a:blip r:embed="rId2"/>
          <a:stretch>
            <a:fillRect/>
          </a:stretch>
        </p:blipFill>
        <p:spPr>
          <a:xfrm>
            <a:off x="1149007" y="310218"/>
            <a:ext cx="1262754" cy="518737"/>
          </a:xfrm>
          <a:prstGeom prst="rect">
            <a:avLst/>
          </a:prstGeom>
        </p:spPr>
      </p:pic>
      <p:sp>
        <p:nvSpPr>
          <p:cNvPr id="6" name="Rectangle 5"/>
          <p:cNvSpPr/>
          <p:nvPr/>
        </p:nvSpPr>
        <p:spPr>
          <a:xfrm>
            <a:off x="395536" y="873726"/>
            <a:ext cx="8640960" cy="2308324"/>
          </a:xfrm>
          <a:prstGeom prst="rect">
            <a:avLst/>
          </a:prstGeom>
        </p:spPr>
        <p:txBody>
          <a:bodyPr wrap="square">
            <a:spAutoFit/>
          </a:bodyPr>
          <a:lstStyle/>
          <a:p>
            <a:pPr algn="ctr"/>
            <a:r>
              <a:rPr lang="en-GB" sz="1600" kern="0" dirty="0">
                <a:latin typeface="Calibri"/>
              </a:rPr>
              <a:t>As a school </a:t>
            </a:r>
            <a:r>
              <a:rPr lang="en-GB" sz="1600" kern="0" dirty="0">
                <a:solidFill>
                  <a:prstClr val="black"/>
                </a:solidFill>
                <a:latin typeface="Calibri"/>
              </a:rPr>
              <a:t>we are moving to the Mastery of Mathematics approach following a successful trial last year. </a:t>
            </a:r>
          </a:p>
          <a:p>
            <a:pPr algn="ctr"/>
            <a:r>
              <a:rPr lang="en-GB" sz="1600" i="1" kern="0" dirty="0">
                <a:solidFill>
                  <a:prstClr val="white"/>
                </a:solidFill>
                <a:latin typeface="Muli"/>
              </a:rPr>
              <a:t>Mastering maths means pupils of all ages acquiring a deep, long-term, secure and adaptable understanding of the subject. The phrase ‘teaching for mastery’ describes the elements of classroom practice and school organisation that combine to give pupils the best chances of mastering maths. Achieving mastery means acquiring a solid enough understanding of the maths that’s been taught to enable pupils to move on to more advanced material.</a:t>
            </a:r>
            <a:endParaRPr lang="en-GB" sz="1600" i="1" kern="0" dirty="0">
              <a:solidFill>
                <a:prstClr val="white"/>
              </a:solidFill>
              <a:latin typeface="Calibri"/>
            </a:endParaRPr>
          </a:p>
          <a:p>
            <a:pPr algn="ctr"/>
            <a:endParaRPr lang="en-GB" sz="1600" i="1" kern="0" dirty="0">
              <a:solidFill>
                <a:prstClr val="black"/>
              </a:solidFill>
              <a:latin typeface="Calibri"/>
            </a:endParaRPr>
          </a:p>
          <a:p>
            <a:pPr algn="ctr"/>
            <a:r>
              <a:rPr lang="en-GB" sz="1600" kern="0" dirty="0">
                <a:solidFill>
                  <a:prstClr val="black"/>
                </a:solidFill>
                <a:latin typeface="Calibri"/>
              </a:rPr>
              <a:t>We have also decided to change the Maths Attack system so that it is in line with our new approach.</a:t>
            </a:r>
          </a:p>
        </p:txBody>
      </p:sp>
      <p:sp>
        <p:nvSpPr>
          <p:cNvPr id="8" name="Rectangle 7"/>
          <p:cNvSpPr/>
          <p:nvPr/>
        </p:nvSpPr>
        <p:spPr>
          <a:xfrm>
            <a:off x="395536" y="3314015"/>
            <a:ext cx="8568952" cy="3139321"/>
          </a:xfrm>
          <a:prstGeom prst="rect">
            <a:avLst/>
          </a:prstGeom>
        </p:spPr>
        <p:txBody>
          <a:bodyPr wrap="square">
            <a:spAutoFit/>
          </a:bodyPr>
          <a:lstStyle/>
          <a:p>
            <a:r>
              <a:rPr lang="en-GB" u="sng" kern="0" dirty="0">
                <a:solidFill>
                  <a:prstClr val="black"/>
                </a:solidFill>
                <a:latin typeface="Calibri"/>
              </a:rPr>
              <a:t>Mastery Maths Attack</a:t>
            </a:r>
          </a:p>
          <a:p>
            <a:r>
              <a:rPr lang="en-GB" kern="0" dirty="0">
                <a:solidFill>
                  <a:prstClr val="black"/>
                </a:solidFill>
                <a:latin typeface="Calibri"/>
              </a:rPr>
              <a:t>Each year group will have a set of Maths Attack levels that are focused on the curriculum objectives for their year</a:t>
            </a:r>
          </a:p>
          <a:p>
            <a:r>
              <a:rPr lang="en-GB" kern="0" dirty="0">
                <a:solidFill>
                  <a:prstClr val="black"/>
                </a:solidFill>
                <a:latin typeface="Calibri"/>
              </a:rPr>
              <a:t>The children will benefit from input on these levels during maths lessons</a:t>
            </a:r>
          </a:p>
          <a:p>
            <a:r>
              <a:rPr lang="en-GB" kern="0" dirty="0">
                <a:solidFill>
                  <a:prstClr val="black"/>
                </a:solidFill>
                <a:latin typeface="Calibri"/>
              </a:rPr>
              <a:t>The children will be able to bring home their attempted level to practise with your support</a:t>
            </a:r>
          </a:p>
          <a:p>
            <a:r>
              <a:rPr lang="en-GB" kern="0" dirty="0">
                <a:solidFill>
                  <a:prstClr val="black"/>
                </a:solidFill>
                <a:latin typeface="Calibri"/>
              </a:rPr>
              <a:t>Each level will be studied for three weeks (two weeks in Year 6)</a:t>
            </a:r>
          </a:p>
          <a:p>
            <a:r>
              <a:rPr lang="en-GB" kern="0" dirty="0">
                <a:solidFill>
                  <a:prstClr val="black"/>
                </a:solidFill>
                <a:latin typeface="Calibri"/>
              </a:rPr>
              <a:t>Each week the children can attempt the level in class and try and better their score or time</a:t>
            </a:r>
          </a:p>
          <a:p>
            <a:r>
              <a:rPr lang="en-GB" kern="0" dirty="0">
                <a:solidFill>
                  <a:prstClr val="black"/>
                </a:solidFill>
                <a:latin typeface="Calibri"/>
              </a:rPr>
              <a:t>Following the three weeks, every child will move onto the next level and practise a new skill </a:t>
            </a:r>
          </a:p>
        </p:txBody>
      </p:sp>
    </p:spTree>
    <p:extLst>
      <p:ext uri="{BB962C8B-B14F-4D97-AF65-F5344CB8AC3E}">
        <p14:creationId xmlns:p14="http://schemas.microsoft.com/office/powerpoint/2010/main" val="1857019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PE</a:t>
            </a:r>
          </a:p>
        </p:txBody>
      </p:sp>
      <p:sp>
        <p:nvSpPr>
          <p:cNvPr id="3" name="Content Placeholder 2"/>
          <p:cNvSpPr>
            <a:spLocks noGrp="1"/>
          </p:cNvSpPr>
          <p:nvPr>
            <p:ph idx="1"/>
          </p:nvPr>
        </p:nvSpPr>
        <p:spPr>
          <a:xfrm>
            <a:off x="539552" y="1700808"/>
            <a:ext cx="8229600" cy="4525963"/>
          </a:xfrm>
        </p:spPr>
        <p:txBody>
          <a:bodyPr>
            <a:normAutofit/>
          </a:bodyPr>
          <a:lstStyle/>
          <a:p>
            <a:r>
              <a:rPr lang="en-GB" sz="2800" dirty="0"/>
              <a:t>PE for Term 1 and 2 will be on a Tuesday and  Friday (swimming). Like last term, please ensure the children come into school in their PE kit on these days.</a:t>
            </a:r>
          </a:p>
          <a:p>
            <a:pPr marL="0" indent="0">
              <a:buNone/>
            </a:pPr>
            <a:endParaRPr lang="en-GB" dirty="0"/>
          </a:p>
        </p:txBody>
      </p:sp>
    </p:spTree>
    <p:extLst>
      <p:ext uri="{BB962C8B-B14F-4D97-AF65-F5344CB8AC3E}">
        <p14:creationId xmlns:p14="http://schemas.microsoft.com/office/powerpoint/2010/main" val="3803213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Medical Issues</a:t>
            </a:r>
          </a:p>
        </p:txBody>
      </p:sp>
      <p:sp>
        <p:nvSpPr>
          <p:cNvPr id="3" name="Content Placeholder 2"/>
          <p:cNvSpPr>
            <a:spLocks noGrp="1"/>
          </p:cNvSpPr>
          <p:nvPr>
            <p:ph idx="1"/>
          </p:nvPr>
        </p:nvSpPr>
        <p:spPr>
          <a:xfrm>
            <a:off x="611560" y="1844824"/>
            <a:ext cx="8229600" cy="4525963"/>
          </a:xfrm>
        </p:spPr>
        <p:txBody>
          <a:bodyPr/>
          <a:lstStyle/>
          <a:p>
            <a:r>
              <a:rPr lang="en-GB" dirty="0"/>
              <a:t>Although we have spoken to your child’s  previous teachers, if there are any medical issues that you feel we should know about please email us with the information.</a:t>
            </a:r>
          </a:p>
        </p:txBody>
      </p:sp>
    </p:spTree>
    <p:extLst>
      <p:ext uri="{BB962C8B-B14F-4D97-AF65-F5344CB8AC3E}">
        <p14:creationId xmlns:p14="http://schemas.microsoft.com/office/powerpoint/2010/main" val="848287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Website</a:t>
            </a:r>
          </a:p>
        </p:txBody>
      </p:sp>
      <p:sp>
        <p:nvSpPr>
          <p:cNvPr id="3" name="Content Placeholder 2"/>
          <p:cNvSpPr>
            <a:spLocks noGrp="1"/>
          </p:cNvSpPr>
          <p:nvPr>
            <p:ph idx="1"/>
          </p:nvPr>
        </p:nvSpPr>
        <p:spPr>
          <a:xfrm>
            <a:off x="492937" y="1439311"/>
            <a:ext cx="8229600" cy="4077921"/>
          </a:xfrm>
        </p:spPr>
        <p:txBody>
          <a:bodyPr>
            <a:normAutofit/>
          </a:bodyPr>
          <a:lstStyle/>
          <a:p>
            <a:r>
              <a:rPr lang="en-GB" sz="2800" dirty="0"/>
              <a:t>Please regularly check our class page on the school website for any important information and news. Most information is also available through the School News app which can be downloaded onto both Apple and Android phones.</a:t>
            </a:r>
          </a:p>
          <a:p>
            <a:r>
              <a:rPr lang="en-GB" sz="2800" dirty="0"/>
              <a:t>Also, on the website we will place any letters that are specifically for Years 3 and 4.</a:t>
            </a:r>
          </a:p>
        </p:txBody>
      </p:sp>
    </p:spTree>
    <p:extLst>
      <p:ext uri="{BB962C8B-B14F-4D97-AF65-F5344CB8AC3E}">
        <p14:creationId xmlns:p14="http://schemas.microsoft.com/office/powerpoint/2010/main" val="30239443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097661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79" y="3759818"/>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04744" y="3858672"/>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71260" y="5574966"/>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2048542" y="5574966"/>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5685" y="3825705"/>
            <a:ext cx="1485900" cy="1885950"/>
          </a:xfrm>
          <a:prstGeom prst="rect">
            <a:avLst/>
          </a:prstGeom>
        </p:spPr>
      </p:pic>
      <p:sp>
        <p:nvSpPr>
          <p:cNvPr id="19" name="TextBox 18"/>
          <p:cNvSpPr txBox="1"/>
          <p:nvPr/>
        </p:nvSpPr>
        <p:spPr>
          <a:xfrm>
            <a:off x="4553976" y="5662543"/>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Tree>
    <p:extLst>
      <p:ext uri="{BB962C8B-B14F-4D97-AF65-F5344CB8AC3E}">
        <p14:creationId xmlns:p14="http://schemas.microsoft.com/office/powerpoint/2010/main" val="2047658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71305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8DBAB-B678-421E-BCEF-2FE23E524E54}"/>
              </a:ext>
            </a:extLst>
          </p:cNvPr>
          <p:cNvSpPr>
            <a:spLocks noGrp="1"/>
          </p:cNvSpPr>
          <p:nvPr>
            <p:ph type="title"/>
          </p:nvPr>
        </p:nvSpPr>
        <p:spPr/>
        <p:txBody>
          <a:bodyPr/>
          <a:lstStyle/>
          <a:p>
            <a:r>
              <a:rPr lang="en-GB" dirty="0"/>
              <a:t>Any questions?</a:t>
            </a:r>
          </a:p>
        </p:txBody>
      </p:sp>
      <p:sp>
        <p:nvSpPr>
          <p:cNvPr id="4" name="Rectangle: Rounded Corners 3">
            <a:extLst>
              <a:ext uri="{FF2B5EF4-FFF2-40B4-BE49-F238E27FC236}">
                <a16:creationId xmlns:a16="http://schemas.microsoft.com/office/drawing/2014/main" id="{B882A8E8-366A-432C-A0E5-D32AF7F3CD1A}"/>
              </a:ext>
            </a:extLst>
          </p:cNvPr>
          <p:cNvSpPr/>
          <p:nvPr/>
        </p:nvSpPr>
        <p:spPr>
          <a:xfrm>
            <a:off x="1043608" y="1988840"/>
            <a:ext cx="4121050" cy="261686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Rectangle 4">
            <a:extLst>
              <a:ext uri="{FF2B5EF4-FFF2-40B4-BE49-F238E27FC236}">
                <a16:creationId xmlns:a16="http://schemas.microsoft.com/office/drawing/2014/main" id="{7EA21A52-8F94-451C-AF51-C59AC3FFB64D}"/>
              </a:ext>
            </a:extLst>
          </p:cNvPr>
          <p:cNvSpPr/>
          <p:nvPr/>
        </p:nvSpPr>
        <p:spPr>
          <a:xfrm>
            <a:off x="1259632" y="2196061"/>
            <a:ext cx="3600400" cy="2308324"/>
          </a:xfrm>
          <a:prstGeom prst="rect">
            <a:avLst/>
          </a:prstGeom>
        </p:spPr>
        <p:txBody>
          <a:bodyPr wrap="square">
            <a:spAutoFit/>
          </a:bodyPr>
          <a:lstStyle/>
          <a:p>
            <a:pPr lvl="0"/>
            <a:r>
              <a:rPr lang="en-GB" sz="2400" dirty="0"/>
              <a:t>We are very happy to answer general questions now. However, if you have any personal queries that you would prefer to ask privately, please email us.</a:t>
            </a:r>
            <a:endParaRPr lang="en-US" sz="2400" dirty="0"/>
          </a:p>
        </p:txBody>
      </p:sp>
      <p:sp>
        <p:nvSpPr>
          <p:cNvPr id="6" name="TextBox 5">
            <a:extLst>
              <a:ext uri="{FF2B5EF4-FFF2-40B4-BE49-F238E27FC236}">
                <a16:creationId xmlns:a16="http://schemas.microsoft.com/office/drawing/2014/main" id="{BD861472-8BB3-4E66-9B80-9E51C2A8B52E}"/>
              </a:ext>
            </a:extLst>
          </p:cNvPr>
          <p:cNvSpPr txBox="1"/>
          <p:nvPr/>
        </p:nvSpPr>
        <p:spPr>
          <a:xfrm>
            <a:off x="611560" y="4812928"/>
            <a:ext cx="6264696" cy="1200329"/>
          </a:xfrm>
          <a:prstGeom prst="rect">
            <a:avLst/>
          </a:prstGeom>
          <a:noFill/>
        </p:spPr>
        <p:txBody>
          <a:bodyPr wrap="square" rtlCol="0">
            <a:spAutoFit/>
          </a:bodyPr>
          <a:lstStyle/>
          <a:p>
            <a:r>
              <a:rPr lang="en-GB" dirty="0">
                <a:hlinkClick r:id="rId2"/>
              </a:rPr>
              <a:t>Stuart.Ramshaw@almondsburyprimary.co.uk</a:t>
            </a:r>
            <a:endParaRPr lang="en-GB" dirty="0"/>
          </a:p>
          <a:p>
            <a:endParaRPr lang="en-GB" dirty="0"/>
          </a:p>
          <a:p>
            <a:r>
              <a:rPr lang="en-GB" dirty="0">
                <a:hlinkClick r:id="rId3"/>
              </a:rPr>
              <a:t>Jennifer.Williams@almondsburyprimary.co.uk</a:t>
            </a:r>
            <a:endParaRPr lang="en-GB" dirty="0"/>
          </a:p>
          <a:p>
            <a:endParaRPr lang="en-GB" dirty="0"/>
          </a:p>
        </p:txBody>
      </p:sp>
      <p:pic>
        <p:nvPicPr>
          <p:cNvPr id="1026" name="Picture 2" descr="255 Best Questions To Ask To Get To Know Someone">
            <a:extLst>
              <a:ext uri="{FF2B5EF4-FFF2-40B4-BE49-F238E27FC236}">
                <a16:creationId xmlns:a16="http://schemas.microsoft.com/office/drawing/2014/main" id="{1BC0A875-4F5D-4E03-991C-4FBEC5326CA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0682" y="2333053"/>
            <a:ext cx="3423056" cy="1928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573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442</TotalTime>
  <Words>1263</Words>
  <Application>Microsoft Office PowerPoint</Application>
  <PresentationFormat>On-screen Show (4:3)</PresentationFormat>
  <Paragraphs>97</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Muli</vt:lpstr>
      <vt:lpstr>Office Theme</vt:lpstr>
      <vt:lpstr>Welcome to Year 4 </vt:lpstr>
      <vt:lpstr>Who’s who?</vt:lpstr>
      <vt:lpstr>Behaviour – Golden Rules</vt:lpstr>
      <vt:lpstr>Year 4</vt:lpstr>
      <vt:lpstr>Year 4</vt:lpstr>
      <vt:lpstr>Year 4</vt:lpstr>
      <vt:lpstr>Year 4</vt:lpstr>
      <vt:lpstr>PowerPoint Presentation</vt:lpstr>
      <vt:lpstr>PowerPoint Presentation</vt:lpstr>
      <vt:lpstr>PowerPoint Presentation</vt:lpstr>
      <vt:lpstr>PowerPoint Presentation</vt:lpstr>
      <vt:lpstr>PowerPoint Presentation</vt:lpstr>
      <vt:lpstr>Knowledge Organisers</vt:lpstr>
      <vt:lpstr>Knowledge Organisers</vt:lpstr>
      <vt:lpstr>Homework</vt:lpstr>
      <vt:lpstr>Homework</vt:lpstr>
      <vt:lpstr>Homework</vt:lpstr>
      <vt:lpstr>PowerPoint Presentation</vt:lpstr>
      <vt:lpstr>PE</vt:lpstr>
      <vt:lpstr>Medical Issues</vt:lpstr>
      <vt:lpstr>Website</vt:lpstr>
      <vt:lpstr>Online safety is a shared responsibility!</vt:lpstr>
      <vt:lpstr>PowerPoint Presentation</vt:lpstr>
      <vt:lpstr>PowerPoint Presentation</vt:lpstr>
      <vt:lpstr>Any questions?</vt:lpstr>
    </vt:vector>
  </TitlesOfParts>
  <Company>SGS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&amp; 4</dc:title>
  <dc:creator>Timothy Dean</dc:creator>
  <cp:lastModifiedBy>Jennifer Williams</cp:lastModifiedBy>
  <cp:revision>46</cp:revision>
  <dcterms:created xsi:type="dcterms:W3CDTF">2016-09-12T15:47:18Z</dcterms:created>
  <dcterms:modified xsi:type="dcterms:W3CDTF">2023-09-08T14:59:26Z</dcterms:modified>
</cp:coreProperties>
</file>