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58" r:id="rId3"/>
    <p:sldId id="275" r:id="rId4"/>
    <p:sldId id="262" r:id="rId5"/>
    <p:sldId id="276" r:id="rId6"/>
    <p:sldId id="279" r:id="rId7"/>
    <p:sldId id="259" r:id="rId8"/>
    <p:sldId id="287" r:id="rId9"/>
    <p:sldId id="263" r:id="rId10"/>
    <p:sldId id="270" r:id="rId11"/>
    <p:sldId id="288" r:id="rId12"/>
    <p:sldId id="289" r:id="rId13"/>
    <p:sldId id="290" r:id="rId14"/>
    <p:sldId id="291" r:id="rId15"/>
    <p:sldId id="292" r:id="rId16"/>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397" autoAdjust="0"/>
    <p:restoredTop sz="94660"/>
  </p:normalViewPr>
  <p:slideViewPr>
    <p:cSldViewPr>
      <p:cViewPr varScale="1">
        <p:scale>
          <a:sx n="81" d="100"/>
          <a:sy n="81" d="100"/>
        </p:scale>
        <p:origin x="749" y="48"/>
      </p:cViewPr>
      <p:guideLst>
        <p:guide orient="horz" pos="2160"/>
        <p:guide pos="2880"/>
      </p:guideLst>
    </p:cSldViewPr>
  </p:slideViewPr>
  <p:notesTextViewPr>
    <p:cViewPr>
      <p:scale>
        <a:sx n="66" d="100"/>
        <a:sy n="66"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A27CDC6-DF7E-461A-955E-C7534CE31B74}" type="datetimeFigureOut">
              <a:rPr lang="en-GB" smtClean="0"/>
              <a:t>03/10/2023</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50ACEBB4-0300-436D-8294-42A376E842F9}" type="slidenum">
              <a:rPr lang="en-GB" smtClean="0"/>
              <a:t>‹#›</a:t>
            </a:fld>
            <a:endParaRPr lang="en-GB"/>
          </a:p>
        </p:txBody>
      </p:sp>
    </p:spTree>
    <p:extLst>
      <p:ext uri="{BB962C8B-B14F-4D97-AF65-F5344CB8AC3E}">
        <p14:creationId xmlns:p14="http://schemas.microsoft.com/office/powerpoint/2010/main" val="3983307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50ACEBB4-0300-436D-8294-42A376E842F9}" type="slidenum">
              <a:rPr lang="en-GB" smtClean="0"/>
              <a:t>6</a:t>
            </a:fld>
            <a:endParaRPr lang="en-GB"/>
          </a:p>
        </p:txBody>
      </p:sp>
    </p:spTree>
    <p:extLst>
      <p:ext uri="{BB962C8B-B14F-4D97-AF65-F5344CB8AC3E}">
        <p14:creationId xmlns:p14="http://schemas.microsoft.com/office/powerpoint/2010/main" val="25230085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3829218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19651574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57478BEE-49AD-4170-BF64-661D241888F3}"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00429011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57478BEE-49AD-4170-BF64-661D241888F3}" type="datetimeFigureOut">
              <a:rPr lang="en-GB" smtClean="0"/>
              <a:t>03/10/2023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56972741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57478BEE-49AD-4170-BF64-661D241888F3}" type="datetimeFigureOut">
              <a:rPr lang="en-GB" smtClean="0"/>
              <a:t>03/10/2023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77442000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57478BEE-49AD-4170-BF64-661D241888F3}" type="datetimeFigureOut">
              <a:rPr lang="en-GB" smtClean="0"/>
              <a:t>03/10/2023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278023881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478BEE-49AD-4170-BF64-661D241888F3}" type="datetimeFigureOut">
              <a:rPr lang="en-GB" smtClean="0"/>
              <a:t>03/10/2023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93892658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478BEE-49AD-4170-BF64-661D241888F3}" type="datetimeFigureOut">
              <a:rPr lang="en-GB" smtClean="0"/>
              <a:t>03/10/2023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1709823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57478BEE-49AD-4170-BF64-661D241888F3}" type="datetimeFigureOut">
              <a:rPr lang="en-GB" smtClean="0"/>
              <a:t>03/10/2023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30157042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409392125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57478BEE-49AD-4170-BF64-661D241888F3}" type="datetimeFigureOut">
              <a:rPr lang="en-GB" smtClean="0"/>
              <a:t>03/10/2023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A725082-9967-4D09-AB34-E2D6E6195B37}" type="slidenum">
              <a:rPr lang="en-GB" smtClean="0"/>
              <a:t>‹#›</a:t>
            </a:fld>
            <a:endParaRPr lang="en-GB"/>
          </a:p>
        </p:txBody>
      </p:sp>
    </p:spTree>
    <p:extLst>
      <p:ext uri="{BB962C8B-B14F-4D97-AF65-F5344CB8AC3E}">
        <p14:creationId xmlns:p14="http://schemas.microsoft.com/office/powerpoint/2010/main" val="17202758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FF0000"/>
            </a:gs>
            <a:gs pos="91000">
              <a:schemeClr val="accent1">
                <a:tint val="44500"/>
                <a:satMod val="160000"/>
              </a:schemeClr>
            </a:gs>
            <a:gs pos="100000">
              <a:schemeClr val="accent1">
                <a:tint val="23500"/>
                <a:satMod val="160000"/>
              </a:schemeClr>
            </a:gs>
          </a:gsLst>
          <a:lin ang="0" scaled="1"/>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478BEE-49AD-4170-BF64-661D241888F3}" type="datetimeFigureOut">
              <a:rPr lang="en-GB" smtClean="0"/>
              <a:t>03/10/2023</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A725082-9967-4D09-AB34-E2D6E6195B37}" type="slidenum">
              <a:rPr lang="en-GB" smtClean="0"/>
              <a:t>‹#›</a:t>
            </a:fld>
            <a:endParaRPr lang="en-GB"/>
          </a:p>
        </p:txBody>
      </p:sp>
    </p:spTree>
    <p:extLst>
      <p:ext uri="{BB962C8B-B14F-4D97-AF65-F5344CB8AC3E}">
        <p14:creationId xmlns:p14="http://schemas.microsoft.com/office/powerpoint/2010/main" val="1877414785"/>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4.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_rels/slide10.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7.png"/><Relationship Id="rId1" Type="http://schemas.openxmlformats.org/officeDocument/2006/relationships/slideLayout" Target="../slideLayouts/slideLayout6.xml"/><Relationship Id="rId4" Type="http://schemas.openxmlformats.org/officeDocument/2006/relationships/image" Target="../media/image8.jpeg"/></Relationships>
</file>

<file path=ppt/slides/_rels/slide11.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85800" y="4228523"/>
            <a:ext cx="7772400" cy="1470025"/>
          </a:xfrm>
        </p:spPr>
        <p:txBody>
          <a:bodyPr/>
          <a:lstStyle/>
          <a:p>
            <a:r>
              <a:rPr lang="en-GB" dirty="0"/>
              <a:t>Meet the Teacher</a:t>
            </a:r>
          </a:p>
        </p:txBody>
      </p:sp>
      <p:sp>
        <p:nvSpPr>
          <p:cNvPr id="3" name="Subtitle 2"/>
          <p:cNvSpPr>
            <a:spLocks noGrp="1"/>
          </p:cNvSpPr>
          <p:nvPr>
            <p:ph type="subTitle" idx="1"/>
          </p:nvPr>
        </p:nvSpPr>
        <p:spPr>
          <a:xfrm>
            <a:off x="1371600" y="5301208"/>
            <a:ext cx="6400800" cy="1752600"/>
          </a:xfrm>
        </p:spPr>
        <p:txBody>
          <a:bodyPr/>
          <a:lstStyle/>
          <a:p>
            <a:r>
              <a:rPr lang="en-GB" dirty="0">
                <a:solidFill>
                  <a:schemeClr val="tx1"/>
                </a:solidFill>
              </a:rPr>
              <a:t>Welcome to Year 5</a:t>
            </a:r>
          </a:p>
          <a:p>
            <a:r>
              <a:rPr lang="en-GB" dirty="0">
                <a:solidFill>
                  <a:schemeClr val="tx1"/>
                </a:solidFill>
              </a:rPr>
              <a:t>Miss Whittingham</a:t>
            </a:r>
          </a:p>
        </p:txBody>
      </p:sp>
      <p:pic>
        <p:nvPicPr>
          <p:cNvPr id="5" name="Picture 4">
            <a:extLst>
              <a:ext uri="{FF2B5EF4-FFF2-40B4-BE49-F238E27FC236}">
                <a16:creationId xmlns:a16="http://schemas.microsoft.com/office/drawing/2014/main" id="{88BF306E-9E6F-349F-0D02-1049871468B9}"/>
              </a:ext>
            </a:extLst>
          </p:cNvPr>
          <p:cNvPicPr>
            <a:picLocks noChangeAspect="1"/>
          </p:cNvPicPr>
          <p:nvPr/>
        </p:nvPicPr>
        <p:blipFill>
          <a:blip r:embed="rId2"/>
          <a:stretch>
            <a:fillRect/>
          </a:stretch>
        </p:blipFill>
        <p:spPr>
          <a:xfrm>
            <a:off x="1363675" y="35351"/>
            <a:ext cx="6656784" cy="4513967"/>
          </a:xfrm>
          <a:prstGeom prst="rect">
            <a:avLst/>
          </a:prstGeom>
        </p:spPr>
      </p:pic>
    </p:spTree>
    <p:extLst>
      <p:ext uri="{BB962C8B-B14F-4D97-AF65-F5344CB8AC3E}">
        <p14:creationId xmlns:p14="http://schemas.microsoft.com/office/powerpoint/2010/main" val="139041503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3416744"/>
            <a:ext cx="8229600" cy="1143000"/>
          </a:xfrm>
        </p:spPr>
        <p:txBody>
          <a:bodyPr>
            <a:normAutofit fontScale="90000"/>
          </a:bodyPr>
          <a:lstStyle/>
          <a:p>
            <a:pPr>
              <a:lnSpc>
                <a:spcPct val="150000"/>
              </a:lnSpc>
            </a:pPr>
            <a:r>
              <a:rPr lang="en-GB" sz="4000" u="sng" dirty="0"/>
              <a:t>Class Teacher </a:t>
            </a:r>
            <a:r>
              <a:rPr lang="en-GB" sz="4000" dirty="0"/>
              <a:t>– Miss Whittingham</a:t>
            </a:r>
            <a:br>
              <a:rPr lang="en-GB" sz="4000" dirty="0"/>
            </a:br>
            <a:br>
              <a:rPr lang="en-GB" sz="4000" dirty="0"/>
            </a:br>
            <a:r>
              <a:rPr lang="en-GB" sz="4000" u="sng" dirty="0"/>
              <a:t>Teaching Assistants </a:t>
            </a:r>
            <a:r>
              <a:rPr lang="en-GB" sz="4000" dirty="0"/>
              <a:t>– Mr Evans and </a:t>
            </a:r>
            <a:br>
              <a:rPr lang="en-GB" sz="4000" dirty="0"/>
            </a:br>
            <a:r>
              <a:rPr lang="en-GB" sz="4000" dirty="0"/>
              <a:t>Mrs Davis – Jones (Thursday PM)</a:t>
            </a:r>
            <a:br>
              <a:rPr lang="en-GB" dirty="0"/>
            </a:b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61710102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
        <p:nvSpPr>
          <p:cNvPr id="4" name="Rectangle 3"/>
          <p:cNvSpPr/>
          <p:nvPr/>
        </p:nvSpPr>
        <p:spPr>
          <a:xfrm>
            <a:off x="2699792" y="540342"/>
            <a:ext cx="5616624" cy="584775"/>
          </a:xfrm>
          <a:prstGeom prst="rect">
            <a:avLst/>
          </a:prstGeom>
        </p:spPr>
        <p:txBody>
          <a:bodyPr wrap="square">
            <a:spAutoFit/>
          </a:bodyPr>
          <a:lstStyle/>
          <a:p>
            <a:r>
              <a:rPr lang="en-GB" sz="3200" b="1" dirty="0"/>
              <a:t>Timetable (for start of the year)</a:t>
            </a:r>
          </a:p>
        </p:txBody>
      </p:sp>
      <p:pic>
        <p:nvPicPr>
          <p:cNvPr id="6" name="Picture 5">
            <a:extLst>
              <a:ext uri="{FF2B5EF4-FFF2-40B4-BE49-F238E27FC236}">
                <a16:creationId xmlns:a16="http://schemas.microsoft.com/office/drawing/2014/main" id="{A9BCB453-96D6-BC1C-3D3D-0DD064DED22F}"/>
              </a:ext>
            </a:extLst>
          </p:cNvPr>
          <p:cNvPicPr>
            <a:picLocks noChangeAspect="1"/>
          </p:cNvPicPr>
          <p:nvPr/>
        </p:nvPicPr>
        <p:blipFill>
          <a:blip r:embed="rId3"/>
          <a:stretch>
            <a:fillRect/>
          </a:stretch>
        </p:blipFill>
        <p:spPr>
          <a:xfrm>
            <a:off x="1043608" y="1628800"/>
            <a:ext cx="7560840" cy="4996203"/>
          </a:xfrm>
          <a:prstGeom prst="rect">
            <a:avLst/>
          </a:prstGeom>
        </p:spPr>
      </p:pic>
    </p:spTree>
    <p:extLst>
      <p:ext uri="{BB962C8B-B14F-4D97-AF65-F5344CB8AC3E}">
        <p14:creationId xmlns:p14="http://schemas.microsoft.com/office/powerpoint/2010/main" val="204975649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15516" y="3421415"/>
            <a:ext cx="8712968" cy="1143000"/>
          </a:xfrm>
        </p:spPr>
        <p:txBody>
          <a:bodyPr>
            <a:normAutofit fontScale="90000"/>
          </a:bodyPr>
          <a:lstStyle/>
          <a:p>
            <a:r>
              <a:rPr lang="en-GB" b="1" u="sng" dirty="0"/>
              <a:t>PE</a:t>
            </a:r>
            <a:br>
              <a:rPr lang="en-GB" dirty="0"/>
            </a:br>
            <a:r>
              <a:rPr lang="en-GB" dirty="0"/>
              <a:t>Wednesday &amp; Thursday for Term 1 and 2.</a:t>
            </a:r>
            <a:br>
              <a:rPr lang="en-GB" dirty="0"/>
            </a:br>
            <a:r>
              <a:rPr lang="en-GB" dirty="0"/>
              <a:t>Children must wear their PE kits to school on PE days. </a:t>
            </a:r>
            <a:br>
              <a:rPr lang="en-GB" dirty="0"/>
            </a:br>
            <a:br>
              <a:rPr lang="en-GB" dirty="0"/>
            </a:br>
            <a:br>
              <a:rPr lang="en-GB" dirty="0"/>
            </a:b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230965710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140968"/>
            <a:ext cx="8712968" cy="1143000"/>
          </a:xfrm>
        </p:spPr>
        <p:txBody>
          <a:bodyPr>
            <a:normAutofit fontScale="90000"/>
          </a:bodyPr>
          <a:lstStyle/>
          <a:p>
            <a:r>
              <a:rPr lang="en-GB" b="1" u="sng" dirty="0"/>
              <a:t>The School Day</a:t>
            </a:r>
            <a:br>
              <a:rPr lang="en-GB" dirty="0"/>
            </a:br>
            <a:r>
              <a:rPr lang="en-GB" sz="3600" dirty="0"/>
              <a:t>Children can enter the Key Stage playground from 8.45 am. </a:t>
            </a:r>
            <a:br>
              <a:rPr lang="en-GB" sz="3600" dirty="0"/>
            </a:br>
            <a:r>
              <a:rPr lang="en-GB" sz="3600" dirty="0"/>
              <a:t>The children will finish at 3.30pm and will be taken to the side of the school.</a:t>
            </a:r>
            <a:br>
              <a:rPr lang="en-GB" sz="3600" dirty="0"/>
            </a:br>
            <a:r>
              <a:rPr lang="en-GB" sz="3600" dirty="0"/>
              <a:t>Please inform the school if the children are walking home.</a:t>
            </a:r>
            <a:br>
              <a:rPr lang="en-GB" dirty="0"/>
            </a:br>
            <a:endParaRPr lang="en-GB"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61522447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3717032"/>
            <a:ext cx="8712968" cy="1143000"/>
          </a:xfrm>
        </p:spPr>
        <p:txBody>
          <a:bodyPr>
            <a:normAutofit fontScale="90000"/>
          </a:bodyPr>
          <a:lstStyle/>
          <a:p>
            <a:r>
              <a:rPr lang="en-GB" sz="4000" b="1" u="sng" dirty="0"/>
              <a:t>Snacks and Water</a:t>
            </a:r>
            <a:br>
              <a:rPr lang="en-GB" sz="4000" dirty="0"/>
            </a:br>
            <a:r>
              <a:rPr lang="en-GB" sz="4000" dirty="0"/>
              <a:t>To ensure hydration, children must bring water bottles to school. These can be refilled in school. The children should bring a healthy snack to eat at break time. </a:t>
            </a:r>
            <a:br>
              <a:rPr lang="en-GB" sz="4000" dirty="0"/>
            </a:br>
            <a:r>
              <a:rPr lang="en-GB" sz="4000" b="1" dirty="0"/>
              <a:t>Remember we are a nut free school. </a:t>
            </a:r>
            <a:br>
              <a:rPr lang="en-GB" sz="4000" dirty="0"/>
            </a:br>
            <a:br>
              <a:rPr lang="en-GB" dirty="0"/>
            </a:br>
            <a:endParaRPr lang="en-GB" dirty="0"/>
          </a:p>
        </p:txBody>
      </p:sp>
      <p:pic>
        <p:nvPicPr>
          <p:cNvPr id="3" name="Picture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336748875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3"/>
            <a:ext cx="2072828" cy="1224136"/>
          </a:xfrm>
          <a:prstGeom prst="rect">
            <a:avLst/>
          </a:prstGeom>
        </p:spPr>
      </p:pic>
      <p:sp>
        <p:nvSpPr>
          <p:cNvPr id="5" name="Rectangle 4"/>
          <p:cNvSpPr/>
          <p:nvPr/>
        </p:nvSpPr>
        <p:spPr>
          <a:xfrm>
            <a:off x="2771800" y="548680"/>
            <a:ext cx="6372200" cy="584775"/>
          </a:xfrm>
          <a:prstGeom prst="rect">
            <a:avLst/>
          </a:prstGeom>
        </p:spPr>
        <p:txBody>
          <a:bodyPr wrap="square">
            <a:spAutoFit/>
          </a:bodyPr>
          <a:lstStyle/>
          <a:p>
            <a:r>
              <a:rPr lang="en-GB" sz="3200" b="1" dirty="0"/>
              <a:t>Curriculum overview – Term 1 &amp; 2</a:t>
            </a:r>
          </a:p>
        </p:txBody>
      </p:sp>
      <p:pic>
        <p:nvPicPr>
          <p:cNvPr id="4" name="Picture 3"/>
          <p:cNvPicPr>
            <a:picLocks noChangeAspect="1"/>
          </p:cNvPicPr>
          <p:nvPr/>
        </p:nvPicPr>
        <p:blipFill>
          <a:blip r:embed="rId3"/>
          <a:stretch>
            <a:fillRect/>
          </a:stretch>
        </p:blipFill>
        <p:spPr>
          <a:xfrm>
            <a:off x="899592" y="1340768"/>
            <a:ext cx="7744742" cy="5245527"/>
          </a:xfrm>
          <a:prstGeom prst="rect">
            <a:avLst/>
          </a:prstGeom>
        </p:spPr>
      </p:pic>
    </p:spTree>
    <p:extLst>
      <p:ext uri="{BB962C8B-B14F-4D97-AF65-F5344CB8AC3E}">
        <p14:creationId xmlns:p14="http://schemas.microsoft.com/office/powerpoint/2010/main" val="402793865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22392B6C-DF84-4AC1-C412-4C87668724A0}"/>
              </a:ext>
            </a:extLst>
          </p:cNvPr>
          <p:cNvPicPr>
            <a:picLocks noChangeAspect="1"/>
          </p:cNvPicPr>
          <p:nvPr/>
        </p:nvPicPr>
        <p:blipFill>
          <a:blip r:embed="rId2"/>
          <a:stretch>
            <a:fillRect/>
          </a:stretch>
        </p:blipFill>
        <p:spPr>
          <a:xfrm>
            <a:off x="-13223" y="0"/>
            <a:ext cx="9109600" cy="6858000"/>
          </a:xfrm>
          <a:prstGeom prst="rect">
            <a:avLst/>
          </a:prstGeom>
        </p:spPr>
      </p:pic>
    </p:spTree>
    <p:extLst>
      <p:ext uri="{BB962C8B-B14F-4D97-AF65-F5344CB8AC3E}">
        <p14:creationId xmlns:p14="http://schemas.microsoft.com/office/powerpoint/2010/main" val="114370872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9512" y="3284984"/>
            <a:ext cx="8856984" cy="1143000"/>
          </a:xfrm>
        </p:spPr>
        <p:txBody>
          <a:bodyPr>
            <a:noAutofit/>
          </a:bodyPr>
          <a:lstStyle/>
          <a:p>
            <a:r>
              <a:rPr lang="en-GB" sz="2600" b="1" u="sng" dirty="0"/>
              <a:t>Homework</a:t>
            </a:r>
            <a:br>
              <a:rPr lang="en-GB" sz="2600" dirty="0"/>
            </a:br>
            <a:r>
              <a:rPr lang="en-GB" sz="2600" dirty="0"/>
              <a:t>Homework will be given out every Friday and is expected to be handed in the following Tuesday. </a:t>
            </a:r>
            <a:br>
              <a:rPr lang="en-GB" sz="2600" dirty="0"/>
            </a:br>
            <a:r>
              <a:rPr lang="en-GB" sz="2600" dirty="0"/>
              <a:t>The homework given will alternate between English and Maths. </a:t>
            </a:r>
            <a:br>
              <a:rPr lang="en-GB" sz="2600" dirty="0"/>
            </a:br>
            <a:r>
              <a:rPr lang="en-GB" sz="2600" dirty="0"/>
              <a:t>Children will also receive Guided Reading ‘prep work’ every Friday to be completed over the weekend. This will involve reading a short extract and completing a quick vocabulary discussion activity ready to be used in class the following </a:t>
            </a:r>
            <a:r>
              <a:rPr lang="en-GB" sz="2600" b="1" u="sng" dirty="0"/>
              <a:t>Tuesday.</a:t>
            </a:r>
            <a:br>
              <a:rPr lang="en-GB" sz="2600" dirty="0"/>
            </a:br>
            <a:br>
              <a:rPr lang="en-GB" sz="2600" dirty="0"/>
            </a:br>
            <a:r>
              <a:rPr lang="en-GB" sz="2600" dirty="0"/>
              <a:t>Children are expected to read regularly and practise their times tables (or prepare for the Maths Attack tests).  Children have Times Tables Rockstars logins and this is a fun and easy way to practise online.</a:t>
            </a:r>
            <a:br>
              <a:rPr lang="en-GB" sz="2600" dirty="0"/>
            </a:br>
            <a:endParaRPr lang="en-GB" sz="2600" dirty="0"/>
          </a:p>
        </p:txBody>
      </p:sp>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spTree>
    <p:extLst>
      <p:ext uri="{BB962C8B-B14F-4D97-AF65-F5344CB8AC3E}">
        <p14:creationId xmlns:p14="http://schemas.microsoft.com/office/powerpoint/2010/main" val="94448755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8520" y="2420888"/>
            <a:ext cx="9361040" cy="1143000"/>
          </a:xfrm>
        </p:spPr>
        <p:txBody>
          <a:bodyPr>
            <a:noAutofit/>
          </a:bodyPr>
          <a:lstStyle/>
          <a:p>
            <a:r>
              <a:rPr lang="en-GB" sz="2800" b="1" u="sng" dirty="0"/>
              <a:t>Spelling</a:t>
            </a:r>
            <a:br>
              <a:rPr lang="en-GB" sz="2800" dirty="0"/>
            </a:br>
            <a:r>
              <a:rPr lang="en-GB" sz="2800" dirty="0"/>
              <a:t>Spelling patterns for each week will be added to our class page termly.</a:t>
            </a:r>
            <a:br>
              <a:rPr lang="en-GB" sz="2800" dirty="0"/>
            </a:br>
            <a:r>
              <a:rPr lang="en-GB" sz="2800" dirty="0"/>
              <a:t>We will be using the </a:t>
            </a:r>
            <a:r>
              <a:rPr lang="en-GB" sz="2800" u="sng" dirty="0"/>
              <a:t>Essential Spelling</a:t>
            </a:r>
            <a:r>
              <a:rPr lang="en-GB" sz="2800" dirty="0"/>
              <a:t> scheme of work, which builds on the spelling strategies and patterns that the children have used for the last two years.</a:t>
            </a:r>
            <a:br>
              <a:rPr lang="en-GB" sz="2800" dirty="0"/>
            </a:br>
            <a:r>
              <a:rPr lang="en-GB" sz="2800" dirty="0"/>
              <a:t>We will not have weekly spelling tests but will instead complete regular application tasks that focus on spelling rules and patterns. Please support your children with this at home.</a:t>
            </a:r>
          </a:p>
        </p:txBody>
      </p:sp>
      <p:pic>
        <p:nvPicPr>
          <p:cNvPr id="4" name="Picture 3"/>
          <p:cNvPicPr>
            <a:picLocks noChangeAspect="1"/>
          </p:cNvPicPr>
          <p:nvPr/>
        </p:nvPicPr>
        <p:blipFill rotWithShape="1">
          <a:blip r:embed="rId2"/>
          <a:srcRect l="33333" t="33334" r="18056" b="15555"/>
          <a:stretch/>
        </p:blipFill>
        <p:spPr>
          <a:xfrm>
            <a:off x="3131840" y="4941168"/>
            <a:ext cx="3158008" cy="2075262"/>
          </a:xfrm>
          <a:prstGeom prst="rect">
            <a:avLst/>
          </a:prstGeom>
        </p:spPr>
      </p:pic>
      <p:pic>
        <p:nvPicPr>
          <p:cNvPr id="5" name="Picture 4"/>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0" y="-27384"/>
            <a:ext cx="2421632" cy="1430127"/>
          </a:xfrm>
          <a:prstGeom prst="rect">
            <a:avLst/>
          </a:prstGeom>
        </p:spPr>
      </p:pic>
      <p:pic>
        <p:nvPicPr>
          <p:cNvPr id="1026" name="Picture 2">
            <a:extLst>
              <a:ext uri="{FF2B5EF4-FFF2-40B4-BE49-F238E27FC236}">
                <a16:creationId xmlns:a16="http://schemas.microsoft.com/office/drawing/2014/main" id="{C12DF4CC-063A-985F-E179-A94233EF26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516216" y="4938019"/>
            <a:ext cx="2476500" cy="185737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6929665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86C732-6092-F3B8-1FDE-D4AB9C2C4C28}"/>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C4BE2C48-0115-64BB-80E6-C7A3C5F19C20}"/>
              </a:ext>
            </a:extLst>
          </p:cNvPr>
          <p:cNvPicPr>
            <a:picLocks noChangeAspect="1"/>
          </p:cNvPicPr>
          <p:nvPr/>
        </p:nvPicPr>
        <p:blipFill>
          <a:blip r:embed="rId2"/>
          <a:stretch>
            <a:fillRect/>
          </a:stretch>
        </p:blipFill>
        <p:spPr>
          <a:xfrm>
            <a:off x="7883" y="0"/>
            <a:ext cx="9128234" cy="6858000"/>
          </a:xfrm>
          <a:prstGeom prst="rect">
            <a:avLst/>
          </a:prstGeom>
        </p:spPr>
      </p:pic>
    </p:spTree>
    <p:extLst>
      <p:ext uri="{BB962C8B-B14F-4D97-AF65-F5344CB8AC3E}">
        <p14:creationId xmlns:p14="http://schemas.microsoft.com/office/powerpoint/2010/main" val="313912765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05C6DB2-74D7-9781-ECC0-31E108B5F44F}"/>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8B0837AA-C80E-13A1-FADF-62938C3B665B}"/>
              </a:ext>
            </a:extLst>
          </p:cNvPr>
          <p:cNvPicPr>
            <a:picLocks noChangeAspect="1"/>
          </p:cNvPicPr>
          <p:nvPr/>
        </p:nvPicPr>
        <p:blipFill>
          <a:blip r:embed="rId2"/>
          <a:stretch>
            <a:fillRect/>
          </a:stretch>
        </p:blipFill>
        <p:spPr>
          <a:xfrm>
            <a:off x="9446" y="0"/>
            <a:ext cx="9125107" cy="6858000"/>
          </a:xfrm>
          <a:prstGeom prst="rect">
            <a:avLst/>
          </a:prstGeom>
        </p:spPr>
      </p:pic>
    </p:spTree>
    <p:extLst>
      <p:ext uri="{BB962C8B-B14F-4D97-AF65-F5344CB8AC3E}">
        <p14:creationId xmlns:p14="http://schemas.microsoft.com/office/powerpoint/2010/main" val="267529875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28B2AF-F28B-811B-0A95-6617B76F6538}"/>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C42D47C1-6B8A-BB5F-2F60-188B0AB8D419}"/>
              </a:ext>
            </a:extLst>
          </p:cNvPr>
          <p:cNvPicPr>
            <a:picLocks noChangeAspect="1"/>
          </p:cNvPicPr>
          <p:nvPr/>
        </p:nvPicPr>
        <p:blipFill>
          <a:blip r:embed="rId2"/>
          <a:stretch>
            <a:fillRect/>
          </a:stretch>
        </p:blipFill>
        <p:spPr>
          <a:xfrm>
            <a:off x="3153" y="0"/>
            <a:ext cx="9137693" cy="6858000"/>
          </a:xfrm>
          <a:prstGeom prst="rect">
            <a:avLst/>
          </a:prstGeom>
        </p:spPr>
      </p:pic>
    </p:spTree>
    <p:extLst>
      <p:ext uri="{BB962C8B-B14F-4D97-AF65-F5344CB8AC3E}">
        <p14:creationId xmlns:p14="http://schemas.microsoft.com/office/powerpoint/2010/main" val="37686062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39E3661-91C1-B900-56FA-828B389C582C}"/>
              </a:ext>
            </a:extLst>
          </p:cNvPr>
          <p:cNvSpPr>
            <a:spLocks noGrp="1"/>
          </p:cNvSpPr>
          <p:nvPr>
            <p:ph type="title"/>
          </p:nvPr>
        </p:nvSpPr>
        <p:spPr/>
        <p:txBody>
          <a:bodyPr/>
          <a:lstStyle/>
          <a:p>
            <a:endParaRPr lang="en-GB"/>
          </a:p>
        </p:txBody>
      </p:sp>
      <p:pic>
        <p:nvPicPr>
          <p:cNvPr id="4" name="Picture 3">
            <a:extLst>
              <a:ext uri="{FF2B5EF4-FFF2-40B4-BE49-F238E27FC236}">
                <a16:creationId xmlns:a16="http://schemas.microsoft.com/office/drawing/2014/main" id="{7967461C-E868-ED9E-A0D4-DF8B7567C179}"/>
              </a:ext>
            </a:extLst>
          </p:cNvPr>
          <p:cNvPicPr>
            <a:picLocks noChangeAspect="1"/>
          </p:cNvPicPr>
          <p:nvPr/>
        </p:nvPicPr>
        <p:blipFill>
          <a:blip r:embed="rId2"/>
          <a:stretch>
            <a:fillRect/>
          </a:stretch>
        </p:blipFill>
        <p:spPr>
          <a:xfrm>
            <a:off x="14111" y="0"/>
            <a:ext cx="9115778" cy="6858000"/>
          </a:xfrm>
          <a:prstGeom prst="rect">
            <a:avLst/>
          </a:prstGeom>
        </p:spPr>
      </p:pic>
    </p:spTree>
    <p:extLst>
      <p:ext uri="{BB962C8B-B14F-4D97-AF65-F5344CB8AC3E}">
        <p14:creationId xmlns:p14="http://schemas.microsoft.com/office/powerpoint/2010/main" val="67826117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882197-7D7F-EC88-0771-62F530DB9F5E}"/>
              </a:ext>
            </a:extLst>
          </p:cNvPr>
          <p:cNvSpPr>
            <a:spLocks noGrp="1"/>
          </p:cNvSpPr>
          <p:nvPr>
            <p:ph type="title"/>
          </p:nvPr>
        </p:nvSpPr>
        <p:spPr>
          <a:xfrm>
            <a:off x="457200" y="1916832"/>
            <a:ext cx="8229600" cy="1143000"/>
          </a:xfrm>
        </p:spPr>
        <p:txBody>
          <a:bodyPr>
            <a:normAutofit fontScale="90000"/>
          </a:bodyPr>
          <a:lstStyle/>
          <a:p>
            <a:r>
              <a:rPr lang="en-GB" dirty="0"/>
              <a:t>Questions</a:t>
            </a:r>
            <a:br>
              <a:rPr lang="en-GB" dirty="0"/>
            </a:br>
            <a:br>
              <a:rPr lang="en-GB" dirty="0"/>
            </a:br>
            <a:br>
              <a:rPr lang="en-GB" dirty="0"/>
            </a:br>
            <a:br>
              <a:rPr lang="en-GB" dirty="0"/>
            </a:br>
            <a:r>
              <a:rPr lang="en-GB" sz="2700" dirty="0"/>
              <a:t>molly.whittingham@almondsburyprimary.co.uk</a:t>
            </a:r>
            <a:endParaRPr lang="en-GB" dirty="0"/>
          </a:p>
        </p:txBody>
      </p:sp>
      <p:pic>
        <p:nvPicPr>
          <p:cNvPr id="3" name="Picture 2">
            <a:extLst>
              <a:ext uri="{FF2B5EF4-FFF2-40B4-BE49-F238E27FC236}">
                <a16:creationId xmlns:a16="http://schemas.microsoft.com/office/drawing/2014/main" id="{AA0C1FCE-70BC-538B-40A0-48AA43ED8BBD}"/>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07504" y="116632"/>
            <a:ext cx="2421632" cy="1430127"/>
          </a:xfrm>
          <a:prstGeom prst="rect">
            <a:avLst/>
          </a:prstGeom>
        </p:spPr>
      </p:pic>
    </p:spTree>
    <p:extLst>
      <p:ext uri="{BB962C8B-B14F-4D97-AF65-F5344CB8AC3E}">
        <p14:creationId xmlns:p14="http://schemas.microsoft.com/office/powerpoint/2010/main" val="19727609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548</TotalTime>
  <Words>377</Words>
  <Application>Microsoft Office PowerPoint</Application>
  <PresentationFormat>On-screen Show (4:3)</PresentationFormat>
  <Paragraphs>13</Paragraphs>
  <Slides>15</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15</vt:i4>
      </vt:variant>
    </vt:vector>
  </HeadingPairs>
  <TitlesOfParts>
    <vt:vector size="18" baseType="lpstr">
      <vt:lpstr>Arial</vt:lpstr>
      <vt:lpstr>Calibri</vt:lpstr>
      <vt:lpstr>Office Theme</vt:lpstr>
      <vt:lpstr>Meet the Teacher</vt:lpstr>
      <vt:lpstr>Class Teacher – Miss Whittingham  Teaching Assistants – Mr Evans and  Mrs Davis – Jones (Thursday PM) </vt:lpstr>
      <vt:lpstr>PowerPoint Presentation</vt:lpstr>
      <vt:lpstr>PE Wednesday &amp; Thursday for Term 1 and 2. Children must wear their PE kits to school on PE days.    </vt:lpstr>
      <vt:lpstr>The School Day Children can enter the Key Stage playground from 8.45 am.  The children will finish at 3.30pm and will be taken to the side of the school. Please inform the school if the children are walking home. </vt:lpstr>
      <vt:lpstr>Snacks and Water To ensure hydration, children must bring water bottles to school. These can be refilled in school. The children should bring a healthy snack to eat at break time.  Remember we are a nut free school.   </vt:lpstr>
      <vt:lpstr>PowerPoint Presentation</vt:lpstr>
      <vt:lpstr>PowerPoint Presentation</vt:lpstr>
      <vt:lpstr>Homework Homework will be given out every Friday and is expected to be handed in the following Tuesday.  The homework given will alternate between English and Maths.  Children will also receive Guided Reading ‘prep work’ every Friday to be completed over the weekend. This will involve reading a short extract and completing a quick vocabulary discussion activity ready to be used in class the following Tuesday.  Children are expected to read regularly and practise their times tables (or prepare for the Maths Attack tests).  Children have Times Tables Rockstars logins and this is a fun and easy way to practise online. </vt:lpstr>
      <vt:lpstr>Spelling Spelling patterns for each week will be added to our class page termly. We will be using the Essential Spelling scheme of work, which builds on the spelling strategies and patterns that the children have used for the last two years. We will not have weekly spelling tests but will instead complete regular application tasks that focus on spelling rules and patterns. Please support your children with this at home.</vt:lpstr>
      <vt:lpstr>PowerPoint Presentation</vt:lpstr>
      <vt:lpstr>PowerPoint Presentation</vt:lpstr>
      <vt:lpstr>PowerPoint Presentation</vt:lpstr>
      <vt:lpstr>PowerPoint Presentation</vt:lpstr>
      <vt:lpstr>Questions    molly.whittingham@almondsburyprimary.co.uk</vt:lpstr>
    </vt:vector>
  </TitlesOfParts>
  <Company>South Gloucestershire CYP</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Nic Baykaa-Murray</dc:creator>
  <cp:lastModifiedBy>Molly Whittingham</cp:lastModifiedBy>
  <cp:revision>54</cp:revision>
  <dcterms:created xsi:type="dcterms:W3CDTF">2015-09-07T18:27:44Z</dcterms:created>
  <dcterms:modified xsi:type="dcterms:W3CDTF">2023-10-03T07:44:24Z</dcterms:modified>
</cp:coreProperties>
</file>