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5"/>
  </p:notesMasterIdLst>
  <p:sldIdLst>
    <p:sldId id="256" r:id="rId3"/>
    <p:sldId id="257" r:id="rId4"/>
    <p:sldId id="275" r:id="rId5"/>
    <p:sldId id="258" r:id="rId6"/>
    <p:sldId id="262" r:id="rId7"/>
    <p:sldId id="276" r:id="rId8"/>
    <p:sldId id="279" r:id="rId9"/>
    <p:sldId id="259" r:id="rId10"/>
    <p:sldId id="282" r:id="rId11"/>
    <p:sldId id="281" r:id="rId12"/>
    <p:sldId id="263" r:id="rId13"/>
    <p:sldId id="286" r:id="rId14"/>
    <p:sldId id="270" r:id="rId15"/>
    <p:sldId id="283" r:id="rId16"/>
    <p:sldId id="284" r:id="rId17"/>
    <p:sldId id="285" r:id="rId18"/>
    <p:sldId id="261" r:id="rId19"/>
    <p:sldId id="267" r:id="rId20"/>
    <p:sldId id="268" r:id="rId21"/>
    <p:sldId id="269" r:id="rId22"/>
    <p:sldId id="264" r:id="rId23"/>
    <p:sldId id="265"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397" autoAdjust="0"/>
    <p:restoredTop sz="94660"/>
  </p:normalViewPr>
  <p:slideViewPr>
    <p:cSldViewPr>
      <p:cViewPr>
        <p:scale>
          <a:sx n="69" d="100"/>
          <a:sy n="69" d="100"/>
        </p:scale>
        <p:origin x="1380" y="48"/>
      </p:cViewPr>
      <p:guideLst>
        <p:guide orient="horz" pos="2160"/>
        <p:guide pos="2880"/>
      </p:guideLst>
    </p:cSldViewPr>
  </p:slideViewPr>
  <p:notesTextViewPr>
    <p:cViewPr>
      <p:scale>
        <a:sx n="66" d="100"/>
        <a:sy n="66"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A27CDC6-DF7E-461A-955E-C7534CE31B74}" type="datetimeFigureOut">
              <a:rPr lang="en-GB" smtClean="0"/>
              <a:t>15/09/2022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0ACEBB4-0300-436D-8294-42A376E842F9}" type="slidenum">
              <a:rPr lang="en-GB" smtClean="0"/>
              <a:t>‹#›</a:t>
            </a:fld>
            <a:endParaRPr lang="en-GB"/>
          </a:p>
        </p:txBody>
      </p:sp>
    </p:spTree>
    <p:extLst>
      <p:ext uri="{BB962C8B-B14F-4D97-AF65-F5344CB8AC3E}">
        <p14:creationId xmlns:p14="http://schemas.microsoft.com/office/powerpoint/2010/main" val="3983307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0ACEBB4-0300-436D-8294-42A376E842F9}" type="slidenum">
              <a:rPr lang="en-GB" smtClean="0"/>
              <a:t>7</a:t>
            </a:fld>
            <a:endParaRPr lang="en-GB"/>
          </a:p>
        </p:txBody>
      </p:sp>
    </p:spTree>
    <p:extLst>
      <p:ext uri="{BB962C8B-B14F-4D97-AF65-F5344CB8AC3E}">
        <p14:creationId xmlns:p14="http://schemas.microsoft.com/office/powerpoint/2010/main" val="25230085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7478BEE-49AD-4170-BF64-661D241888F3}" type="datetimeFigureOut">
              <a:rPr lang="en-GB" smtClean="0"/>
              <a:t>15/09/2022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1382921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7478BEE-49AD-4170-BF64-661D241888F3}" type="datetimeFigureOut">
              <a:rPr lang="en-GB" smtClean="0"/>
              <a:t>15/09/2022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31965157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478BEE-49AD-4170-BF64-661D241888F3}" type="datetimeFigureOut">
              <a:rPr lang="en-GB" smtClean="0"/>
              <a:t>15/09/2022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30042901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7478BEE-49AD-4170-BF64-661D241888F3}" type="datetimeFigureOut">
              <a:rPr lang="en-GB" smtClean="0"/>
              <a:t>15/09/2022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5697274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7478BEE-49AD-4170-BF64-661D241888F3}" type="datetimeFigureOut">
              <a:rPr lang="en-GB" smtClean="0"/>
              <a:t>15/09/2022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17744200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7478BEE-49AD-4170-BF64-661D241888F3}" type="datetimeFigureOut">
              <a:rPr lang="en-GB" smtClean="0"/>
              <a:t>15/09/2022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27802388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478BEE-49AD-4170-BF64-661D241888F3}" type="datetimeFigureOut">
              <a:rPr lang="en-GB" smtClean="0"/>
              <a:t>15/09/2022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39389265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7478BEE-49AD-4170-BF64-661D241888F3}" type="datetimeFigureOut">
              <a:rPr lang="en-GB" smtClean="0"/>
              <a:t>15/09/2022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11709823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7478BEE-49AD-4170-BF64-661D241888F3}" type="datetimeFigureOut">
              <a:rPr lang="en-GB" smtClean="0"/>
              <a:t>15/09/2022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30157042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7478BEE-49AD-4170-BF64-661D241888F3}" type="datetimeFigureOut">
              <a:rPr lang="en-GB" smtClean="0"/>
              <a:t>15/09/2022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40939212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7478BEE-49AD-4170-BF64-661D241888F3}" type="datetimeFigureOut">
              <a:rPr lang="en-GB" smtClean="0"/>
              <a:t>15/09/2022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17202758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7478BEE-49AD-4170-BF64-661D241888F3}" type="datetimeFigureOut">
              <a:rPr lang="en-GB" smtClean="0"/>
              <a:t>15/09/2022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A725082-9967-4D09-AB34-E2D6E6195B37}" type="slidenum">
              <a:rPr lang="en-GB" smtClean="0"/>
              <a:t>‹#›</a:t>
            </a:fld>
            <a:endParaRPr lang="en-GB" dirty="0"/>
          </a:p>
        </p:txBody>
      </p:sp>
    </p:spTree>
    <p:extLst>
      <p:ext uri="{BB962C8B-B14F-4D97-AF65-F5344CB8AC3E}">
        <p14:creationId xmlns:p14="http://schemas.microsoft.com/office/powerpoint/2010/main" val="25511591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7478BEE-49AD-4170-BF64-661D241888F3}" type="datetimeFigureOut">
              <a:rPr lang="en-GB" smtClean="0"/>
              <a:t>15/09/2022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A725082-9967-4D09-AB34-E2D6E6195B37}" type="slidenum">
              <a:rPr lang="en-GB" smtClean="0"/>
              <a:t>‹#›</a:t>
            </a:fld>
            <a:endParaRPr lang="en-GB" dirty="0"/>
          </a:p>
        </p:txBody>
      </p:sp>
    </p:spTree>
    <p:extLst>
      <p:ext uri="{BB962C8B-B14F-4D97-AF65-F5344CB8AC3E}">
        <p14:creationId xmlns:p14="http://schemas.microsoft.com/office/powerpoint/2010/main" val="41264221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3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7478BEE-49AD-4170-BF64-661D241888F3}" type="datetimeFigureOut">
              <a:rPr lang="en-GB" smtClean="0"/>
              <a:t>15/09/2022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A725082-9967-4D09-AB34-E2D6E6195B37}" type="slidenum">
              <a:rPr lang="en-GB" smtClean="0"/>
              <a:t>‹#›</a:t>
            </a:fld>
            <a:endParaRPr lang="en-GB" dirty="0"/>
          </a:p>
        </p:txBody>
      </p:sp>
    </p:spTree>
    <p:extLst>
      <p:ext uri="{BB962C8B-B14F-4D97-AF65-F5344CB8AC3E}">
        <p14:creationId xmlns:p14="http://schemas.microsoft.com/office/powerpoint/2010/main" val="812979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2"/>
            <a:ext cx="4038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2"/>
            <a:ext cx="4038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7478BEE-49AD-4170-BF64-661D241888F3}" type="datetimeFigureOut">
              <a:rPr lang="en-GB" smtClean="0"/>
              <a:t>15/09/2022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A725082-9967-4D09-AB34-E2D6E6195B37}" type="slidenum">
              <a:rPr lang="en-GB" smtClean="0"/>
              <a:t>‹#›</a:t>
            </a:fld>
            <a:endParaRPr lang="en-GB" dirty="0"/>
          </a:p>
        </p:txBody>
      </p:sp>
    </p:spTree>
    <p:extLst>
      <p:ext uri="{BB962C8B-B14F-4D97-AF65-F5344CB8AC3E}">
        <p14:creationId xmlns:p14="http://schemas.microsoft.com/office/powerpoint/2010/main" val="29462462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7478BEE-49AD-4170-BF64-661D241888F3}" type="datetimeFigureOut">
              <a:rPr lang="en-GB" smtClean="0"/>
              <a:t>15/09/2022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EA725082-9967-4D09-AB34-E2D6E6195B37}" type="slidenum">
              <a:rPr lang="en-GB" smtClean="0"/>
              <a:t>‹#›</a:t>
            </a:fld>
            <a:endParaRPr lang="en-GB" dirty="0"/>
          </a:p>
        </p:txBody>
      </p:sp>
    </p:spTree>
    <p:extLst>
      <p:ext uri="{BB962C8B-B14F-4D97-AF65-F5344CB8AC3E}">
        <p14:creationId xmlns:p14="http://schemas.microsoft.com/office/powerpoint/2010/main" val="22376889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7478BEE-49AD-4170-BF64-661D241888F3}" type="datetimeFigureOut">
              <a:rPr lang="en-GB" smtClean="0"/>
              <a:t>15/09/2022</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EA725082-9967-4D09-AB34-E2D6E6195B37}" type="slidenum">
              <a:rPr lang="en-GB" smtClean="0"/>
              <a:t>‹#›</a:t>
            </a:fld>
            <a:endParaRPr lang="en-GB" dirty="0"/>
          </a:p>
        </p:txBody>
      </p:sp>
    </p:spTree>
    <p:extLst>
      <p:ext uri="{BB962C8B-B14F-4D97-AF65-F5344CB8AC3E}">
        <p14:creationId xmlns:p14="http://schemas.microsoft.com/office/powerpoint/2010/main" val="271616677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478BEE-49AD-4170-BF64-661D241888F3}" type="datetimeFigureOut">
              <a:rPr lang="en-GB" smtClean="0"/>
              <a:t>15/09/2022</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EA725082-9967-4D09-AB34-E2D6E6195B37}" type="slidenum">
              <a:rPr lang="en-GB" smtClean="0"/>
              <a:t>‹#›</a:t>
            </a:fld>
            <a:endParaRPr lang="en-GB" dirty="0"/>
          </a:p>
        </p:txBody>
      </p:sp>
    </p:spTree>
    <p:extLst>
      <p:ext uri="{BB962C8B-B14F-4D97-AF65-F5344CB8AC3E}">
        <p14:creationId xmlns:p14="http://schemas.microsoft.com/office/powerpoint/2010/main" val="4539012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1500" b="1"/>
            </a:lvl1pPr>
          </a:lstStyle>
          <a:p>
            <a:r>
              <a:rPr lang="en-US" smtClean="0"/>
              <a:t>Click to edit Master title style</a:t>
            </a:r>
            <a:endParaRPr lang="en-GB"/>
          </a:p>
        </p:txBody>
      </p:sp>
      <p:sp>
        <p:nvSpPr>
          <p:cNvPr id="3" name="Content Placeholder 2"/>
          <p:cNvSpPr>
            <a:spLocks noGrp="1"/>
          </p:cNvSpPr>
          <p:nvPr>
            <p:ph idx="1"/>
          </p:nvPr>
        </p:nvSpPr>
        <p:spPr>
          <a:xfrm>
            <a:off x="3575050" y="273052"/>
            <a:ext cx="5111750"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1" y="1435102"/>
            <a:ext cx="3008313"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7478BEE-49AD-4170-BF64-661D241888F3}" type="datetimeFigureOut">
              <a:rPr lang="en-GB" smtClean="0"/>
              <a:t>15/09/2022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A725082-9967-4D09-AB34-E2D6E6195B37}" type="slidenum">
              <a:rPr lang="en-GB" smtClean="0"/>
              <a:t>‹#›</a:t>
            </a:fld>
            <a:endParaRPr lang="en-GB" dirty="0"/>
          </a:p>
        </p:txBody>
      </p:sp>
    </p:spTree>
    <p:extLst>
      <p:ext uri="{BB962C8B-B14F-4D97-AF65-F5344CB8AC3E}">
        <p14:creationId xmlns:p14="http://schemas.microsoft.com/office/powerpoint/2010/main" val="32783994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15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7478BEE-49AD-4170-BF64-661D241888F3}" type="datetimeFigureOut">
              <a:rPr lang="en-GB" smtClean="0"/>
              <a:t>15/09/2022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A725082-9967-4D09-AB34-E2D6E6195B37}" type="slidenum">
              <a:rPr lang="en-GB" smtClean="0"/>
              <a:t>‹#›</a:t>
            </a:fld>
            <a:endParaRPr lang="en-GB" dirty="0"/>
          </a:p>
        </p:txBody>
      </p:sp>
    </p:spTree>
    <p:extLst>
      <p:ext uri="{BB962C8B-B14F-4D97-AF65-F5344CB8AC3E}">
        <p14:creationId xmlns:p14="http://schemas.microsoft.com/office/powerpoint/2010/main" val="182072353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7478BEE-49AD-4170-BF64-661D241888F3}" type="datetimeFigureOut">
              <a:rPr lang="en-GB" smtClean="0"/>
              <a:t>15/09/2022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A725082-9967-4D09-AB34-E2D6E6195B37}" type="slidenum">
              <a:rPr lang="en-GB" smtClean="0"/>
              <a:t>‹#›</a:t>
            </a:fld>
            <a:endParaRPr lang="en-GB" dirty="0"/>
          </a:p>
        </p:txBody>
      </p:sp>
    </p:spTree>
    <p:extLst>
      <p:ext uri="{BB962C8B-B14F-4D97-AF65-F5344CB8AC3E}">
        <p14:creationId xmlns:p14="http://schemas.microsoft.com/office/powerpoint/2010/main" val="2530300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7478BEE-49AD-4170-BF64-661D241888F3}" type="datetimeFigureOut">
              <a:rPr lang="en-GB" smtClean="0"/>
              <a:t>15/09/2022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A725082-9967-4D09-AB34-E2D6E6195B37}" type="slidenum">
              <a:rPr lang="en-GB" smtClean="0"/>
              <a:t>‹#›</a:t>
            </a:fld>
            <a:endParaRPr lang="en-GB" dirty="0"/>
          </a:p>
        </p:txBody>
      </p:sp>
    </p:spTree>
    <p:extLst>
      <p:ext uri="{BB962C8B-B14F-4D97-AF65-F5344CB8AC3E}">
        <p14:creationId xmlns:p14="http://schemas.microsoft.com/office/powerpoint/2010/main" val="30164369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0000"/>
            </a:gs>
            <a:gs pos="91000">
              <a:schemeClr val="accent1">
                <a:tint val="44500"/>
                <a:satMod val="160000"/>
              </a:schemeClr>
            </a:gs>
            <a:gs pos="100000">
              <a:schemeClr val="accent1">
                <a:tint val="23500"/>
                <a:satMod val="160000"/>
              </a:schemeClr>
            </a:gs>
          </a:gsLst>
          <a:lin ang="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478BEE-49AD-4170-BF64-661D241888F3}" type="datetimeFigureOut">
              <a:rPr lang="en-GB" smtClean="0"/>
              <a:t>15/09/2022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725082-9967-4D09-AB34-E2D6E6195B37}" type="slidenum">
              <a:rPr lang="en-GB" smtClean="0"/>
              <a:t>‹#›</a:t>
            </a:fld>
            <a:endParaRPr lang="en-GB"/>
          </a:p>
        </p:txBody>
      </p:sp>
    </p:spTree>
    <p:extLst>
      <p:ext uri="{BB962C8B-B14F-4D97-AF65-F5344CB8AC3E}">
        <p14:creationId xmlns:p14="http://schemas.microsoft.com/office/powerpoint/2010/main" val="18774147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0000"/>
            </a:gs>
            <a:gs pos="91000">
              <a:schemeClr val="accent1">
                <a:tint val="44500"/>
                <a:satMod val="160000"/>
              </a:schemeClr>
            </a:gs>
            <a:gs pos="100000">
              <a:schemeClr val="accent1">
                <a:tint val="23500"/>
                <a:satMod val="160000"/>
              </a:schemeClr>
            </a:gs>
          </a:gsLst>
          <a:lin ang="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57478BEE-49AD-4170-BF64-661D241888F3}" type="datetimeFigureOut">
              <a:rPr lang="en-GB" smtClean="0"/>
              <a:t>15/09/2022</a:t>
            </a:fld>
            <a:endParaRPr lang="en-GB" dirty="0"/>
          </a:p>
        </p:txBody>
      </p:sp>
      <p:sp>
        <p:nvSpPr>
          <p:cNvPr id="5" name="Footer Placeholder 4"/>
          <p:cNvSpPr>
            <a:spLocks noGrp="1"/>
          </p:cNvSpPr>
          <p:nvPr>
            <p:ph type="ftr" sz="quarter" idx="3"/>
          </p:nvPr>
        </p:nvSpPr>
        <p:spPr>
          <a:xfrm>
            <a:off x="3124200" y="6356352"/>
            <a:ext cx="28956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A725082-9967-4D09-AB34-E2D6E6195B37}" type="slidenum">
              <a:rPr lang="en-GB" smtClean="0"/>
              <a:t>‹#›</a:t>
            </a:fld>
            <a:endParaRPr lang="en-GB" dirty="0"/>
          </a:p>
        </p:txBody>
      </p:sp>
    </p:spTree>
    <p:extLst>
      <p:ext uri="{BB962C8B-B14F-4D97-AF65-F5344CB8AC3E}">
        <p14:creationId xmlns:p14="http://schemas.microsoft.com/office/powerpoint/2010/main" val="74943477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8" Type="http://schemas.openxmlformats.org/officeDocument/2006/relationships/image" Target="../media/image21.jp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jpeg"/></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437112"/>
            <a:ext cx="7772400" cy="1470025"/>
          </a:xfrm>
        </p:spPr>
        <p:txBody>
          <a:bodyPr/>
          <a:lstStyle/>
          <a:p>
            <a:r>
              <a:rPr lang="en-GB" dirty="0"/>
              <a:t>Meet the Teacher</a:t>
            </a:r>
          </a:p>
        </p:txBody>
      </p:sp>
      <p:sp>
        <p:nvSpPr>
          <p:cNvPr id="3" name="Subtitle 2"/>
          <p:cNvSpPr>
            <a:spLocks noGrp="1"/>
          </p:cNvSpPr>
          <p:nvPr>
            <p:ph type="subTitle" idx="1"/>
          </p:nvPr>
        </p:nvSpPr>
        <p:spPr>
          <a:xfrm>
            <a:off x="1371600" y="5517232"/>
            <a:ext cx="6400800" cy="1752600"/>
          </a:xfrm>
        </p:spPr>
        <p:txBody>
          <a:bodyPr/>
          <a:lstStyle/>
          <a:p>
            <a:r>
              <a:rPr lang="en-GB" dirty="0">
                <a:solidFill>
                  <a:schemeClr val="tx1"/>
                </a:solidFill>
              </a:rPr>
              <a:t>Welcome to Year </a:t>
            </a:r>
            <a:r>
              <a:rPr lang="en-GB" dirty="0" smtClean="0">
                <a:solidFill>
                  <a:schemeClr val="tx1"/>
                </a:solidFill>
              </a:rPr>
              <a:t>5</a:t>
            </a:r>
            <a:endParaRPr lang="en-GB" dirty="0">
              <a:solidFill>
                <a:schemeClr val="tx1"/>
              </a:solidFill>
            </a:endParaRPr>
          </a:p>
          <a:p>
            <a:r>
              <a:rPr lang="en-GB" dirty="0" smtClean="0">
                <a:solidFill>
                  <a:schemeClr val="tx1"/>
                </a:solidFill>
              </a:rPr>
              <a:t>Miss Abraham</a:t>
            </a:r>
            <a:endParaRPr lang="en-GB" dirty="0">
              <a:solidFill>
                <a:schemeClr val="tx1"/>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3872" y="116632"/>
            <a:ext cx="6876256" cy="4060864"/>
          </a:xfrm>
          <a:prstGeom prst="rect">
            <a:avLst/>
          </a:prstGeom>
        </p:spPr>
      </p:pic>
    </p:spTree>
    <p:extLst>
      <p:ext uri="{BB962C8B-B14F-4D97-AF65-F5344CB8AC3E}">
        <p14:creationId xmlns:p14="http://schemas.microsoft.com/office/powerpoint/2010/main" val="13904150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7384"/>
            <a:ext cx="2421632" cy="1430127"/>
          </a:xfrm>
          <a:prstGeom prst="rect">
            <a:avLst/>
          </a:prstGeom>
        </p:spPr>
      </p:pic>
      <p:sp>
        <p:nvSpPr>
          <p:cNvPr id="4" name="Rectangle 3"/>
          <p:cNvSpPr/>
          <p:nvPr/>
        </p:nvSpPr>
        <p:spPr>
          <a:xfrm>
            <a:off x="2771800" y="548680"/>
            <a:ext cx="5616624" cy="584775"/>
          </a:xfrm>
          <a:prstGeom prst="rect">
            <a:avLst/>
          </a:prstGeom>
        </p:spPr>
        <p:txBody>
          <a:bodyPr wrap="square">
            <a:spAutoFit/>
          </a:bodyPr>
          <a:lstStyle/>
          <a:p>
            <a:r>
              <a:rPr lang="en-GB" sz="3200" b="1" dirty="0" smtClean="0"/>
              <a:t>Miss Abraham’s Class</a:t>
            </a:r>
            <a:endParaRPr lang="en-GB" sz="3200" b="1" dirty="0"/>
          </a:p>
        </p:txBody>
      </p:sp>
      <p:pic>
        <p:nvPicPr>
          <p:cNvPr id="5" name="Picture 4"/>
          <p:cNvPicPr>
            <a:picLocks noChangeAspect="1"/>
          </p:cNvPicPr>
          <p:nvPr/>
        </p:nvPicPr>
        <p:blipFill>
          <a:blip r:embed="rId3"/>
          <a:stretch>
            <a:fillRect/>
          </a:stretch>
        </p:blipFill>
        <p:spPr>
          <a:xfrm>
            <a:off x="1259632" y="1484784"/>
            <a:ext cx="6408712" cy="4310537"/>
          </a:xfrm>
          <a:prstGeom prst="rect">
            <a:avLst/>
          </a:prstGeom>
        </p:spPr>
      </p:pic>
    </p:spTree>
    <p:extLst>
      <p:ext uri="{BB962C8B-B14F-4D97-AF65-F5344CB8AC3E}">
        <p14:creationId xmlns:p14="http://schemas.microsoft.com/office/powerpoint/2010/main" val="5137617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7384"/>
            <a:ext cx="2421632" cy="1430127"/>
          </a:xfrm>
          <a:prstGeom prst="rect">
            <a:avLst/>
          </a:prstGeom>
        </p:spPr>
      </p:pic>
      <p:sp>
        <p:nvSpPr>
          <p:cNvPr id="4" name="Rectangle 3"/>
          <p:cNvSpPr/>
          <p:nvPr/>
        </p:nvSpPr>
        <p:spPr>
          <a:xfrm>
            <a:off x="2699792" y="540342"/>
            <a:ext cx="5616624" cy="584775"/>
          </a:xfrm>
          <a:prstGeom prst="rect">
            <a:avLst/>
          </a:prstGeom>
        </p:spPr>
        <p:txBody>
          <a:bodyPr wrap="square">
            <a:spAutoFit/>
          </a:bodyPr>
          <a:lstStyle/>
          <a:p>
            <a:r>
              <a:rPr lang="en-GB" sz="3200" b="1" dirty="0"/>
              <a:t>Timetable (for start of the year)</a:t>
            </a:r>
          </a:p>
        </p:txBody>
      </p:sp>
      <p:graphicFrame>
        <p:nvGraphicFramePr>
          <p:cNvPr id="6" name="Table 5"/>
          <p:cNvGraphicFramePr>
            <a:graphicFrameLocks noGrp="1"/>
          </p:cNvGraphicFramePr>
          <p:nvPr/>
        </p:nvGraphicFramePr>
        <p:xfrm>
          <a:off x="628947" y="1818799"/>
          <a:ext cx="7886106" cy="4088765"/>
        </p:xfrm>
        <a:graphic>
          <a:graphicData uri="http://schemas.openxmlformats.org/drawingml/2006/table">
            <a:tbl>
              <a:tblPr/>
              <a:tblGrid>
                <a:gridCol w="690880">
                  <a:extLst>
                    <a:ext uri="{9D8B030D-6E8A-4147-A177-3AD203B41FA5}">
                      <a16:colId xmlns:a16="http://schemas.microsoft.com/office/drawing/2014/main" val="2538428954"/>
                    </a:ext>
                  </a:extLst>
                </a:gridCol>
                <a:gridCol w="746125">
                  <a:extLst>
                    <a:ext uri="{9D8B030D-6E8A-4147-A177-3AD203B41FA5}">
                      <a16:colId xmlns:a16="http://schemas.microsoft.com/office/drawing/2014/main" val="3759161411"/>
                    </a:ext>
                  </a:extLst>
                </a:gridCol>
                <a:gridCol w="810260">
                  <a:extLst>
                    <a:ext uri="{9D8B030D-6E8A-4147-A177-3AD203B41FA5}">
                      <a16:colId xmlns:a16="http://schemas.microsoft.com/office/drawing/2014/main" val="4122897827"/>
                    </a:ext>
                  </a:extLst>
                </a:gridCol>
                <a:gridCol w="272415">
                  <a:extLst>
                    <a:ext uri="{9D8B030D-6E8A-4147-A177-3AD203B41FA5}">
                      <a16:colId xmlns:a16="http://schemas.microsoft.com/office/drawing/2014/main" val="3796440411"/>
                    </a:ext>
                  </a:extLst>
                </a:gridCol>
                <a:gridCol w="841375">
                  <a:extLst>
                    <a:ext uri="{9D8B030D-6E8A-4147-A177-3AD203B41FA5}">
                      <a16:colId xmlns:a16="http://schemas.microsoft.com/office/drawing/2014/main" val="3992397385"/>
                    </a:ext>
                  </a:extLst>
                </a:gridCol>
                <a:gridCol w="106086">
                  <a:extLst>
                    <a:ext uri="{9D8B030D-6E8A-4147-A177-3AD203B41FA5}">
                      <a16:colId xmlns:a16="http://schemas.microsoft.com/office/drawing/2014/main" val="3296996657"/>
                    </a:ext>
                  </a:extLst>
                </a:gridCol>
                <a:gridCol w="1141095">
                  <a:extLst>
                    <a:ext uri="{9D8B030D-6E8A-4147-A177-3AD203B41FA5}">
                      <a16:colId xmlns:a16="http://schemas.microsoft.com/office/drawing/2014/main" val="133759734"/>
                    </a:ext>
                  </a:extLst>
                </a:gridCol>
                <a:gridCol w="366395">
                  <a:extLst>
                    <a:ext uri="{9D8B030D-6E8A-4147-A177-3AD203B41FA5}">
                      <a16:colId xmlns:a16="http://schemas.microsoft.com/office/drawing/2014/main" val="3550559732"/>
                    </a:ext>
                  </a:extLst>
                </a:gridCol>
                <a:gridCol w="742950">
                  <a:extLst>
                    <a:ext uri="{9D8B030D-6E8A-4147-A177-3AD203B41FA5}">
                      <a16:colId xmlns:a16="http://schemas.microsoft.com/office/drawing/2014/main" val="3012189362"/>
                    </a:ext>
                  </a:extLst>
                </a:gridCol>
                <a:gridCol w="714375">
                  <a:extLst>
                    <a:ext uri="{9D8B030D-6E8A-4147-A177-3AD203B41FA5}">
                      <a16:colId xmlns:a16="http://schemas.microsoft.com/office/drawing/2014/main" val="1828279204"/>
                    </a:ext>
                  </a:extLst>
                </a:gridCol>
                <a:gridCol w="809625">
                  <a:extLst>
                    <a:ext uri="{9D8B030D-6E8A-4147-A177-3AD203B41FA5}">
                      <a16:colId xmlns:a16="http://schemas.microsoft.com/office/drawing/2014/main" val="1008005207"/>
                    </a:ext>
                  </a:extLst>
                </a:gridCol>
                <a:gridCol w="644525">
                  <a:extLst>
                    <a:ext uri="{9D8B030D-6E8A-4147-A177-3AD203B41FA5}">
                      <a16:colId xmlns:a16="http://schemas.microsoft.com/office/drawing/2014/main" val="1411876608"/>
                    </a:ext>
                  </a:extLst>
                </a:gridCol>
              </a:tblGrid>
              <a:tr h="400685">
                <a:tc gridSpan="12">
                  <a:txBody>
                    <a:bodyPr/>
                    <a:lstStyle/>
                    <a:p>
                      <a:pPr algn="ctr">
                        <a:lnSpc>
                          <a:spcPct val="75000"/>
                        </a:lnSpc>
                        <a:spcBef>
                          <a:spcPts val="450"/>
                        </a:spcBef>
                        <a:spcAft>
                          <a:spcPts val="270"/>
                        </a:spcAft>
                        <a:tabLst>
                          <a:tab pos="-457200" algn="l"/>
                        </a:tabLst>
                      </a:pPr>
                      <a:r>
                        <a:rPr lang="en-GB" sz="1000" b="1" i="1" spc="-15">
                          <a:effectLst/>
                          <a:latin typeface="Arial" panose="020B0604020202020204" pitchFamily="34" charset="0"/>
                          <a:ea typeface="Times New Roman" panose="02020603050405020304" pitchFamily="18" charset="0"/>
                          <a:cs typeface="Times New Roman" panose="02020603050405020304" pitchFamily="18" charset="0"/>
                        </a:rPr>
                        <a:t>TIMETABLE 2022 – 2023 Y5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376388206"/>
                  </a:ext>
                </a:extLst>
              </a:tr>
              <a:tr h="490220">
                <a:tc>
                  <a:txBody>
                    <a:bodyPr/>
                    <a:lstStyle/>
                    <a:p>
                      <a:pPr algn="ctr">
                        <a:lnSpc>
                          <a:spcPct val="75000"/>
                        </a:lnSpc>
                        <a:spcBef>
                          <a:spcPts val="450"/>
                        </a:spcBef>
                        <a:spcAft>
                          <a:spcPts val="0"/>
                        </a:spcAft>
                        <a:tabLst>
                          <a:tab pos="95885" algn="ctr"/>
                        </a:tabLst>
                      </a:pPr>
                      <a:r>
                        <a:rPr lang="en-GB" sz="800" spc="-15">
                          <a:effectLst/>
                          <a:latin typeface="Arial" panose="020B0604020202020204" pitchFamily="34" charset="0"/>
                          <a:ea typeface="Times New Roman" panose="02020603050405020304" pitchFamily="18"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a:lnSpc>
                          <a:spcPct val="107000"/>
                        </a:lnSpc>
                        <a:spcAft>
                          <a:spcPts val="0"/>
                        </a:spcAft>
                      </a:pPr>
                      <a:r>
                        <a:rPr lang="en-US" sz="1000">
                          <a:effectLst/>
                          <a:latin typeface="Arial" panose="020B0604020202020204" pitchFamily="34" charset="0"/>
                          <a:ea typeface="Times New Roman" panose="02020603050405020304" pitchFamily="18"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a:lnSpc>
                          <a:spcPct val="107000"/>
                        </a:lnSpc>
                        <a:spcAft>
                          <a:spcPts val="0"/>
                        </a:spcAft>
                      </a:pPr>
                      <a:r>
                        <a:rPr lang="en-US" sz="800">
                          <a:effectLst/>
                          <a:latin typeface="Arial" panose="020B0604020202020204" pitchFamily="34" charset="0"/>
                          <a:ea typeface="Times New Roman" panose="02020603050405020304" pitchFamily="18" charset="0"/>
                          <a:cs typeface="Times New Roman" panose="02020603050405020304" pitchFamily="18" charset="0"/>
                        </a:rPr>
                        <a:t>Assembly</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a:lnSpc>
                          <a:spcPct val="107000"/>
                        </a:lnSpc>
                        <a:spcAft>
                          <a:spcPts val="0"/>
                        </a:spcAft>
                      </a:pPr>
                      <a:r>
                        <a:rPr lang="en-GB" sz="1000" spc="-15">
                          <a:effectLst/>
                          <a:latin typeface="Arial" panose="020B0604020202020204" pitchFamily="34" charset="0"/>
                          <a:ea typeface="Times New Roman" panose="02020603050405020304" pitchFamily="18"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gridSpan="3">
                  <a:txBody>
                    <a:bodyPr/>
                    <a:lstStyle/>
                    <a:p>
                      <a:pPr algn="ctr">
                        <a:lnSpc>
                          <a:spcPct val="107000"/>
                        </a:lnSpc>
                        <a:spcAft>
                          <a:spcPts val="0"/>
                        </a:spcAft>
                      </a:pPr>
                      <a:r>
                        <a:rPr lang="en-US" sz="1000">
                          <a:effectLst/>
                          <a:latin typeface="Arial" panose="020B0604020202020204" pitchFamily="34" charset="0"/>
                          <a:ea typeface="Times New Roman" panose="02020603050405020304" pitchFamily="18"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n-GB"/>
                    </a:p>
                  </a:txBody>
                  <a:tcPr/>
                </a:tc>
                <a:tc hMerge="1">
                  <a:txBody>
                    <a:bodyPr/>
                    <a:lstStyle/>
                    <a:p>
                      <a:endParaRPr lang="en-GB"/>
                    </a:p>
                  </a:txBody>
                  <a:tcPr/>
                </a:tc>
                <a:tc>
                  <a:txBody>
                    <a:bodyPr/>
                    <a:lstStyle/>
                    <a:p>
                      <a:pPr algn="l">
                        <a:lnSpc>
                          <a:spcPct val="107000"/>
                        </a:lnSpc>
                        <a:spcAft>
                          <a:spcPts val="0"/>
                        </a:spcAft>
                      </a:pPr>
                      <a:r>
                        <a:rPr lang="en-GB" sz="1000" spc="-15">
                          <a:effectLst/>
                          <a:latin typeface="Arial" panose="020B0604020202020204" pitchFamily="34" charset="0"/>
                          <a:ea typeface="Times New Roman" panose="02020603050405020304" pitchFamily="18"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gridSpan="2">
                  <a:txBody>
                    <a:bodyPr/>
                    <a:lstStyle/>
                    <a:p>
                      <a:pPr algn="l">
                        <a:lnSpc>
                          <a:spcPct val="107000"/>
                        </a:lnSpc>
                        <a:spcAft>
                          <a:spcPts val="0"/>
                        </a:spcAft>
                      </a:pPr>
                      <a:r>
                        <a:rPr lang="en-US" sz="1000">
                          <a:effectLst/>
                          <a:latin typeface="Arial" panose="020B0604020202020204" pitchFamily="34" charset="0"/>
                          <a:ea typeface="Times New Roman" panose="02020603050405020304" pitchFamily="18"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n-GB"/>
                    </a:p>
                  </a:txBody>
                  <a:tcPr/>
                </a:tc>
                <a:tc gridSpan="2">
                  <a:txBody>
                    <a:bodyPr/>
                    <a:lstStyle/>
                    <a:p>
                      <a:pPr algn="l">
                        <a:lnSpc>
                          <a:spcPct val="107000"/>
                        </a:lnSpc>
                        <a:spcAft>
                          <a:spcPts val="0"/>
                        </a:spcAft>
                      </a:pPr>
                      <a:r>
                        <a:rPr lang="en-US" sz="1000">
                          <a:effectLst/>
                          <a:latin typeface="Arial" panose="020B0604020202020204" pitchFamily="34" charset="0"/>
                          <a:ea typeface="Times New Roman" panose="02020603050405020304" pitchFamily="18"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n-GB"/>
                    </a:p>
                  </a:txBody>
                  <a:tcPr/>
                </a:tc>
                <a:extLst>
                  <a:ext uri="{0D108BD9-81ED-4DB2-BD59-A6C34878D82A}">
                    <a16:rowId xmlns:a16="http://schemas.microsoft.com/office/drawing/2014/main" val="3564249149"/>
                  </a:ext>
                </a:extLst>
              </a:tr>
              <a:tr h="624205">
                <a:tc>
                  <a:txBody>
                    <a:bodyPr/>
                    <a:lstStyle/>
                    <a:p>
                      <a:pPr algn="ctr">
                        <a:lnSpc>
                          <a:spcPct val="75000"/>
                        </a:lnSpc>
                        <a:spcAft>
                          <a:spcPts val="270"/>
                        </a:spcAft>
                        <a:tabLst>
                          <a:tab pos="95885" algn="ctr"/>
                        </a:tabLst>
                      </a:pPr>
                      <a:r>
                        <a:rPr lang="en-GB" sz="600" spc="-15">
                          <a:effectLst/>
                          <a:latin typeface="Arial" panose="020B0604020202020204" pitchFamily="34" charset="0"/>
                          <a:ea typeface="Times New Roman" panose="02020603050405020304" pitchFamily="18" charset="0"/>
                          <a:cs typeface="Times New Roman" panose="02020603050405020304" pitchFamily="18" charset="0"/>
                        </a:rPr>
                        <a:t>MON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GB" sz="900">
                          <a:effectLst/>
                          <a:latin typeface="Arial" panose="020B0604020202020204" pitchFamily="34" charset="0"/>
                          <a:ea typeface="Times New Roman" panose="02020603050405020304" pitchFamily="18" charset="0"/>
                          <a:cs typeface="Times New Roman" panose="02020603050405020304" pitchFamily="18" charset="0"/>
                        </a:rPr>
                        <a:t>Maths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US" sz="1000">
                          <a:effectLst/>
                          <a:latin typeface="Arial" panose="020B0604020202020204" pitchFamily="34" charset="0"/>
                          <a:ea typeface="Times New Roman" panose="02020603050405020304" pitchFamily="18" charset="0"/>
                          <a:cs typeface="Times New Roman" panose="02020603050405020304" pitchFamily="18" charset="0"/>
                        </a:rPr>
                        <a:t>Collective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Arial" panose="020B0604020202020204" pitchFamily="34" charset="0"/>
                          <a:ea typeface="Times New Roman" panose="02020603050405020304" pitchFamily="18" charset="0"/>
                          <a:cs typeface="Times New Roman" panose="02020603050405020304" pitchFamily="18" charset="0"/>
                        </a:rPr>
                        <a:t>Worship</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GB" sz="800">
                          <a:effectLst/>
                          <a:latin typeface="Arial" panose="020B0604020202020204" pitchFamily="34" charset="0"/>
                          <a:ea typeface="Times New Roman" panose="02020603050405020304" pitchFamily="18"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800">
                          <a:effectLst/>
                          <a:latin typeface="Arial" panose="020B0604020202020204" pitchFamily="34" charset="0"/>
                          <a:ea typeface="Times New Roman" panose="02020603050405020304" pitchFamily="18" charset="0"/>
                          <a:cs typeface="Times New Roman" panose="02020603050405020304" pitchFamily="18" charset="0"/>
                        </a:rPr>
                        <a:t>B</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800">
                          <a:effectLst/>
                          <a:latin typeface="Arial" panose="020B0604020202020204" pitchFamily="34" charset="0"/>
                          <a:ea typeface="Times New Roman" panose="02020603050405020304" pitchFamily="18"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a:lnSpc>
                          <a:spcPct val="107000"/>
                        </a:lnSpc>
                        <a:spcAft>
                          <a:spcPts val="0"/>
                        </a:spcAft>
                      </a:pPr>
                      <a:r>
                        <a:rPr lang="fr-FR" sz="900">
                          <a:effectLst/>
                          <a:latin typeface="Arial" panose="020B0604020202020204" pitchFamily="34" charset="0"/>
                          <a:ea typeface="Times New Roman" panose="02020603050405020304" pitchFamily="18" charset="0"/>
                          <a:cs typeface="Times New Roman" panose="02020603050405020304" pitchFamily="18" charset="0"/>
                        </a:rPr>
                        <a:t>Spelling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gridSpan="2">
                  <a:txBody>
                    <a:bodyPr/>
                    <a:lstStyle/>
                    <a:p>
                      <a:pPr algn="ctr">
                        <a:lnSpc>
                          <a:spcPct val="107000"/>
                        </a:lnSpc>
                        <a:spcAft>
                          <a:spcPts val="0"/>
                        </a:spcAft>
                      </a:pPr>
                      <a:r>
                        <a:rPr lang="fr-FR" sz="900">
                          <a:effectLst/>
                          <a:latin typeface="Arial" panose="020B0604020202020204" pitchFamily="34" charset="0"/>
                          <a:ea typeface="Times New Roman" panose="02020603050405020304" pitchFamily="18" charset="0"/>
                          <a:cs typeface="Times New Roman" panose="02020603050405020304" pitchFamily="18" charset="0"/>
                        </a:rPr>
                        <a:t>English</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n-GB"/>
                    </a:p>
                  </a:txBody>
                  <a:tcPr/>
                </a:tc>
                <a:tc>
                  <a:txBody>
                    <a:bodyPr/>
                    <a:lstStyle/>
                    <a:p>
                      <a:pPr algn="ctr">
                        <a:lnSpc>
                          <a:spcPct val="107000"/>
                        </a:lnSpc>
                        <a:spcBef>
                          <a:spcPts val="450"/>
                        </a:spcBef>
                        <a:spcAft>
                          <a:spcPts val="270"/>
                        </a:spcAft>
                        <a:tabLst>
                          <a:tab pos="-457200" algn="l"/>
                        </a:tabLst>
                      </a:pPr>
                      <a:r>
                        <a:rPr lang="en-GB" sz="800" spc="-15">
                          <a:effectLst/>
                          <a:latin typeface="Arial" panose="020B0604020202020204" pitchFamily="34" charset="0"/>
                          <a:ea typeface="Times New Roman" panose="02020603050405020304" pitchFamily="18" charset="0"/>
                          <a:cs typeface="Times New Roman" panose="02020603050405020304" pitchFamily="18" charset="0"/>
                        </a:rPr>
                        <a:t>L</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a:lnSpc>
                          <a:spcPct val="107000"/>
                        </a:lnSpc>
                        <a:spcAft>
                          <a:spcPts val="0"/>
                        </a:spcAft>
                      </a:pPr>
                      <a:r>
                        <a:rPr lang="fr-FR" sz="900">
                          <a:effectLst/>
                          <a:latin typeface="Arial" panose="020B0604020202020204" pitchFamily="34" charset="0"/>
                          <a:ea typeface="Times New Roman" panose="02020603050405020304" pitchFamily="18" charset="0"/>
                          <a:cs typeface="Times New Roman" panose="02020603050405020304" pitchFamily="18" charset="0"/>
                        </a:rPr>
                        <a:t>Arithmetic</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gridSpan="2">
                  <a:txBody>
                    <a:bodyPr/>
                    <a:lstStyle/>
                    <a:p>
                      <a:pPr algn="ctr">
                        <a:lnSpc>
                          <a:spcPct val="107000"/>
                        </a:lnSpc>
                        <a:spcAft>
                          <a:spcPts val="0"/>
                        </a:spcAft>
                      </a:pPr>
                      <a:r>
                        <a:rPr lang="fr-FR" sz="900">
                          <a:effectLst/>
                          <a:latin typeface="Arial" panose="020B0604020202020204" pitchFamily="34" charset="0"/>
                          <a:ea typeface="Times New Roman" panose="02020603050405020304" pitchFamily="18" charset="0"/>
                          <a:cs typeface="Times New Roman" panose="02020603050405020304" pitchFamily="18" charset="0"/>
                        </a:rPr>
                        <a:t>Art/RE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fr-FR" sz="900">
                          <a:effectLst/>
                          <a:latin typeface="Arial" panose="020B0604020202020204" pitchFamily="34" charset="0"/>
                          <a:ea typeface="Times New Roman" panose="02020603050405020304" pitchFamily="18"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n-GB"/>
                    </a:p>
                  </a:txBody>
                  <a:tcPr/>
                </a:tc>
                <a:tc>
                  <a:txBody>
                    <a:bodyPr/>
                    <a:lstStyle/>
                    <a:p>
                      <a:pPr algn="ctr">
                        <a:lnSpc>
                          <a:spcPct val="107000"/>
                        </a:lnSpc>
                        <a:spcAft>
                          <a:spcPts val="0"/>
                        </a:spcAft>
                      </a:pPr>
                      <a:r>
                        <a:rPr lang="fr-FR" sz="900">
                          <a:effectLst/>
                          <a:latin typeface="Arial" panose="020B0604020202020204" pitchFamily="34" charset="0"/>
                          <a:ea typeface="Times New Roman" panose="02020603050405020304" pitchFamily="18" charset="0"/>
                          <a:cs typeface="Times New Roman" panose="02020603050405020304" pitchFamily="18" charset="0"/>
                        </a:rPr>
                        <a:t>Reading</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732634396"/>
                  </a:ext>
                </a:extLst>
              </a:tr>
              <a:tr h="534035">
                <a:tc>
                  <a:txBody>
                    <a:bodyPr/>
                    <a:lstStyle/>
                    <a:p>
                      <a:pPr algn="ctr">
                        <a:lnSpc>
                          <a:spcPct val="75000"/>
                        </a:lnSpc>
                        <a:spcAft>
                          <a:spcPts val="270"/>
                        </a:spcAft>
                        <a:tabLst>
                          <a:tab pos="95885" algn="ctr"/>
                        </a:tabLst>
                      </a:pPr>
                      <a:r>
                        <a:rPr lang="en-GB" sz="600" spc="-15">
                          <a:effectLst/>
                          <a:latin typeface="Arial" panose="020B0604020202020204" pitchFamily="34" charset="0"/>
                          <a:ea typeface="Times New Roman" panose="02020603050405020304" pitchFamily="18" charset="0"/>
                          <a:cs typeface="Times New Roman" panose="02020603050405020304" pitchFamily="18" charset="0"/>
                        </a:rPr>
                        <a:t>TUES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GB" sz="900">
                          <a:effectLst/>
                          <a:latin typeface="Arial" panose="020B0604020202020204" pitchFamily="34" charset="0"/>
                          <a:ea typeface="Times New Roman" panose="02020603050405020304" pitchFamily="18" charset="0"/>
                          <a:cs typeface="Times New Roman" panose="02020603050405020304" pitchFamily="18" charset="0"/>
                        </a:rPr>
                        <a:t>Maths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fr-FR" sz="900">
                          <a:effectLst/>
                          <a:latin typeface="Arial" panose="020B0604020202020204" pitchFamily="34" charset="0"/>
                          <a:ea typeface="Times New Roman" panose="02020603050405020304" pitchFamily="18" charset="0"/>
                          <a:cs typeface="Times New Roman" panose="02020603050405020304" pitchFamily="18" charset="0"/>
                        </a:rPr>
                        <a:t>Heartsmart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US" sz="800">
                          <a:effectLst/>
                          <a:latin typeface="Arial" panose="020B0604020202020204" pitchFamily="34" charset="0"/>
                          <a:ea typeface="Times New Roman" panose="02020603050405020304" pitchFamily="18" charset="0"/>
                          <a:cs typeface="Times New Roman" panose="02020603050405020304" pitchFamily="18" charset="0"/>
                        </a:rPr>
                        <a:t>R</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US" sz="900">
                          <a:effectLst/>
                          <a:latin typeface="Dutch"/>
                          <a:ea typeface="Times New Roman" panose="02020603050405020304" pitchFamily="18" charset="0"/>
                          <a:cs typeface="Times New Roman" panose="02020603050405020304" pitchFamily="18" charset="0"/>
                        </a:rPr>
                        <a:t>Comprehension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gridSpan="2">
                  <a:txBody>
                    <a:bodyPr/>
                    <a:lstStyle/>
                    <a:p>
                      <a:pPr algn="ctr">
                        <a:lnSpc>
                          <a:spcPct val="107000"/>
                        </a:lnSpc>
                        <a:spcAft>
                          <a:spcPts val="0"/>
                        </a:spcAft>
                      </a:pPr>
                      <a:r>
                        <a:rPr lang="en-US" sz="1200">
                          <a:effectLst/>
                          <a:latin typeface="Dutch"/>
                          <a:ea typeface="Times New Roman" panose="02020603050405020304" pitchFamily="18" charset="0"/>
                          <a:cs typeface="Times New Roman" panose="02020603050405020304" pitchFamily="18" charset="0"/>
                        </a:rPr>
                        <a:t>English</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n-GB"/>
                    </a:p>
                  </a:txBody>
                  <a:tcPr/>
                </a:tc>
                <a:tc>
                  <a:txBody>
                    <a:bodyPr/>
                    <a:lstStyle/>
                    <a:p>
                      <a:pPr algn="ctr">
                        <a:lnSpc>
                          <a:spcPct val="75000"/>
                        </a:lnSpc>
                        <a:spcBef>
                          <a:spcPts val="450"/>
                        </a:spcBef>
                        <a:spcAft>
                          <a:spcPts val="270"/>
                        </a:spcAft>
                        <a:tabLst>
                          <a:tab pos="-457200" algn="l"/>
                        </a:tabLst>
                      </a:pPr>
                      <a:r>
                        <a:rPr lang="en-GB" sz="800" spc="-15">
                          <a:effectLst/>
                          <a:latin typeface="Arial" panose="020B0604020202020204" pitchFamily="34" charset="0"/>
                          <a:ea typeface="Times New Roman" panose="02020603050405020304" pitchFamily="18" charset="0"/>
                          <a:cs typeface="Times New Roman" panose="02020603050405020304" pitchFamily="18" charset="0"/>
                        </a:rPr>
                        <a:t>U</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GB" sz="900">
                          <a:effectLst/>
                          <a:latin typeface="Arial" panose="020B0604020202020204" pitchFamily="34" charset="0"/>
                          <a:ea typeface="Times New Roman" panose="02020603050405020304" pitchFamily="18" charset="0"/>
                          <a:cs typeface="Times New Roman" panose="02020603050405020304" pitchFamily="18" charset="0"/>
                        </a:rPr>
                        <a:t>Arithmetic</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GB" sz="900">
                          <a:effectLst/>
                          <a:latin typeface="Arial" panose="020B0604020202020204" pitchFamily="34" charset="0"/>
                          <a:ea typeface="Times New Roman" panose="02020603050405020304" pitchFamily="18" charset="0"/>
                          <a:cs typeface="Times New Roman" panose="02020603050405020304" pitchFamily="18" charset="0"/>
                        </a:rPr>
                        <a:t>Spelling</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GB" sz="900">
                          <a:effectLst/>
                          <a:latin typeface="Arial" panose="020B0604020202020204" pitchFamily="34" charset="0"/>
                          <a:ea typeface="Times New Roman" panose="02020603050405020304" pitchFamily="18" charset="0"/>
                          <a:cs typeface="Times New Roman" panose="02020603050405020304" pitchFamily="18" charset="0"/>
                        </a:rPr>
                        <a:t>Science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GB" sz="900">
                          <a:effectLst/>
                          <a:latin typeface="Arial" panose="020B0604020202020204" pitchFamily="34" charset="0"/>
                          <a:ea typeface="Times New Roman" panose="02020603050405020304" pitchFamily="18" charset="0"/>
                          <a:cs typeface="Times New Roman" panose="02020603050405020304" pitchFamily="18" charset="0"/>
                        </a:rPr>
                        <a:t>Reading</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96056278"/>
                  </a:ext>
                </a:extLst>
              </a:tr>
              <a:tr h="614045">
                <a:tc>
                  <a:txBody>
                    <a:bodyPr/>
                    <a:lstStyle/>
                    <a:p>
                      <a:pPr algn="ctr">
                        <a:lnSpc>
                          <a:spcPct val="75000"/>
                        </a:lnSpc>
                        <a:spcAft>
                          <a:spcPts val="270"/>
                        </a:spcAft>
                        <a:tabLst>
                          <a:tab pos="95885" algn="ctr"/>
                        </a:tabLst>
                      </a:pPr>
                      <a:r>
                        <a:rPr lang="en-GB" sz="600" spc="-15">
                          <a:effectLst/>
                          <a:latin typeface="Arial" panose="020B0604020202020204" pitchFamily="34" charset="0"/>
                          <a:ea typeface="Times New Roman" panose="02020603050405020304" pitchFamily="18" charset="0"/>
                          <a:cs typeface="Times New Roman" panose="02020603050405020304" pitchFamily="18" charset="0"/>
                        </a:rPr>
                        <a:t>WED</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GB" sz="900">
                          <a:effectLst/>
                          <a:latin typeface="Arial" panose="020B0604020202020204" pitchFamily="34" charset="0"/>
                          <a:ea typeface="Times New Roman" panose="02020603050405020304" pitchFamily="18" charset="0"/>
                          <a:cs typeface="Times New Roman" panose="02020603050405020304" pitchFamily="18" charset="0"/>
                        </a:rPr>
                        <a:t>Maths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US" sz="900">
                          <a:effectLst/>
                          <a:latin typeface="Arial" panose="020B0604020202020204" pitchFamily="34" charset="0"/>
                          <a:ea typeface="Times New Roman" panose="02020603050405020304" pitchFamily="18" charset="0"/>
                          <a:cs typeface="Times New Roman" panose="02020603050405020304" pitchFamily="18" charset="0"/>
                        </a:rPr>
                        <a:t>Singing</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US" sz="800">
                          <a:effectLst/>
                          <a:latin typeface="Arial" panose="020B0604020202020204" pitchFamily="34" charset="0"/>
                          <a:ea typeface="Times New Roman" panose="02020603050405020304" pitchFamily="18" charset="0"/>
                          <a:cs typeface="Times New Roman" panose="02020603050405020304" pitchFamily="18" charset="0"/>
                        </a:rPr>
                        <a:t>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US" sz="1200">
                          <a:effectLst/>
                          <a:latin typeface="Dutch"/>
                          <a:ea typeface="Times New Roman" panose="02020603050405020304" pitchFamily="18" charset="0"/>
                          <a:cs typeface="Times New Roman" panose="02020603050405020304" pitchFamily="18" charset="0"/>
                        </a:rPr>
                        <a:t>GR</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gridSpan="2">
                  <a:txBody>
                    <a:bodyPr/>
                    <a:lstStyle/>
                    <a:p>
                      <a:pPr algn="ctr">
                        <a:lnSpc>
                          <a:spcPct val="107000"/>
                        </a:lnSpc>
                        <a:spcAft>
                          <a:spcPts val="0"/>
                        </a:spcAft>
                      </a:pPr>
                      <a:r>
                        <a:rPr lang="en-US" sz="1200">
                          <a:effectLst/>
                          <a:latin typeface="Dutch"/>
                          <a:ea typeface="Times New Roman" panose="02020603050405020304" pitchFamily="18" charset="0"/>
                          <a:cs typeface="Times New Roman" panose="02020603050405020304" pitchFamily="18" charset="0"/>
                        </a:rPr>
                        <a:t>English</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n-GB"/>
                    </a:p>
                  </a:txBody>
                  <a:tcPr/>
                </a:tc>
                <a:tc>
                  <a:txBody>
                    <a:bodyPr/>
                    <a:lstStyle/>
                    <a:p>
                      <a:pPr algn="ctr">
                        <a:lnSpc>
                          <a:spcPct val="75000"/>
                        </a:lnSpc>
                        <a:spcBef>
                          <a:spcPts val="450"/>
                        </a:spcBef>
                        <a:spcAft>
                          <a:spcPts val="270"/>
                        </a:spcAft>
                        <a:tabLst>
                          <a:tab pos="-457200" algn="l"/>
                        </a:tabLst>
                      </a:pPr>
                      <a:r>
                        <a:rPr lang="en-GB" sz="800" spc="-15">
                          <a:effectLst/>
                          <a:latin typeface="Arial" panose="020B0604020202020204" pitchFamily="34" charset="0"/>
                          <a:ea typeface="Times New Roman" panose="02020603050405020304" pitchFamily="18" charset="0"/>
                          <a:cs typeface="Times New Roman" panose="02020603050405020304" pitchFamily="18" charset="0"/>
                        </a:rPr>
                        <a:t>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gridSpan="2">
                  <a:txBody>
                    <a:bodyPr/>
                    <a:lstStyle/>
                    <a:p>
                      <a:pPr algn="ctr">
                        <a:lnSpc>
                          <a:spcPct val="107000"/>
                        </a:lnSpc>
                        <a:spcAft>
                          <a:spcPts val="0"/>
                        </a:spcAft>
                      </a:pPr>
                      <a:r>
                        <a:rPr lang="fr-FR" sz="900">
                          <a:effectLst/>
                          <a:latin typeface="Arial" panose="020B0604020202020204" pitchFamily="34" charset="0"/>
                          <a:ea typeface="Times New Roman" panose="02020603050405020304" pitchFamily="18" charset="0"/>
                          <a:cs typeface="Times New Roman" panose="02020603050405020304" pitchFamily="18" charset="0"/>
                        </a:rPr>
                        <a:t>PPA</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n-GB"/>
                    </a:p>
                  </a:txBody>
                  <a:tcPr/>
                </a:tc>
                <a:tc gridSpan="2">
                  <a:txBody>
                    <a:bodyPr/>
                    <a:lstStyle/>
                    <a:p>
                      <a:pPr algn="ctr">
                        <a:lnSpc>
                          <a:spcPct val="107000"/>
                        </a:lnSpc>
                        <a:spcAft>
                          <a:spcPts val="0"/>
                        </a:spcAft>
                      </a:pPr>
                      <a:r>
                        <a:rPr lang="fr-FR" sz="900">
                          <a:effectLst/>
                          <a:latin typeface="Arial" panose="020B0604020202020204" pitchFamily="34" charset="0"/>
                          <a:ea typeface="Times New Roman" panose="02020603050405020304" pitchFamily="18" charset="0"/>
                          <a:cs typeface="Times New Roman" panose="02020603050405020304" pitchFamily="18" charset="0"/>
                        </a:rPr>
                        <a:t>PPA</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n-GB"/>
                    </a:p>
                  </a:txBody>
                  <a:tcPr/>
                </a:tc>
                <a:extLst>
                  <a:ext uri="{0D108BD9-81ED-4DB2-BD59-A6C34878D82A}">
                    <a16:rowId xmlns:a16="http://schemas.microsoft.com/office/drawing/2014/main" val="773330912"/>
                  </a:ext>
                </a:extLst>
              </a:tr>
              <a:tr h="631825">
                <a:tc>
                  <a:txBody>
                    <a:bodyPr/>
                    <a:lstStyle/>
                    <a:p>
                      <a:pPr algn="ctr">
                        <a:lnSpc>
                          <a:spcPct val="75000"/>
                        </a:lnSpc>
                        <a:spcAft>
                          <a:spcPts val="270"/>
                        </a:spcAft>
                        <a:tabLst>
                          <a:tab pos="95885" algn="ctr"/>
                        </a:tabLst>
                      </a:pPr>
                      <a:r>
                        <a:rPr lang="en-GB" sz="600" spc="-15">
                          <a:effectLst/>
                          <a:latin typeface="Arial" panose="020B0604020202020204" pitchFamily="34" charset="0"/>
                          <a:ea typeface="Times New Roman" panose="02020603050405020304" pitchFamily="18" charset="0"/>
                          <a:cs typeface="Times New Roman" panose="02020603050405020304" pitchFamily="18" charset="0"/>
                        </a:rPr>
                        <a:t>THUR</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GB" sz="900">
                          <a:effectLst/>
                          <a:latin typeface="Arial" panose="020B0604020202020204" pitchFamily="34" charset="0"/>
                          <a:ea typeface="Times New Roman" panose="02020603050405020304" pitchFamily="18" charset="0"/>
                          <a:cs typeface="Times New Roman" panose="02020603050405020304" pitchFamily="18" charset="0"/>
                        </a:rPr>
                        <a:t>Maths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US" sz="900">
                          <a:effectLst/>
                          <a:latin typeface="Arial" panose="020B0604020202020204" pitchFamily="34" charset="0"/>
                          <a:ea typeface="Times New Roman" panose="02020603050405020304" pitchFamily="18" charset="0"/>
                          <a:cs typeface="Times New Roman" panose="02020603050405020304" pitchFamily="18" charset="0"/>
                        </a:rPr>
                        <a:t>Key Stage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US" sz="800">
                          <a:effectLst/>
                          <a:latin typeface="Arial" panose="020B0604020202020204" pitchFamily="34" charset="0"/>
                          <a:ea typeface="Times New Roman" panose="02020603050405020304" pitchFamily="18" charset="0"/>
                          <a:cs typeface="Times New Roman" panose="02020603050405020304" pitchFamily="18" charset="0"/>
                        </a:rPr>
                        <a:t>A</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gridSpan="2">
                  <a:txBody>
                    <a:bodyPr/>
                    <a:lstStyle/>
                    <a:p>
                      <a:pPr algn="ctr">
                        <a:lnSpc>
                          <a:spcPct val="107000"/>
                        </a:lnSpc>
                        <a:spcAft>
                          <a:spcPts val="0"/>
                        </a:spcAft>
                      </a:pPr>
                      <a:r>
                        <a:rPr lang="en-US" sz="1200">
                          <a:effectLst/>
                          <a:latin typeface="Dutch"/>
                          <a:ea typeface="Times New Roman" panose="02020603050405020304" pitchFamily="18" charset="0"/>
                          <a:cs typeface="Times New Roman" panose="02020603050405020304" pitchFamily="18" charset="0"/>
                        </a:rPr>
                        <a:t>GR</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n-GB"/>
                    </a:p>
                  </a:txBody>
                  <a:tcPr/>
                </a:tc>
                <a:tc>
                  <a:txBody>
                    <a:bodyPr/>
                    <a:lstStyle/>
                    <a:p>
                      <a:pPr algn="ctr">
                        <a:lnSpc>
                          <a:spcPct val="107000"/>
                        </a:lnSpc>
                        <a:spcAft>
                          <a:spcPts val="0"/>
                        </a:spcAft>
                      </a:pPr>
                      <a:r>
                        <a:rPr lang="en-US" sz="1200">
                          <a:effectLst/>
                          <a:latin typeface="Arial" panose="020B0604020202020204" pitchFamily="34" charset="0"/>
                          <a:ea typeface="Times New Roman" panose="02020603050405020304" pitchFamily="18" charset="0"/>
                          <a:cs typeface="Times New Roman" panose="02020603050405020304" pitchFamily="18" charset="0"/>
                        </a:rPr>
                        <a:t>English</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75000"/>
                        </a:lnSpc>
                        <a:spcBef>
                          <a:spcPts val="450"/>
                        </a:spcBef>
                        <a:spcAft>
                          <a:spcPts val="270"/>
                        </a:spcAft>
                        <a:tabLst>
                          <a:tab pos="-457200" algn="l"/>
                        </a:tabLst>
                      </a:pPr>
                      <a:r>
                        <a:rPr lang="en-GB" sz="800" spc="-15">
                          <a:effectLst/>
                          <a:latin typeface="Arial" panose="020B0604020202020204" pitchFamily="34" charset="0"/>
                          <a:ea typeface="Times New Roman" panose="02020603050405020304" pitchFamily="18" charset="0"/>
                          <a:cs typeface="Times New Roman" panose="02020603050405020304" pitchFamily="18" charset="0"/>
                        </a:rPr>
                        <a:t>C</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GB" sz="900">
                          <a:effectLst/>
                          <a:latin typeface="Arial" panose="020B0604020202020204" pitchFamily="34" charset="0"/>
                          <a:ea typeface="Times New Roman" panose="02020603050405020304" pitchFamily="18" charset="0"/>
                          <a:cs typeface="Times New Roman" panose="02020603050405020304" pitchFamily="18" charset="0"/>
                        </a:rPr>
                        <a:t>Arithmetic</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GB" sz="900">
                          <a:effectLst/>
                          <a:latin typeface="Arial" panose="020B0604020202020204" pitchFamily="34" charset="0"/>
                          <a:ea typeface="Times New Roman" panose="02020603050405020304" pitchFamily="18" charset="0"/>
                          <a:cs typeface="Times New Roman" panose="02020603050405020304" pitchFamily="18" charset="0"/>
                        </a:rPr>
                        <a:t>Spelling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gridSpan="2">
                  <a:txBody>
                    <a:bodyPr/>
                    <a:lstStyle/>
                    <a:p>
                      <a:pPr algn="ctr">
                        <a:lnSpc>
                          <a:spcPct val="107000"/>
                        </a:lnSpc>
                        <a:spcAft>
                          <a:spcPts val="0"/>
                        </a:spcAft>
                      </a:pPr>
                      <a:r>
                        <a:rPr lang="en-GB" sz="900">
                          <a:effectLst/>
                          <a:latin typeface="Arial" panose="020B0604020202020204" pitchFamily="34" charset="0"/>
                          <a:ea typeface="Times New Roman" panose="02020603050405020304" pitchFamily="18" charset="0"/>
                          <a:cs typeface="Times New Roman" panose="02020603050405020304" pitchFamily="18" charset="0"/>
                        </a:rPr>
                        <a:t>Computing</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n-GB"/>
                    </a:p>
                  </a:txBody>
                  <a:tcPr/>
                </a:tc>
                <a:extLst>
                  <a:ext uri="{0D108BD9-81ED-4DB2-BD59-A6C34878D82A}">
                    <a16:rowId xmlns:a16="http://schemas.microsoft.com/office/drawing/2014/main" val="646427102"/>
                  </a:ext>
                </a:extLst>
              </a:tr>
              <a:tr h="793750">
                <a:tc>
                  <a:txBody>
                    <a:bodyPr/>
                    <a:lstStyle/>
                    <a:p>
                      <a:pPr algn="ctr">
                        <a:lnSpc>
                          <a:spcPct val="75000"/>
                        </a:lnSpc>
                        <a:spcAft>
                          <a:spcPts val="270"/>
                        </a:spcAft>
                        <a:tabLst>
                          <a:tab pos="95885" algn="ctr"/>
                        </a:tabLst>
                      </a:pPr>
                      <a:r>
                        <a:rPr lang="en-GB" sz="600" spc="-15">
                          <a:effectLst/>
                          <a:latin typeface="Arial" panose="020B0604020202020204" pitchFamily="34" charset="0"/>
                          <a:ea typeface="Times New Roman" panose="02020603050405020304" pitchFamily="18" charset="0"/>
                          <a:cs typeface="Times New Roman" panose="02020603050405020304" pitchFamily="18" charset="0"/>
                        </a:rPr>
                        <a:t>FRI</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GB" sz="900">
                          <a:effectLst/>
                          <a:latin typeface="Arial" panose="020B0604020202020204" pitchFamily="34" charset="0"/>
                          <a:ea typeface="Times New Roman" panose="02020603050405020304" pitchFamily="18" charset="0"/>
                          <a:cs typeface="Times New Roman" panose="02020603050405020304" pitchFamily="18" charset="0"/>
                        </a:rPr>
                        <a:t>Maths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US" sz="900">
                          <a:effectLst/>
                          <a:latin typeface="Arial" panose="020B0604020202020204" pitchFamily="34" charset="0"/>
                          <a:ea typeface="Times New Roman" panose="02020603050405020304" pitchFamily="18" charset="0"/>
                          <a:cs typeface="Times New Roman" panose="02020603050405020304" pitchFamily="18" charset="0"/>
                        </a:rPr>
                        <a:t>Celebration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US" sz="900">
                          <a:effectLst/>
                          <a:latin typeface="Arial" panose="020B0604020202020204" pitchFamily="34" charset="0"/>
                          <a:ea typeface="Times New Roman" panose="02020603050405020304" pitchFamily="18" charset="0"/>
                          <a:cs typeface="Times New Roman" panose="02020603050405020304" pitchFamily="18" charset="0"/>
                        </a:rPr>
                        <a:t>K</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gridSpan="2">
                  <a:txBody>
                    <a:bodyPr/>
                    <a:lstStyle/>
                    <a:p>
                      <a:pPr algn="ctr">
                        <a:lnSpc>
                          <a:spcPct val="107000"/>
                        </a:lnSpc>
                        <a:spcAft>
                          <a:spcPts val="0"/>
                        </a:spcAft>
                      </a:pPr>
                      <a:r>
                        <a:rPr lang="en-US" sz="900">
                          <a:effectLst/>
                          <a:latin typeface="Arial" panose="020B0604020202020204" pitchFamily="34" charset="0"/>
                          <a:ea typeface="Times New Roman" panose="02020603050405020304" pitchFamily="18" charset="0"/>
                          <a:cs typeface="Times New Roman" panose="02020603050405020304" pitchFamily="18" charset="0"/>
                        </a:rPr>
                        <a:t>PE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n-GB"/>
                    </a:p>
                  </a:txBody>
                  <a:tcPr/>
                </a:tc>
                <a:tc>
                  <a:txBody>
                    <a:bodyPr/>
                    <a:lstStyle/>
                    <a:p>
                      <a:pPr algn="ctr">
                        <a:lnSpc>
                          <a:spcPct val="107000"/>
                        </a:lnSpc>
                        <a:spcAft>
                          <a:spcPts val="0"/>
                        </a:spcAft>
                      </a:pPr>
                      <a:r>
                        <a:rPr lang="en-US" sz="1000">
                          <a:effectLst/>
                          <a:latin typeface="Arial" panose="020B0604020202020204" pitchFamily="34" charset="0"/>
                          <a:ea typeface="Times New Roman" panose="02020603050405020304" pitchFamily="18" charset="0"/>
                          <a:cs typeface="Times New Roman" panose="02020603050405020304" pitchFamily="18" charset="0"/>
                        </a:rPr>
                        <a:t>GR</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75000"/>
                        </a:lnSpc>
                        <a:spcBef>
                          <a:spcPts val="450"/>
                        </a:spcBef>
                        <a:spcAft>
                          <a:spcPts val="270"/>
                        </a:spcAft>
                        <a:tabLst>
                          <a:tab pos="-457200" algn="l"/>
                        </a:tabLst>
                      </a:pPr>
                      <a:r>
                        <a:rPr lang="en-GB" sz="900" spc="-15">
                          <a:effectLst/>
                          <a:latin typeface="Arial" panose="020B0604020202020204" pitchFamily="34" charset="0"/>
                          <a:ea typeface="Times New Roman" panose="02020603050405020304" pitchFamily="18" charset="0"/>
                          <a:cs typeface="Times New Roman" panose="02020603050405020304" pitchFamily="18" charset="0"/>
                        </a:rPr>
                        <a:t>H</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gridSpan="2">
                  <a:txBody>
                    <a:bodyPr/>
                    <a:lstStyle/>
                    <a:p>
                      <a:pPr algn="ctr">
                        <a:lnSpc>
                          <a:spcPct val="107000"/>
                        </a:lnSpc>
                        <a:spcAft>
                          <a:spcPts val="0"/>
                        </a:spcAft>
                      </a:pPr>
                      <a:r>
                        <a:rPr lang="en-GB" sz="900">
                          <a:effectLst/>
                          <a:latin typeface="Arial" panose="020B0604020202020204" pitchFamily="34" charset="0"/>
                          <a:ea typeface="Times New Roman" panose="02020603050405020304" pitchFamily="18" charset="0"/>
                          <a:cs typeface="Times New Roman" panose="02020603050405020304" pitchFamily="18" charset="0"/>
                        </a:rPr>
                        <a:t>Arithmetic</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n-GB"/>
                    </a:p>
                  </a:txBody>
                  <a:tcPr/>
                </a:tc>
                <a:tc gridSpan="2">
                  <a:txBody>
                    <a:bodyPr/>
                    <a:lstStyle/>
                    <a:p>
                      <a:pPr algn="ctr">
                        <a:lnSpc>
                          <a:spcPct val="107000"/>
                        </a:lnSpc>
                        <a:spcAft>
                          <a:spcPts val="0"/>
                        </a:spcAft>
                      </a:pPr>
                      <a:r>
                        <a:rPr lang="en-GB" sz="900" dirty="0">
                          <a:effectLst/>
                          <a:latin typeface="Arial" panose="020B0604020202020204" pitchFamily="34" charset="0"/>
                          <a:ea typeface="Times New Roman" panose="02020603050405020304" pitchFamily="18" charset="0"/>
                          <a:cs typeface="Times New Roman" panose="02020603050405020304" pitchFamily="18" charset="0"/>
                        </a:rPr>
                        <a:t>Topic</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n-GB"/>
                    </a:p>
                  </a:txBody>
                  <a:tcPr/>
                </a:tc>
                <a:extLst>
                  <a:ext uri="{0D108BD9-81ED-4DB2-BD59-A6C34878D82A}">
                    <a16:rowId xmlns:a16="http://schemas.microsoft.com/office/drawing/2014/main" val="702638017"/>
                  </a:ext>
                </a:extLst>
              </a:tr>
            </a:tbl>
          </a:graphicData>
        </a:graphic>
      </p:graphicFrame>
    </p:spTree>
    <p:extLst>
      <p:ext uri="{BB962C8B-B14F-4D97-AF65-F5344CB8AC3E}">
        <p14:creationId xmlns:p14="http://schemas.microsoft.com/office/powerpoint/2010/main" val="20497564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284984"/>
            <a:ext cx="8229600" cy="1143000"/>
          </a:xfrm>
        </p:spPr>
        <p:txBody>
          <a:bodyPr>
            <a:normAutofit fontScale="90000"/>
          </a:bodyPr>
          <a:lstStyle/>
          <a:p>
            <a:r>
              <a:rPr lang="en-GB" sz="4000" dirty="0"/>
              <a:t>Class </a:t>
            </a:r>
            <a:r>
              <a:rPr lang="en-GB" sz="4000" dirty="0" smtClean="0"/>
              <a:t>Teacher </a:t>
            </a:r>
            <a:r>
              <a:rPr lang="en-GB" sz="4000" dirty="0"/>
              <a:t>– </a:t>
            </a:r>
            <a:r>
              <a:rPr lang="en-GB" sz="4000" dirty="0" smtClean="0"/>
              <a:t>Miss Abraham</a:t>
            </a:r>
            <a:r>
              <a:rPr lang="en-GB" dirty="0"/>
              <a:t/>
            </a:r>
            <a:br>
              <a:rPr lang="en-GB" dirty="0"/>
            </a:br>
            <a:r>
              <a:rPr lang="en-GB" dirty="0"/>
              <a:t/>
            </a:r>
            <a:br>
              <a:rPr lang="en-GB" dirty="0"/>
            </a:br>
            <a:r>
              <a:rPr lang="en-GB" sz="4000" dirty="0"/>
              <a:t>Teaching </a:t>
            </a:r>
            <a:r>
              <a:rPr lang="en-GB" sz="4000" dirty="0" smtClean="0"/>
              <a:t>Assistant – Mrs Bailey (Tuesday &amp; Wednesday morning)</a:t>
            </a:r>
            <a:r>
              <a:rPr lang="en-GB" dirty="0"/>
              <a:t/>
            </a:r>
            <a:br>
              <a:rPr lang="en-GB" dirty="0"/>
            </a:br>
            <a:r>
              <a:rPr lang="en-GB" dirty="0"/>
              <a:t/>
            </a:r>
            <a:br>
              <a:rPr lang="en-GB" dirty="0"/>
            </a:br>
            <a:endParaRPr lang="en-GB"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7384"/>
            <a:ext cx="2421632" cy="1430127"/>
          </a:xfrm>
          <a:prstGeom prst="rect">
            <a:avLst/>
          </a:prstGeom>
        </p:spPr>
      </p:pic>
    </p:spTree>
    <p:extLst>
      <p:ext uri="{BB962C8B-B14F-4D97-AF65-F5344CB8AC3E}">
        <p14:creationId xmlns:p14="http://schemas.microsoft.com/office/powerpoint/2010/main" val="6171010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3140968"/>
            <a:ext cx="8712968" cy="1143000"/>
          </a:xfrm>
        </p:spPr>
        <p:txBody>
          <a:bodyPr>
            <a:normAutofit fontScale="90000"/>
          </a:bodyPr>
          <a:lstStyle/>
          <a:p>
            <a:r>
              <a:rPr lang="en-GB" b="1" u="sng" dirty="0"/>
              <a:t>PE</a:t>
            </a:r>
            <a:r>
              <a:rPr lang="en-GB" dirty="0"/>
              <a:t/>
            </a:r>
            <a:br>
              <a:rPr lang="en-GB" dirty="0"/>
            </a:br>
            <a:r>
              <a:rPr lang="en-GB" dirty="0"/>
              <a:t>Wednesday &amp; Friday for Term 1 and 2.</a:t>
            </a:r>
            <a:br>
              <a:rPr lang="en-GB" dirty="0"/>
            </a:br>
            <a:r>
              <a:rPr lang="en-GB" dirty="0"/>
              <a:t>Children must wear their PE kits to school on PE days. </a:t>
            </a:r>
            <a:br>
              <a:rPr lang="en-GB" dirty="0"/>
            </a:br>
            <a:r>
              <a:rPr lang="en-GB" dirty="0"/>
              <a:t/>
            </a:r>
            <a:br>
              <a:rPr lang="en-GB" dirty="0"/>
            </a:br>
            <a:r>
              <a:rPr lang="en-GB" dirty="0"/>
              <a:t/>
            </a:r>
            <a:br>
              <a:rPr lang="en-GB" dirty="0"/>
            </a:br>
            <a:endParaRPr lang="en-GB"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7384"/>
            <a:ext cx="2421632" cy="1430127"/>
          </a:xfrm>
          <a:prstGeom prst="rect">
            <a:avLst/>
          </a:prstGeom>
        </p:spPr>
      </p:pic>
    </p:spTree>
    <p:extLst>
      <p:ext uri="{BB962C8B-B14F-4D97-AF65-F5344CB8AC3E}">
        <p14:creationId xmlns:p14="http://schemas.microsoft.com/office/powerpoint/2010/main" val="23096571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3140968"/>
            <a:ext cx="8712968" cy="1143000"/>
          </a:xfrm>
        </p:spPr>
        <p:txBody>
          <a:bodyPr>
            <a:normAutofit fontScale="90000"/>
          </a:bodyPr>
          <a:lstStyle/>
          <a:p>
            <a:r>
              <a:rPr lang="en-GB" b="1" u="sng" dirty="0"/>
              <a:t>The School Day</a:t>
            </a:r>
            <a:r>
              <a:rPr lang="en-GB" dirty="0"/>
              <a:t/>
            </a:r>
            <a:br>
              <a:rPr lang="en-GB" dirty="0"/>
            </a:br>
            <a:r>
              <a:rPr lang="en-GB" sz="3600" dirty="0"/>
              <a:t>Children can enter the Key Stage playground from 8.45 am. </a:t>
            </a:r>
            <a:br>
              <a:rPr lang="en-GB" sz="3600" dirty="0"/>
            </a:br>
            <a:r>
              <a:rPr lang="en-GB" sz="3600" dirty="0"/>
              <a:t>The children will finish at 3.30pm and will be taken to the side of the school.</a:t>
            </a:r>
            <a:br>
              <a:rPr lang="en-GB" sz="3600" dirty="0"/>
            </a:br>
            <a:r>
              <a:rPr lang="en-GB" sz="3600" dirty="0"/>
              <a:t>Please inform the school if the children are walking home.</a:t>
            </a:r>
            <a:r>
              <a:rPr lang="en-GB" dirty="0"/>
              <a:t/>
            </a:r>
            <a:br>
              <a:rPr lang="en-GB" dirty="0"/>
            </a:br>
            <a:endParaRPr lang="en-GB"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7384"/>
            <a:ext cx="2421632" cy="1430127"/>
          </a:xfrm>
          <a:prstGeom prst="rect">
            <a:avLst/>
          </a:prstGeom>
        </p:spPr>
      </p:pic>
    </p:spTree>
    <p:extLst>
      <p:ext uri="{BB962C8B-B14F-4D97-AF65-F5344CB8AC3E}">
        <p14:creationId xmlns:p14="http://schemas.microsoft.com/office/powerpoint/2010/main" val="6152244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3717032"/>
            <a:ext cx="8712968" cy="1143000"/>
          </a:xfrm>
        </p:spPr>
        <p:txBody>
          <a:bodyPr>
            <a:normAutofit fontScale="90000"/>
          </a:bodyPr>
          <a:lstStyle/>
          <a:p>
            <a:r>
              <a:rPr lang="en-GB" sz="4000" b="1" u="sng" dirty="0"/>
              <a:t>Snacks and Water</a:t>
            </a:r>
            <a:r>
              <a:rPr lang="en-GB" sz="4000" dirty="0"/>
              <a:t/>
            </a:r>
            <a:br>
              <a:rPr lang="en-GB" sz="4000" dirty="0"/>
            </a:br>
            <a:r>
              <a:rPr lang="en-GB" sz="4000" dirty="0"/>
              <a:t>To ensure hydration, children must bring water bottles to school. These can be refilled in school. The children should bring a healthy snack to eat at break time. Toast will also be available from 26</a:t>
            </a:r>
            <a:r>
              <a:rPr lang="en-GB" sz="4000" baseline="30000" dirty="0"/>
              <a:t>th</a:t>
            </a:r>
            <a:r>
              <a:rPr lang="en-GB" sz="4000" dirty="0"/>
              <a:t> September for 10p a slice.</a:t>
            </a:r>
            <a:br>
              <a:rPr lang="en-GB" sz="4000" dirty="0"/>
            </a:br>
            <a:r>
              <a:rPr lang="en-GB" sz="4000" b="1" dirty="0"/>
              <a:t>Remember we are a nut free school. </a:t>
            </a:r>
            <a:r>
              <a:rPr lang="en-GB" sz="4000" dirty="0"/>
              <a:t/>
            </a:r>
            <a:br>
              <a:rPr lang="en-GB" sz="4000" dirty="0"/>
            </a:br>
            <a:r>
              <a:rPr lang="en-GB" dirty="0"/>
              <a:t/>
            </a:r>
            <a:br>
              <a:rPr lang="en-GB" dirty="0"/>
            </a:br>
            <a:endParaRPr lang="en-GB" dirty="0"/>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7384"/>
            <a:ext cx="2421632" cy="1430127"/>
          </a:xfrm>
          <a:prstGeom prst="rect">
            <a:avLst/>
          </a:prstGeom>
        </p:spPr>
      </p:pic>
    </p:spTree>
    <p:extLst>
      <p:ext uri="{BB962C8B-B14F-4D97-AF65-F5344CB8AC3E}">
        <p14:creationId xmlns:p14="http://schemas.microsoft.com/office/powerpoint/2010/main" val="33674887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7383"/>
            <a:ext cx="2072828" cy="1224136"/>
          </a:xfrm>
          <a:prstGeom prst="rect">
            <a:avLst/>
          </a:prstGeom>
        </p:spPr>
      </p:pic>
      <p:sp>
        <p:nvSpPr>
          <p:cNvPr id="5" name="Rectangle 4"/>
          <p:cNvSpPr/>
          <p:nvPr/>
        </p:nvSpPr>
        <p:spPr>
          <a:xfrm>
            <a:off x="2771800" y="548680"/>
            <a:ext cx="6372200" cy="584775"/>
          </a:xfrm>
          <a:prstGeom prst="rect">
            <a:avLst/>
          </a:prstGeom>
        </p:spPr>
        <p:txBody>
          <a:bodyPr wrap="square">
            <a:spAutoFit/>
          </a:bodyPr>
          <a:lstStyle/>
          <a:p>
            <a:r>
              <a:rPr lang="en-GB" sz="3200" b="1" dirty="0"/>
              <a:t>Curriculum overview – Term 1 &amp; 2</a:t>
            </a:r>
          </a:p>
        </p:txBody>
      </p:sp>
      <p:pic>
        <p:nvPicPr>
          <p:cNvPr id="4" name="Picture 3"/>
          <p:cNvPicPr>
            <a:picLocks noChangeAspect="1"/>
          </p:cNvPicPr>
          <p:nvPr/>
        </p:nvPicPr>
        <p:blipFill>
          <a:blip r:embed="rId3"/>
          <a:stretch>
            <a:fillRect/>
          </a:stretch>
        </p:blipFill>
        <p:spPr>
          <a:xfrm>
            <a:off x="899592" y="1340768"/>
            <a:ext cx="7744742" cy="5245527"/>
          </a:xfrm>
          <a:prstGeom prst="rect">
            <a:avLst/>
          </a:prstGeom>
        </p:spPr>
      </p:pic>
    </p:spTree>
    <p:extLst>
      <p:ext uri="{BB962C8B-B14F-4D97-AF65-F5344CB8AC3E}">
        <p14:creationId xmlns:p14="http://schemas.microsoft.com/office/powerpoint/2010/main" val="40279386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7383"/>
            <a:ext cx="2072828" cy="1224136"/>
          </a:xfrm>
          <a:prstGeom prst="rect">
            <a:avLst/>
          </a:prstGeom>
        </p:spPr>
      </p:pic>
      <p:sp>
        <p:nvSpPr>
          <p:cNvPr id="5" name="Rectangle 4"/>
          <p:cNvSpPr/>
          <p:nvPr/>
        </p:nvSpPr>
        <p:spPr>
          <a:xfrm>
            <a:off x="2771800" y="548680"/>
            <a:ext cx="6372200" cy="584775"/>
          </a:xfrm>
          <a:prstGeom prst="rect">
            <a:avLst/>
          </a:prstGeom>
        </p:spPr>
        <p:txBody>
          <a:bodyPr wrap="square">
            <a:spAutoFit/>
          </a:bodyPr>
          <a:lstStyle/>
          <a:p>
            <a:r>
              <a:rPr lang="en-GB" sz="3200" b="1" dirty="0"/>
              <a:t>Curriculum overview – Term 1 &amp; 2</a:t>
            </a:r>
          </a:p>
        </p:txBody>
      </p:sp>
      <p:pic>
        <p:nvPicPr>
          <p:cNvPr id="4" name="Picture 3"/>
          <p:cNvPicPr>
            <a:picLocks noChangeAspect="1"/>
          </p:cNvPicPr>
          <p:nvPr/>
        </p:nvPicPr>
        <p:blipFill>
          <a:blip r:embed="rId3"/>
          <a:stretch>
            <a:fillRect/>
          </a:stretch>
        </p:blipFill>
        <p:spPr>
          <a:xfrm>
            <a:off x="2483768" y="2420888"/>
            <a:ext cx="5847379" cy="3960440"/>
          </a:xfrm>
          <a:prstGeom prst="rect">
            <a:avLst/>
          </a:prstGeom>
        </p:spPr>
      </p:pic>
      <p:sp>
        <p:nvSpPr>
          <p:cNvPr id="2" name="Rectangle 1"/>
          <p:cNvSpPr/>
          <p:nvPr/>
        </p:nvSpPr>
        <p:spPr>
          <a:xfrm>
            <a:off x="179512" y="1272242"/>
            <a:ext cx="8964488" cy="1323439"/>
          </a:xfrm>
          <a:prstGeom prst="rect">
            <a:avLst/>
          </a:prstGeom>
        </p:spPr>
        <p:txBody>
          <a:bodyPr wrap="square">
            <a:spAutoFit/>
          </a:bodyPr>
          <a:lstStyle/>
          <a:p>
            <a:r>
              <a:rPr lang="en-GB" sz="2000" dirty="0">
                <a:latin typeface="+mj-lt"/>
              </a:rPr>
              <a:t>This side is information for parents. It gives you a breakdown of the key facts the children will learn during the topic, shows linked learning from topics in previous year groups and also allows you to see what will be taught in other subjects across the term.</a:t>
            </a:r>
          </a:p>
        </p:txBody>
      </p:sp>
    </p:spTree>
    <p:extLst>
      <p:ext uri="{BB962C8B-B14F-4D97-AF65-F5344CB8AC3E}">
        <p14:creationId xmlns:p14="http://schemas.microsoft.com/office/powerpoint/2010/main" val="18071641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7504" y="44624"/>
            <a:ext cx="8989120" cy="6696744"/>
          </a:xfrm>
          <a:prstGeom prst="rect">
            <a:avLst/>
          </a:prstGeom>
        </p:spPr>
      </p:pic>
    </p:spTree>
    <p:extLst>
      <p:ext uri="{BB962C8B-B14F-4D97-AF65-F5344CB8AC3E}">
        <p14:creationId xmlns:p14="http://schemas.microsoft.com/office/powerpoint/2010/main" val="11774738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3284984"/>
            <a:ext cx="8856984" cy="1143000"/>
          </a:xfrm>
        </p:spPr>
        <p:txBody>
          <a:bodyPr>
            <a:noAutofit/>
          </a:bodyPr>
          <a:lstStyle/>
          <a:p>
            <a:r>
              <a:rPr lang="en-GB" sz="2600" b="1" u="sng" dirty="0"/>
              <a:t>Homework</a:t>
            </a:r>
            <a:r>
              <a:rPr lang="en-GB" sz="2600" dirty="0"/>
              <a:t/>
            </a:r>
            <a:br>
              <a:rPr lang="en-GB" sz="2600" dirty="0"/>
            </a:br>
            <a:r>
              <a:rPr lang="en-GB" sz="2600" dirty="0"/>
              <a:t>Homework will be given out every Friday and is expected to be handed in the following Wednesday. </a:t>
            </a:r>
            <a:br>
              <a:rPr lang="en-GB" sz="2600" dirty="0"/>
            </a:br>
            <a:r>
              <a:rPr lang="en-GB" sz="2600" dirty="0"/>
              <a:t>The homework given will alternate between English and Maths. </a:t>
            </a:r>
            <a:br>
              <a:rPr lang="en-GB" sz="2600" dirty="0"/>
            </a:br>
            <a:r>
              <a:rPr lang="en-GB" sz="2600" dirty="0"/>
              <a:t>Children will also receive Guided Reading ‘prep work’ every Friday to be completed over the weekend. This will involve reading a short extract and completing a quick vocabulary discussion activity ready to be used in class the following </a:t>
            </a:r>
            <a:r>
              <a:rPr lang="en-GB" sz="2600" b="1" u="sng" dirty="0" smtClean="0"/>
              <a:t>Wednesday.</a:t>
            </a:r>
            <a:r>
              <a:rPr lang="en-GB" sz="2600" dirty="0"/>
              <a:t/>
            </a:r>
            <a:br>
              <a:rPr lang="en-GB" sz="2600" dirty="0"/>
            </a:br>
            <a:r>
              <a:rPr lang="en-GB" sz="2600" dirty="0"/>
              <a:t/>
            </a:r>
            <a:br>
              <a:rPr lang="en-GB" sz="2600" dirty="0"/>
            </a:br>
            <a:r>
              <a:rPr lang="en-GB" sz="2600" dirty="0"/>
              <a:t>Children are expected to read regularly and practise their times tables (or prepare for the Maths Attack tests).  Children have Times Tables </a:t>
            </a:r>
            <a:r>
              <a:rPr lang="en-GB" sz="2600" dirty="0" err="1"/>
              <a:t>Rockstars</a:t>
            </a:r>
            <a:r>
              <a:rPr lang="en-GB" sz="2600" dirty="0"/>
              <a:t> logins and this is a fun and easy way to practise online.</a:t>
            </a:r>
            <a:br>
              <a:rPr lang="en-GB" sz="2600" dirty="0"/>
            </a:br>
            <a:endParaRPr lang="en-GB" sz="2600"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7384"/>
            <a:ext cx="2421632" cy="1430127"/>
          </a:xfrm>
          <a:prstGeom prst="rect">
            <a:avLst/>
          </a:prstGeom>
        </p:spPr>
      </p:pic>
    </p:spTree>
    <p:extLst>
      <p:ext uri="{BB962C8B-B14F-4D97-AF65-F5344CB8AC3E}">
        <p14:creationId xmlns:p14="http://schemas.microsoft.com/office/powerpoint/2010/main" val="9444875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91473" y="998730"/>
            <a:ext cx="2606804" cy="415498"/>
          </a:xfrm>
          <a:prstGeom prst="rect">
            <a:avLst/>
          </a:prstGeom>
        </p:spPr>
        <p:txBody>
          <a:bodyPr wrap="none">
            <a:spAutoFit/>
          </a:bodyPr>
          <a:lstStyle/>
          <a:p>
            <a:pPr algn="ctr" defTabSz="685800"/>
            <a:r>
              <a:rPr lang="en-GB" sz="2100" u="sng" kern="0" dirty="0">
                <a:solidFill>
                  <a:prstClr val="black"/>
                </a:solidFill>
                <a:latin typeface="Calibri"/>
              </a:rPr>
              <a:t>Mastery Maths Attack</a:t>
            </a:r>
          </a:p>
        </p:txBody>
      </p:sp>
      <p:pic>
        <p:nvPicPr>
          <p:cNvPr id="5" name="Picture 4"/>
          <p:cNvPicPr>
            <a:picLocks noChangeAspect="1"/>
          </p:cNvPicPr>
          <p:nvPr/>
        </p:nvPicPr>
        <p:blipFill>
          <a:blip r:embed="rId2"/>
          <a:stretch>
            <a:fillRect/>
          </a:stretch>
        </p:blipFill>
        <p:spPr>
          <a:xfrm>
            <a:off x="1149007" y="857251"/>
            <a:ext cx="1262754" cy="518737"/>
          </a:xfrm>
          <a:prstGeom prst="rect">
            <a:avLst/>
          </a:prstGeom>
        </p:spPr>
      </p:pic>
      <p:sp>
        <p:nvSpPr>
          <p:cNvPr id="6" name="Rectangle 5"/>
          <p:cNvSpPr/>
          <p:nvPr/>
        </p:nvSpPr>
        <p:spPr>
          <a:xfrm>
            <a:off x="1385646" y="1420759"/>
            <a:ext cx="6534726" cy="3046988"/>
          </a:xfrm>
          <a:prstGeom prst="rect">
            <a:avLst/>
          </a:prstGeom>
        </p:spPr>
        <p:txBody>
          <a:bodyPr wrap="square">
            <a:spAutoFit/>
          </a:bodyPr>
          <a:lstStyle/>
          <a:p>
            <a:pPr algn="ctr" defTabSz="685800"/>
            <a:r>
              <a:rPr lang="en-GB" sz="1600" kern="0" dirty="0">
                <a:solidFill>
                  <a:prstClr val="black"/>
                </a:solidFill>
                <a:latin typeface="Calibri"/>
              </a:rPr>
              <a:t>As a school we are moving to the Mastery of Mathematics approach following a successful trial last year. </a:t>
            </a:r>
          </a:p>
          <a:p>
            <a:pPr algn="ctr" defTabSz="685800"/>
            <a:r>
              <a:rPr lang="en-GB" sz="1600" i="1" kern="0" dirty="0">
                <a:solidFill>
                  <a:prstClr val="white"/>
                </a:solidFill>
                <a:latin typeface="Muli"/>
              </a:rPr>
              <a:t>Mastering maths means pupils of all ages acquiring a deep, long-term, secure and adaptable understanding of the subject. The phrase ‘teaching for mastery’ describes the elements of classroom practice and school organisation that combine to give pupils the best chances of mastering maths. Achieving mastery means acquiring a solid enough understanding of the maths that’s been taught to enable pupils to move on to more advanced material.</a:t>
            </a:r>
            <a:endParaRPr lang="en-GB" sz="1600" i="1" kern="0" dirty="0">
              <a:solidFill>
                <a:prstClr val="white"/>
              </a:solidFill>
              <a:latin typeface="Calibri"/>
            </a:endParaRPr>
          </a:p>
          <a:p>
            <a:pPr algn="ctr" defTabSz="685800"/>
            <a:endParaRPr lang="en-GB" sz="1600" i="1" kern="0" dirty="0">
              <a:solidFill>
                <a:prstClr val="black"/>
              </a:solidFill>
              <a:latin typeface="Calibri"/>
            </a:endParaRPr>
          </a:p>
          <a:p>
            <a:pPr algn="ctr" defTabSz="685800"/>
            <a:r>
              <a:rPr lang="en-GB" sz="1600" kern="0" dirty="0">
                <a:solidFill>
                  <a:prstClr val="black"/>
                </a:solidFill>
                <a:latin typeface="Calibri"/>
              </a:rPr>
              <a:t>We have also decided to change the Maths Attack system so that it is in line with our new approach.</a:t>
            </a:r>
          </a:p>
        </p:txBody>
      </p:sp>
      <p:sp>
        <p:nvSpPr>
          <p:cNvPr id="8" name="Rectangle 7"/>
          <p:cNvSpPr/>
          <p:nvPr/>
        </p:nvSpPr>
        <p:spPr>
          <a:xfrm>
            <a:off x="1359024" y="4512518"/>
            <a:ext cx="7605464" cy="1815882"/>
          </a:xfrm>
          <a:prstGeom prst="rect">
            <a:avLst/>
          </a:prstGeom>
        </p:spPr>
        <p:txBody>
          <a:bodyPr wrap="square">
            <a:spAutoFit/>
          </a:bodyPr>
          <a:lstStyle/>
          <a:p>
            <a:pPr defTabSz="685800"/>
            <a:r>
              <a:rPr lang="en-GB" sz="1400" u="sng" kern="0" dirty="0">
                <a:solidFill>
                  <a:prstClr val="black"/>
                </a:solidFill>
                <a:latin typeface="Calibri"/>
              </a:rPr>
              <a:t>Mastery Maths Attack</a:t>
            </a:r>
          </a:p>
          <a:p>
            <a:pPr defTabSz="685800"/>
            <a:r>
              <a:rPr lang="en-GB" sz="1400" kern="0" dirty="0">
                <a:solidFill>
                  <a:prstClr val="black"/>
                </a:solidFill>
                <a:latin typeface="Calibri"/>
              </a:rPr>
              <a:t>Each year group will have a set of Maths Attack levels that are focused on the curriculum objectives for their year</a:t>
            </a:r>
          </a:p>
          <a:p>
            <a:pPr defTabSz="685800"/>
            <a:r>
              <a:rPr lang="en-GB" sz="1400" kern="0" dirty="0">
                <a:solidFill>
                  <a:prstClr val="black"/>
                </a:solidFill>
                <a:latin typeface="Calibri"/>
              </a:rPr>
              <a:t>The children will benefit from input on these levels during maths lessons</a:t>
            </a:r>
          </a:p>
          <a:p>
            <a:pPr defTabSz="685800"/>
            <a:r>
              <a:rPr lang="en-GB" sz="1400" kern="0" dirty="0">
                <a:solidFill>
                  <a:prstClr val="black"/>
                </a:solidFill>
                <a:latin typeface="Calibri"/>
              </a:rPr>
              <a:t>The children will be able to bring home their attempted level to practise with your support</a:t>
            </a:r>
          </a:p>
          <a:p>
            <a:pPr defTabSz="685800"/>
            <a:r>
              <a:rPr lang="en-GB" sz="1400" kern="0" dirty="0">
                <a:solidFill>
                  <a:prstClr val="black"/>
                </a:solidFill>
                <a:latin typeface="Calibri"/>
              </a:rPr>
              <a:t>Each level will be studied for three weeks </a:t>
            </a:r>
          </a:p>
          <a:p>
            <a:pPr defTabSz="685800"/>
            <a:r>
              <a:rPr lang="en-GB" sz="1400" kern="0" dirty="0">
                <a:solidFill>
                  <a:prstClr val="black"/>
                </a:solidFill>
                <a:latin typeface="Calibri"/>
              </a:rPr>
              <a:t>Each week the children can attempt the level in class and try and better their score or time</a:t>
            </a:r>
          </a:p>
          <a:p>
            <a:pPr defTabSz="685800"/>
            <a:r>
              <a:rPr lang="en-GB" sz="1400" kern="0" dirty="0">
                <a:solidFill>
                  <a:prstClr val="black"/>
                </a:solidFill>
                <a:latin typeface="Calibri"/>
              </a:rPr>
              <a:t>Following the three weeks, every child will move onto the next level and practise a new skill </a:t>
            </a:r>
          </a:p>
        </p:txBody>
      </p:sp>
    </p:spTree>
    <p:extLst>
      <p:ext uri="{BB962C8B-B14F-4D97-AF65-F5344CB8AC3E}">
        <p14:creationId xmlns:p14="http://schemas.microsoft.com/office/powerpoint/2010/main" val="4152312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520" y="2420888"/>
            <a:ext cx="9361040" cy="1143000"/>
          </a:xfrm>
        </p:spPr>
        <p:txBody>
          <a:bodyPr>
            <a:noAutofit/>
          </a:bodyPr>
          <a:lstStyle/>
          <a:p>
            <a:r>
              <a:rPr lang="en-GB" sz="2800" b="1" u="sng" dirty="0"/>
              <a:t>Spelling</a:t>
            </a:r>
            <a:r>
              <a:rPr lang="en-GB" sz="2800" dirty="0"/>
              <a:t/>
            </a:r>
            <a:br>
              <a:rPr lang="en-GB" sz="2800" dirty="0"/>
            </a:br>
            <a:r>
              <a:rPr lang="en-GB" sz="2800" dirty="0"/>
              <a:t>Spelling patterns for each week will be added to our class page termly.</a:t>
            </a:r>
            <a:br>
              <a:rPr lang="en-GB" sz="2800" dirty="0"/>
            </a:br>
            <a:r>
              <a:rPr lang="en-GB" sz="2800" dirty="0"/>
              <a:t>We will be using the Essential Spelling scheme of work, which builds on the spelling strategies and patterns that the children have used for the last two years.</a:t>
            </a:r>
            <a:br>
              <a:rPr lang="en-GB" sz="2800" dirty="0"/>
            </a:br>
            <a:r>
              <a:rPr lang="en-GB" sz="2800" dirty="0"/>
              <a:t>We will not have weekly spelling tests but will instead complete regular application tasks that focus on spelling rules and patterns. Please support your children with this at home.</a:t>
            </a:r>
          </a:p>
        </p:txBody>
      </p:sp>
      <p:pic>
        <p:nvPicPr>
          <p:cNvPr id="4" name="Picture 3"/>
          <p:cNvPicPr>
            <a:picLocks noChangeAspect="1"/>
          </p:cNvPicPr>
          <p:nvPr/>
        </p:nvPicPr>
        <p:blipFill rotWithShape="1">
          <a:blip r:embed="rId2"/>
          <a:srcRect l="33333" t="33334" r="18056" b="15555"/>
          <a:stretch/>
        </p:blipFill>
        <p:spPr>
          <a:xfrm>
            <a:off x="3131840" y="4941168"/>
            <a:ext cx="3158008" cy="2075262"/>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7384"/>
            <a:ext cx="2421632" cy="1430127"/>
          </a:xfrm>
          <a:prstGeom prst="rect">
            <a:avLst/>
          </a:prstGeom>
        </p:spPr>
      </p:pic>
    </p:spTree>
    <p:extLst>
      <p:ext uri="{BB962C8B-B14F-4D97-AF65-F5344CB8AC3E}">
        <p14:creationId xmlns:p14="http://schemas.microsoft.com/office/powerpoint/2010/main" val="12692966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 name="Picture 2"/>
          <p:cNvPicPr>
            <a:picLocks noChangeAspect="1"/>
          </p:cNvPicPr>
          <p:nvPr/>
        </p:nvPicPr>
        <p:blipFill>
          <a:blip r:embed="rId2"/>
          <a:stretch>
            <a:fillRect/>
          </a:stretch>
        </p:blipFill>
        <p:spPr>
          <a:xfrm>
            <a:off x="0" y="188640"/>
            <a:ext cx="6776268" cy="3488466"/>
          </a:xfrm>
          <a:prstGeom prst="rect">
            <a:avLst/>
          </a:prstGeom>
        </p:spPr>
      </p:pic>
      <p:pic>
        <p:nvPicPr>
          <p:cNvPr id="4" name="Picture 3"/>
          <p:cNvPicPr>
            <a:picLocks noChangeAspect="1"/>
          </p:cNvPicPr>
          <p:nvPr/>
        </p:nvPicPr>
        <p:blipFill>
          <a:blip r:embed="rId3"/>
          <a:stretch>
            <a:fillRect/>
          </a:stretch>
        </p:blipFill>
        <p:spPr>
          <a:xfrm>
            <a:off x="2292443" y="3058057"/>
            <a:ext cx="6847257" cy="3816424"/>
          </a:xfrm>
          <a:prstGeom prst="rect">
            <a:avLst/>
          </a:prstGeom>
        </p:spPr>
      </p:pic>
    </p:spTree>
    <p:extLst>
      <p:ext uri="{BB962C8B-B14F-4D97-AF65-F5344CB8AC3E}">
        <p14:creationId xmlns:p14="http://schemas.microsoft.com/office/powerpoint/2010/main" val="6574661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 name="Picture 2"/>
          <p:cNvPicPr>
            <a:picLocks noChangeAspect="1"/>
          </p:cNvPicPr>
          <p:nvPr/>
        </p:nvPicPr>
        <p:blipFill>
          <a:blip r:embed="rId2"/>
          <a:stretch>
            <a:fillRect/>
          </a:stretch>
        </p:blipFill>
        <p:spPr>
          <a:xfrm>
            <a:off x="-8880" y="0"/>
            <a:ext cx="5742251" cy="3212976"/>
          </a:xfrm>
          <a:prstGeom prst="rect">
            <a:avLst/>
          </a:prstGeom>
        </p:spPr>
      </p:pic>
      <p:pic>
        <p:nvPicPr>
          <p:cNvPr id="4" name="Picture 3"/>
          <p:cNvPicPr>
            <a:picLocks noChangeAspect="1"/>
          </p:cNvPicPr>
          <p:nvPr/>
        </p:nvPicPr>
        <p:blipFill>
          <a:blip r:embed="rId3"/>
          <a:stretch>
            <a:fillRect/>
          </a:stretch>
        </p:blipFill>
        <p:spPr>
          <a:xfrm>
            <a:off x="2723782" y="3212976"/>
            <a:ext cx="6411795" cy="3600400"/>
          </a:xfrm>
          <a:prstGeom prst="rect">
            <a:avLst/>
          </a:prstGeom>
        </p:spPr>
      </p:pic>
    </p:spTree>
    <p:extLst>
      <p:ext uri="{BB962C8B-B14F-4D97-AF65-F5344CB8AC3E}">
        <p14:creationId xmlns:p14="http://schemas.microsoft.com/office/powerpoint/2010/main" val="23352882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 name="Picture 2"/>
          <p:cNvPicPr>
            <a:picLocks noChangeAspect="1"/>
          </p:cNvPicPr>
          <p:nvPr/>
        </p:nvPicPr>
        <p:blipFill>
          <a:blip r:embed="rId2"/>
          <a:stretch>
            <a:fillRect/>
          </a:stretch>
        </p:blipFill>
        <p:spPr>
          <a:xfrm>
            <a:off x="-108520" y="870450"/>
            <a:ext cx="10096632" cy="4984771"/>
          </a:xfrm>
          <a:prstGeom prst="rect">
            <a:avLst/>
          </a:prstGeom>
        </p:spPr>
      </p:pic>
    </p:spTree>
    <p:extLst>
      <p:ext uri="{BB962C8B-B14F-4D97-AF65-F5344CB8AC3E}">
        <p14:creationId xmlns:p14="http://schemas.microsoft.com/office/powerpoint/2010/main" val="23553304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7384"/>
            <a:ext cx="2421632" cy="1430127"/>
          </a:xfrm>
          <a:prstGeom prst="rect">
            <a:avLst/>
          </a:prstGeom>
        </p:spPr>
      </p:pic>
      <p:sp>
        <p:nvSpPr>
          <p:cNvPr id="5" name="Title 1"/>
          <p:cNvSpPr txBox="1">
            <a:spLocks/>
          </p:cNvSpPr>
          <p:nvPr/>
        </p:nvSpPr>
        <p:spPr>
          <a:xfrm>
            <a:off x="467544" y="1839808"/>
            <a:ext cx="8229600" cy="11430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2800" b="1" u="sng" dirty="0"/>
              <a:t>Website and School News App</a:t>
            </a:r>
          </a:p>
          <a:p>
            <a:r>
              <a:rPr lang="en-GB" sz="2800" dirty="0"/>
              <a:t>Please regularly check our class page on the school website for any important information and news. Most information is also available through the School News app which can be downloaded onto both Apple and Android phones.</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48064" y="159518"/>
            <a:ext cx="1667535" cy="1495624"/>
          </a:xfrm>
          <a:prstGeom prst="rect">
            <a:avLst/>
          </a:prstGeom>
        </p:spPr>
      </p:pic>
      <p:sp>
        <p:nvSpPr>
          <p:cNvPr id="6" name="Rectangle 5"/>
          <p:cNvSpPr/>
          <p:nvPr/>
        </p:nvSpPr>
        <p:spPr>
          <a:xfrm>
            <a:off x="6936528" y="722664"/>
            <a:ext cx="1805302" cy="369332"/>
          </a:xfrm>
          <a:prstGeom prst="rect">
            <a:avLst/>
          </a:prstGeom>
        </p:spPr>
        <p:txBody>
          <a:bodyPr wrap="none">
            <a:spAutoFit/>
          </a:bodyPr>
          <a:lstStyle/>
          <a:p>
            <a:r>
              <a:rPr lang="en-GB" dirty="0"/>
              <a:t>School News App</a:t>
            </a:r>
          </a:p>
        </p:txBody>
      </p:sp>
    </p:spTree>
    <p:extLst>
      <p:ext uri="{BB962C8B-B14F-4D97-AF65-F5344CB8AC3E}">
        <p14:creationId xmlns:p14="http://schemas.microsoft.com/office/powerpoint/2010/main" val="10096816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8700" y="1593252"/>
            <a:ext cx="6858000" cy="834845"/>
          </a:xfrm>
        </p:spPr>
        <p:txBody>
          <a:bodyPr>
            <a:normAutofit fontScale="90000"/>
          </a:bodyPr>
          <a:lstStyle/>
          <a:p>
            <a:r>
              <a:rPr lang="en-GB" b="1" dirty="0"/>
              <a:t>Online safety is a shared responsibility!</a:t>
            </a:r>
          </a:p>
        </p:txBody>
      </p:sp>
      <p:sp>
        <p:nvSpPr>
          <p:cNvPr id="4" name="TextBox 3"/>
          <p:cNvSpPr txBox="1"/>
          <p:nvPr/>
        </p:nvSpPr>
        <p:spPr>
          <a:xfrm>
            <a:off x="-270164" y="2367505"/>
            <a:ext cx="2597728" cy="507831"/>
          </a:xfrm>
          <a:prstGeom prst="rect">
            <a:avLst/>
          </a:prstGeom>
          <a:noFill/>
        </p:spPr>
        <p:txBody>
          <a:bodyPr wrap="square" rtlCol="0">
            <a:spAutoFit/>
          </a:bodyPr>
          <a:lstStyle/>
          <a:p>
            <a:pPr algn="ctr"/>
            <a:r>
              <a:rPr lang="en-GB" sz="2700" b="1" dirty="0"/>
              <a:t>At School:</a:t>
            </a:r>
          </a:p>
        </p:txBody>
      </p:sp>
      <p:sp>
        <p:nvSpPr>
          <p:cNvPr id="5" name="TextBox 4"/>
          <p:cNvSpPr txBox="1"/>
          <p:nvPr/>
        </p:nvSpPr>
        <p:spPr>
          <a:xfrm>
            <a:off x="187036" y="3058976"/>
            <a:ext cx="3886201" cy="2169825"/>
          </a:xfrm>
          <a:prstGeom prst="rect">
            <a:avLst/>
          </a:prstGeom>
          <a:noFill/>
        </p:spPr>
        <p:txBody>
          <a:bodyPr wrap="square" rtlCol="0">
            <a:spAutoFit/>
          </a:bodyPr>
          <a:lstStyle/>
          <a:p>
            <a:r>
              <a:rPr lang="en-GB" sz="2700" dirty="0"/>
              <a:t>We teach the children how to be safe online, how to use the internet responsibly and closely monitor their use. </a:t>
            </a:r>
          </a:p>
        </p:txBody>
      </p:sp>
      <p:sp>
        <p:nvSpPr>
          <p:cNvPr id="6" name="TextBox 5"/>
          <p:cNvSpPr txBox="1"/>
          <p:nvPr/>
        </p:nvSpPr>
        <p:spPr>
          <a:xfrm>
            <a:off x="5974772" y="2308207"/>
            <a:ext cx="2597728" cy="507831"/>
          </a:xfrm>
          <a:prstGeom prst="rect">
            <a:avLst/>
          </a:prstGeom>
          <a:noFill/>
        </p:spPr>
        <p:txBody>
          <a:bodyPr wrap="square" rtlCol="0">
            <a:spAutoFit/>
          </a:bodyPr>
          <a:lstStyle/>
          <a:p>
            <a:pPr algn="ctr"/>
            <a:r>
              <a:rPr lang="en-GB" sz="2700" b="1" dirty="0"/>
              <a:t>At home:</a:t>
            </a:r>
          </a:p>
        </p:txBody>
      </p:sp>
      <p:sp>
        <p:nvSpPr>
          <p:cNvPr id="7" name="TextBox 6"/>
          <p:cNvSpPr txBox="1"/>
          <p:nvPr/>
        </p:nvSpPr>
        <p:spPr>
          <a:xfrm>
            <a:off x="4977244" y="2852253"/>
            <a:ext cx="3886201" cy="3000821"/>
          </a:xfrm>
          <a:prstGeom prst="rect">
            <a:avLst/>
          </a:prstGeom>
          <a:noFill/>
        </p:spPr>
        <p:txBody>
          <a:bodyPr wrap="square" rtlCol="0">
            <a:spAutoFit/>
          </a:bodyPr>
          <a:lstStyle/>
          <a:p>
            <a:r>
              <a:rPr lang="en-GB" sz="2700" dirty="0"/>
              <a:t>We need you to reinforce what is being taught at school, know what applications are age appropriate and closely monitor your child’s use of the internet.</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7384"/>
            <a:ext cx="2421632" cy="1430127"/>
          </a:xfrm>
          <a:prstGeom prst="rect">
            <a:avLst/>
          </a:prstGeom>
        </p:spPr>
      </p:pic>
    </p:spTree>
    <p:extLst>
      <p:ext uri="{BB962C8B-B14F-4D97-AF65-F5344CB8AC3E}">
        <p14:creationId xmlns:p14="http://schemas.microsoft.com/office/powerpoint/2010/main" val="2772327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instagra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4840" y="1015392"/>
            <a:ext cx="1462845" cy="146284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musicall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84002" y="900964"/>
            <a:ext cx="1554566" cy="155456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fortnit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73778" y="3759818"/>
            <a:ext cx="1749912" cy="1749912"/>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whatsapp"/>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24840" y="3750651"/>
            <a:ext cx="1902724" cy="190272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youtub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306179" y="3860350"/>
            <a:ext cx="2215587" cy="1683327"/>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snapchat"/>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901971" y="959921"/>
            <a:ext cx="1562048" cy="156204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896123" y="2921709"/>
            <a:ext cx="7502237" cy="923330"/>
          </a:xfrm>
          <a:prstGeom prst="rect">
            <a:avLst/>
          </a:prstGeom>
          <a:noFill/>
        </p:spPr>
        <p:txBody>
          <a:bodyPr wrap="square" rtlCol="0">
            <a:spAutoFit/>
          </a:bodyPr>
          <a:lstStyle/>
          <a:p>
            <a:pPr algn="ctr"/>
            <a:r>
              <a:rPr lang="en-GB" sz="2700" b="1" dirty="0"/>
              <a:t>All of these applications have age limits! </a:t>
            </a:r>
          </a:p>
          <a:p>
            <a:pPr algn="ctr"/>
            <a:r>
              <a:rPr lang="en-GB" sz="2700" b="1" dirty="0"/>
              <a:t>Children must be 13 years old to use them! </a:t>
            </a:r>
          </a:p>
        </p:txBody>
      </p:sp>
      <p:sp>
        <p:nvSpPr>
          <p:cNvPr id="11" name="TextBox 10"/>
          <p:cNvSpPr txBox="1"/>
          <p:nvPr/>
        </p:nvSpPr>
        <p:spPr>
          <a:xfrm>
            <a:off x="61750" y="2455530"/>
            <a:ext cx="2119802" cy="507831"/>
          </a:xfrm>
          <a:prstGeom prst="rect">
            <a:avLst/>
          </a:prstGeom>
          <a:noFill/>
        </p:spPr>
        <p:txBody>
          <a:bodyPr wrap="square" rtlCol="0">
            <a:spAutoFit/>
          </a:bodyPr>
          <a:lstStyle/>
          <a:p>
            <a:pPr algn="ctr"/>
            <a:r>
              <a:rPr lang="en-GB" sz="2700" b="1" dirty="0"/>
              <a:t>Instagram</a:t>
            </a:r>
          </a:p>
        </p:txBody>
      </p:sp>
      <p:sp>
        <p:nvSpPr>
          <p:cNvPr id="12" name="TextBox 11"/>
          <p:cNvSpPr txBox="1"/>
          <p:nvPr/>
        </p:nvSpPr>
        <p:spPr>
          <a:xfrm>
            <a:off x="2181553" y="2488911"/>
            <a:ext cx="2119802" cy="507831"/>
          </a:xfrm>
          <a:prstGeom prst="rect">
            <a:avLst/>
          </a:prstGeom>
          <a:noFill/>
        </p:spPr>
        <p:txBody>
          <a:bodyPr wrap="square" rtlCol="0">
            <a:spAutoFit/>
          </a:bodyPr>
          <a:lstStyle/>
          <a:p>
            <a:pPr algn="ctr"/>
            <a:r>
              <a:rPr lang="en-GB" sz="2700" b="1" dirty="0" err="1"/>
              <a:t>Tik</a:t>
            </a:r>
            <a:r>
              <a:rPr lang="en-GB" sz="2700" b="1" dirty="0"/>
              <a:t> </a:t>
            </a:r>
            <a:r>
              <a:rPr lang="en-GB" sz="2700" b="1" dirty="0" err="1"/>
              <a:t>Tok</a:t>
            </a:r>
            <a:endParaRPr lang="en-GB" sz="2700" b="1" dirty="0"/>
          </a:p>
        </p:txBody>
      </p:sp>
      <p:sp>
        <p:nvSpPr>
          <p:cNvPr id="13" name="TextBox 12"/>
          <p:cNvSpPr txBox="1"/>
          <p:nvPr/>
        </p:nvSpPr>
        <p:spPr>
          <a:xfrm>
            <a:off x="4682777" y="2447933"/>
            <a:ext cx="2119802" cy="507831"/>
          </a:xfrm>
          <a:prstGeom prst="rect">
            <a:avLst/>
          </a:prstGeom>
          <a:noFill/>
        </p:spPr>
        <p:txBody>
          <a:bodyPr wrap="square" rtlCol="0">
            <a:spAutoFit/>
          </a:bodyPr>
          <a:lstStyle/>
          <a:p>
            <a:pPr algn="ctr"/>
            <a:r>
              <a:rPr lang="en-GB" sz="2700" b="1" dirty="0"/>
              <a:t>Snapchat</a:t>
            </a:r>
          </a:p>
        </p:txBody>
      </p:sp>
      <p:sp>
        <p:nvSpPr>
          <p:cNvPr id="14" name="TextBox 13"/>
          <p:cNvSpPr txBox="1"/>
          <p:nvPr/>
        </p:nvSpPr>
        <p:spPr>
          <a:xfrm>
            <a:off x="6906482" y="2455530"/>
            <a:ext cx="2119802" cy="507831"/>
          </a:xfrm>
          <a:prstGeom prst="rect">
            <a:avLst/>
          </a:prstGeom>
          <a:noFill/>
        </p:spPr>
        <p:txBody>
          <a:bodyPr wrap="square" rtlCol="0">
            <a:spAutoFit/>
          </a:bodyPr>
          <a:lstStyle/>
          <a:p>
            <a:pPr algn="ctr"/>
            <a:r>
              <a:rPr lang="en-GB" sz="2700" b="1" dirty="0"/>
              <a:t>Musical.ly</a:t>
            </a:r>
          </a:p>
        </p:txBody>
      </p:sp>
      <p:sp>
        <p:nvSpPr>
          <p:cNvPr id="15" name="TextBox 14"/>
          <p:cNvSpPr txBox="1"/>
          <p:nvPr/>
        </p:nvSpPr>
        <p:spPr>
          <a:xfrm>
            <a:off x="356749" y="5514678"/>
            <a:ext cx="2119802" cy="507831"/>
          </a:xfrm>
          <a:prstGeom prst="rect">
            <a:avLst/>
          </a:prstGeom>
          <a:noFill/>
        </p:spPr>
        <p:txBody>
          <a:bodyPr wrap="square" rtlCol="0">
            <a:spAutoFit/>
          </a:bodyPr>
          <a:lstStyle/>
          <a:p>
            <a:pPr algn="ctr"/>
            <a:r>
              <a:rPr lang="en-GB" sz="2700" b="1" dirty="0"/>
              <a:t>WhatsApp</a:t>
            </a:r>
          </a:p>
        </p:txBody>
      </p:sp>
      <p:sp>
        <p:nvSpPr>
          <p:cNvPr id="16" name="TextBox 15"/>
          <p:cNvSpPr txBox="1"/>
          <p:nvPr/>
        </p:nvSpPr>
        <p:spPr>
          <a:xfrm>
            <a:off x="3468646" y="5516002"/>
            <a:ext cx="2119802" cy="507831"/>
          </a:xfrm>
          <a:prstGeom prst="rect">
            <a:avLst/>
          </a:prstGeom>
          <a:noFill/>
        </p:spPr>
        <p:txBody>
          <a:bodyPr wrap="square" rtlCol="0">
            <a:spAutoFit/>
          </a:bodyPr>
          <a:lstStyle/>
          <a:p>
            <a:pPr algn="ctr"/>
            <a:r>
              <a:rPr lang="en-GB" sz="2700" b="1" dirty="0"/>
              <a:t>YouTube</a:t>
            </a:r>
          </a:p>
        </p:txBody>
      </p:sp>
      <p:sp>
        <p:nvSpPr>
          <p:cNvPr id="17" name="TextBox 16"/>
          <p:cNvSpPr txBox="1"/>
          <p:nvPr/>
        </p:nvSpPr>
        <p:spPr>
          <a:xfrm>
            <a:off x="6580543" y="5509730"/>
            <a:ext cx="2119802" cy="507831"/>
          </a:xfrm>
          <a:prstGeom prst="rect">
            <a:avLst/>
          </a:prstGeom>
          <a:noFill/>
        </p:spPr>
        <p:txBody>
          <a:bodyPr wrap="square" rtlCol="0">
            <a:spAutoFit/>
          </a:bodyPr>
          <a:lstStyle/>
          <a:p>
            <a:pPr algn="ctr"/>
            <a:r>
              <a:rPr lang="en-GB" sz="2700" b="1" dirty="0" err="1"/>
              <a:t>Fortnite</a:t>
            </a:r>
            <a:endParaRPr lang="en-GB" sz="2700" b="1" dirty="0"/>
          </a:p>
        </p:txBody>
      </p:sp>
      <p:pic>
        <p:nvPicPr>
          <p:cNvPr id="2" name="Picture 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663955" y="602961"/>
            <a:ext cx="1485900" cy="1885950"/>
          </a:xfrm>
          <a:prstGeom prst="rect">
            <a:avLst/>
          </a:prstGeom>
        </p:spPr>
      </p:pic>
    </p:spTree>
    <p:extLst>
      <p:ext uri="{BB962C8B-B14F-4D97-AF65-F5344CB8AC3E}">
        <p14:creationId xmlns:p14="http://schemas.microsoft.com/office/powerpoint/2010/main" val="25876728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l="25693" t="22357" r="25567" b="30214"/>
          <a:stretch/>
        </p:blipFill>
        <p:spPr>
          <a:xfrm>
            <a:off x="124691" y="1054677"/>
            <a:ext cx="6005350" cy="3522518"/>
          </a:xfrm>
          <a:prstGeom prst="rect">
            <a:avLst/>
          </a:prstGeom>
        </p:spPr>
      </p:pic>
      <p:sp>
        <p:nvSpPr>
          <p:cNvPr id="4" name="TextBox 3"/>
          <p:cNvSpPr txBox="1"/>
          <p:nvPr/>
        </p:nvSpPr>
        <p:spPr>
          <a:xfrm>
            <a:off x="6348249" y="3225217"/>
            <a:ext cx="2680856" cy="1477328"/>
          </a:xfrm>
          <a:prstGeom prst="rect">
            <a:avLst/>
          </a:prstGeom>
          <a:noFill/>
        </p:spPr>
        <p:txBody>
          <a:bodyPr wrap="square" rtlCol="0">
            <a:spAutoFit/>
          </a:bodyPr>
          <a:lstStyle/>
          <a:p>
            <a:pPr algn="ctr"/>
            <a:r>
              <a:rPr lang="en-GB" b="1" u="sng" dirty="0"/>
              <a:t>School Policy</a:t>
            </a:r>
          </a:p>
          <a:p>
            <a:pPr algn="ctr"/>
            <a:r>
              <a:rPr lang="en-GB" b="1" dirty="0"/>
              <a:t>There is a clear section in our Computing policy that addresses use of the internet.</a:t>
            </a:r>
          </a:p>
        </p:txBody>
      </p:sp>
      <p:sp>
        <p:nvSpPr>
          <p:cNvPr id="5" name="Rounded Rectangle 4"/>
          <p:cNvSpPr/>
          <p:nvPr/>
        </p:nvSpPr>
        <p:spPr>
          <a:xfrm>
            <a:off x="6348249" y="3256391"/>
            <a:ext cx="2680856" cy="1454244"/>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6" name="Rounded Rectangle 5"/>
          <p:cNvSpPr/>
          <p:nvPr/>
        </p:nvSpPr>
        <p:spPr>
          <a:xfrm>
            <a:off x="124690" y="1958687"/>
            <a:ext cx="6005350" cy="748145"/>
          </a:xfrm>
          <a:prstGeom prst="round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cxnSp>
        <p:nvCxnSpPr>
          <p:cNvPr id="8" name="Straight Arrow Connector 7"/>
          <p:cNvCxnSpPr/>
          <p:nvPr/>
        </p:nvCxnSpPr>
        <p:spPr>
          <a:xfrm flipH="1" flipV="1">
            <a:off x="6130040" y="2602923"/>
            <a:ext cx="1050079" cy="653468"/>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7383"/>
            <a:ext cx="1691680" cy="999044"/>
          </a:xfrm>
          <a:prstGeom prst="rect">
            <a:avLst/>
          </a:prstGeom>
        </p:spPr>
      </p:pic>
    </p:spTree>
    <p:extLst>
      <p:ext uri="{BB962C8B-B14F-4D97-AF65-F5344CB8AC3E}">
        <p14:creationId xmlns:p14="http://schemas.microsoft.com/office/powerpoint/2010/main" val="32025148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7384"/>
            <a:ext cx="2421632" cy="1430127"/>
          </a:xfrm>
          <a:prstGeom prst="rect">
            <a:avLst/>
          </a:prstGeom>
        </p:spPr>
      </p:pic>
      <p:sp>
        <p:nvSpPr>
          <p:cNvPr id="5" name="Rectangle 4"/>
          <p:cNvSpPr/>
          <p:nvPr/>
        </p:nvSpPr>
        <p:spPr>
          <a:xfrm>
            <a:off x="899592" y="2348880"/>
            <a:ext cx="7416824" cy="1569660"/>
          </a:xfrm>
          <a:prstGeom prst="rect">
            <a:avLst/>
          </a:prstGeom>
        </p:spPr>
        <p:txBody>
          <a:bodyPr wrap="square">
            <a:spAutoFit/>
          </a:bodyPr>
          <a:lstStyle/>
          <a:p>
            <a:r>
              <a:rPr lang="en-GB" sz="3200" dirty="0"/>
              <a:t>Please feel free to email </a:t>
            </a:r>
            <a:r>
              <a:rPr lang="en-GB" sz="3200" dirty="0" smtClean="0"/>
              <a:t>me</a:t>
            </a:r>
            <a:r>
              <a:rPr lang="en-GB" sz="3200" dirty="0" smtClean="0"/>
              <a:t> </a:t>
            </a:r>
            <a:r>
              <a:rPr lang="en-GB" sz="3200" dirty="0"/>
              <a:t>directly:</a:t>
            </a:r>
          </a:p>
          <a:p>
            <a:endParaRPr lang="en-GB" sz="3200" dirty="0"/>
          </a:p>
          <a:p>
            <a:r>
              <a:rPr lang="en-GB" sz="3200" u="sng" dirty="0">
                <a:solidFill>
                  <a:schemeClr val="tx2">
                    <a:lumMod val="75000"/>
                  </a:schemeClr>
                </a:solidFill>
              </a:rPr>
              <a:t>a</a:t>
            </a:r>
            <a:r>
              <a:rPr lang="en-GB" sz="3200" u="sng" dirty="0" smtClean="0">
                <a:solidFill>
                  <a:schemeClr val="tx2">
                    <a:lumMod val="75000"/>
                  </a:schemeClr>
                </a:solidFill>
              </a:rPr>
              <a:t>nna.abraham@almondsburyprimary.co.uk</a:t>
            </a:r>
            <a:endParaRPr lang="en-GB" sz="3200" u="sng" dirty="0">
              <a:solidFill>
                <a:schemeClr val="tx2">
                  <a:lumMod val="75000"/>
                </a:schemeClr>
              </a:solidFill>
            </a:endParaRPr>
          </a:p>
        </p:txBody>
      </p:sp>
    </p:spTree>
    <p:extLst>
      <p:ext uri="{BB962C8B-B14F-4D97-AF65-F5344CB8AC3E}">
        <p14:creationId xmlns:p14="http://schemas.microsoft.com/office/powerpoint/2010/main" val="7395969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3105835"/>
            <a:ext cx="7920880" cy="523220"/>
          </a:xfrm>
          <a:prstGeom prst="rect">
            <a:avLst/>
          </a:prstGeom>
        </p:spPr>
        <p:txBody>
          <a:bodyPr wrap="square">
            <a:spAutoFit/>
          </a:bodyPr>
          <a:lstStyle/>
          <a:p>
            <a:pPr algn="ctr"/>
            <a:r>
              <a:rPr lang="en-GB" sz="2800" dirty="0"/>
              <a:t>Questions?</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7384"/>
            <a:ext cx="2421632" cy="1430127"/>
          </a:xfrm>
          <a:prstGeom prst="rect">
            <a:avLst/>
          </a:prstGeom>
        </p:spPr>
      </p:pic>
    </p:spTree>
    <p:extLst>
      <p:ext uri="{BB962C8B-B14F-4D97-AF65-F5344CB8AC3E}">
        <p14:creationId xmlns:p14="http://schemas.microsoft.com/office/powerpoint/2010/main" val="10072086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513</TotalTime>
  <Words>877</Words>
  <Application>Microsoft Office PowerPoint</Application>
  <PresentationFormat>On-screen Show (4:3)</PresentationFormat>
  <Paragraphs>112</Paragraphs>
  <Slides>22</Slides>
  <Notes>1</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22</vt:i4>
      </vt:variant>
    </vt:vector>
  </HeadingPairs>
  <TitlesOfParts>
    <vt:vector size="29" baseType="lpstr">
      <vt:lpstr>Arial</vt:lpstr>
      <vt:lpstr>Calibri</vt:lpstr>
      <vt:lpstr>Dutch</vt:lpstr>
      <vt:lpstr>Muli</vt:lpstr>
      <vt:lpstr>Times New Roman</vt:lpstr>
      <vt:lpstr>Office Theme</vt:lpstr>
      <vt:lpstr>1_Office Theme</vt:lpstr>
      <vt:lpstr>Meet the Teacher</vt:lpstr>
      <vt:lpstr>PowerPoint Presentation</vt:lpstr>
      <vt:lpstr>PowerPoint Presentation</vt:lpstr>
      <vt:lpstr>Class Teacher – Miss Abraham  Teaching Assistant – Mrs Bailey (Tuesday &amp; Wednesday morning)  </vt:lpstr>
      <vt:lpstr>PE Wednesday &amp; Friday for Term 1 and 2. Children must wear their PE kits to school on PE days.    </vt:lpstr>
      <vt:lpstr>The School Day Children can enter the Key Stage playground from 8.45 am.  The children will finish at 3.30pm and will be taken to the side of the school. Please inform the school if the children are walking home. </vt:lpstr>
      <vt:lpstr>Snacks and Water To ensure hydration, children must bring water bottles to school. These can be refilled in school. The children should bring a healthy snack to eat at break time. Toast will also be available from 26th September for 10p a slice. Remember we are a nut free school.   </vt:lpstr>
      <vt:lpstr>PowerPoint Presentation</vt:lpstr>
      <vt:lpstr>PowerPoint Presentation</vt:lpstr>
      <vt:lpstr>PowerPoint Presentation</vt:lpstr>
      <vt:lpstr>Homework Homework will be given out every Friday and is expected to be handed in the following Wednesday.  The homework given will alternate between English and Maths.  Children will also receive Guided Reading ‘prep work’ every Friday to be completed over the weekend. This will involve reading a short extract and completing a quick vocabulary discussion activity ready to be used in class the following Wednesday.  Children are expected to read regularly and practise their times tables (or prepare for the Maths Attack tests).  Children have Times Tables Rockstars logins and this is a fun and easy way to practise online. </vt:lpstr>
      <vt:lpstr>PowerPoint Presentation</vt:lpstr>
      <vt:lpstr>Spelling Spelling patterns for each week will be added to our class page termly. We will be using the Essential Spelling scheme of work, which builds on the spelling strategies and patterns that the children have used for the last two years. We will not have weekly spelling tests but will instead complete regular application tasks that focus on spelling rules and patterns. Please support your children with this at home.</vt:lpstr>
      <vt:lpstr>PowerPoint Presentation</vt:lpstr>
      <vt:lpstr>PowerPoint Presentation</vt:lpstr>
      <vt:lpstr>PowerPoint Presentation</vt:lpstr>
      <vt:lpstr>PowerPoint Presentation</vt:lpstr>
      <vt:lpstr>Online safety is a shared responsibility!</vt:lpstr>
      <vt:lpstr>PowerPoint Presentation</vt:lpstr>
      <vt:lpstr>PowerPoint Presentation</vt:lpstr>
      <vt:lpstr>PowerPoint Presentation</vt:lpstr>
      <vt:lpstr>PowerPoint Presentation</vt:lpstr>
    </vt:vector>
  </TitlesOfParts>
  <Company>South Gloucestershire CYP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Nic Baykaa-Murray</dc:creator>
  <cp:lastModifiedBy>Anna Abraham</cp:lastModifiedBy>
  <cp:revision>54</cp:revision>
  <dcterms:created xsi:type="dcterms:W3CDTF">2015-09-07T18:27:44Z</dcterms:created>
  <dcterms:modified xsi:type="dcterms:W3CDTF">2022-09-15T07:29:51Z</dcterms:modified>
</cp:coreProperties>
</file>