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64" r:id="rId4"/>
    <p:sldId id="258" r:id="rId5"/>
    <p:sldId id="270" r:id="rId6"/>
    <p:sldId id="259" r:id="rId7"/>
    <p:sldId id="266" r:id="rId8"/>
    <p:sldId id="267" r:id="rId9"/>
    <p:sldId id="268" r:id="rId10"/>
    <p:sldId id="275" r:id="rId11"/>
    <p:sldId id="273" r:id="rId12"/>
    <p:sldId id="278" r:id="rId13"/>
    <p:sldId id="279" r:id="rId14"/>
    <p:sldId id="261" r:id="rId15"/>
    <p:sldId id="276" r:id="rId16"/>
    <p:sldId id="277" r:id="rId17"/>
    <p:sldId id="26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06" autoAdjust="0"/>
    <p:restoredTop sz="94660"/>
  </p:normalViewPr>
  <p:slideViewPr>
    <p:cSldViewPr>
      <p:cViewPr varScale="1">
        <p:scale>
          <a:sx n="69" d="100"/>
          <a:sy n="69" d="100"/>
        </p:scale>
        <p:origin x="136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1203696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228239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BE05B3B-C6E4-422F-9FE5-A5C81474E9D2}" type="datetimeFigureOut">
              <a:rPr lang="en-GB" smtClean="0"/>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596703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BE05B3B-C6E4-422F-9FE5-A5C81474E9D2}" type="datetimeFigureOut">
              <a:rPr lang="en-GB" smtClean="0"/>
              <a:t>08/09/2022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785947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BE05B3B-C6E4-422F-9FE5-A5C81474E9D2}" type="datetimeFigureOut">
              <a:rPr lang="en-GB" smtClean="0"/>
              <a:t>08/09/2022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3842095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BE05B3B-C6E4-422F-9FE5-A5C81474E9D2}" type="datetimeFigureOut">
              <a:rPr lang="en-GB" smtClean="0"/>
              <a:t>08/09/2022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1950652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E05B3B-C6E4-422F-9FE5-A5C81474E9D2}" type="datetimeFigureOut">
              <a:rPr lang="en-GB" smtClean="0"/>
              <a:t>08/09/2022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683775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E05B3B-C6E4-422F-9FE5-A5C81474E9D2}" type="datetimeFigureOut">
              <a:rPr lang="en-GB" smtClean="0"/>
              <a:t>08/09/2022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975692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E05B3B-C6E4-422F-9FE5-A5C81474E9D2}" type="datetimeFigureOut">
              <a:rPr lang="en-GB" smtClean="0"/>
              <a:t>08/09/2022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98737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33198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08/09/2022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3224429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gs>
            <a:gs pos="1000">
              <a:schemeClr val="accent6">
                <a:lumMod val="0"/>
                <a:lumOff val="100000"/>
              </a:schemeClr>
            </a:gs>
            <a:gs pos="100000">
              <a:schemeClr val="accent6"/>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E05B3B-C6E4-422F-9FE5-A5C81474E9D2}" type="datetimeFigureOut">
              <a:rPr lang="en-GB" smtClean="0"/>
              <a:t>08/09/2022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8A6CFB-3E6A-4D2F-AA79-C539934185DF}" type="slidenum">
              <a:rPr lang="en-GB" smtClean="0"/>
              <a:t>‹#›</a:t>
            </a:fld>
            <a:endParaRPr lang="en-GB"/>
          </a:p>
        </p:txBody>
      </p:sp>
    </p:spTree>
    <p:extLst>
      <p:ext uri="{BB962C8B-B14F-4D97-AF65-F5344CB8AC3E}">
        <p14:creationId xmlns:p14="http://schemas.microsoft.com/office/powerpoint/2010/main" val="4044232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63396" y="212068"/>
            <a:ext cx="5857181" cy="1354217"/>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Welcome to Year 2  </a:t>
            </a:r>
          </a:p>
          <a:p>
            <a:pPr algn="ctr"/>
            <a:r>
              <a:rPr lang="en-US" sz="2800" b="1" cap="none" spc="0"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latin typeface="Colonna MT" panose="04020805060202030203" pitchFamily="82" charset="0"/>
              </a:rPr>
              <a:t>Almondsbury</a:t>
            </a:r>
            <a:r>
              <a:rPr lang="en-US" sz="28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latin typeface="Colonna MT" panose="04020805060202030203" pitchFamily="82" charset="0"/>
              </a:rPr>
              <a:t> C of E Primary School</a:t>
            </a:r>
            <a:endParaRPr lang="en-US" sz="2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olonna MT" panose="04020805060202030203" pitchFamily="82" charset="0"/>
            </a:endParaRPr>
          </a:p>
        </p:txBody>
      </p:sp>
      <p:sp>
        <p:nvSpPr>
          <p:cNvPr id="3" name="Rectangle 2"/>
          <p:cNvSpPr/>
          <p:nvPr/>
        </p:nvSpPr>
        <p:spPr>
          <a:xfrm>
            <a:off x="2657144" y="4969250"/>
            <a:ext cx="4069678" cy="1323439"/>
          </a:xfrm>
          <a:prstGeom prst="rect">
            <a:avLst/>
          </a:prstGeom>
          <a:noFill/>
        </p:spPr>
        <p:txBody>
          <a:bodyPr wrap="square" lIns="91440" tIns="45720" rIns="91440" bIns="45720">
            <a:spAutoFit/>
          </a:bodyPr>
          <a:lstStyle/>
          <a:p>
            <a:pPr algn="ctr"/>
            <a:r>
              <a:rPr lang="en-US" sz="40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a:t>
            </a:r>
          </a:p>
          <a:p>
            <a:pPr algn="ctr"/>
            <a:r>
              <a:rPr lang="en-US" sz="4000" b="1" dirty="0" err="1" smtClean="0">
                <a:ln w="9525">
                  <a:solidFill>
                    <a:schemeClr val="bg1"/>
                  </a:solidFill>
                  <a:prstDash val="solid"/>
                </a:ln>
                <a:effectLst>
                  <a:outerShdw blurRad="12700" dist="38100" dir="2700000" algn="tl" rotWithShape="0">
                    <a:schemeClr val="bg1">
                      <a:lumMod val="50000"/>
                    </a:schemeClr>
                  </a:outerShdw>
                </a:effectLst>
              </a:rPr>
              <a:t>Mr</a:t>
            </a:r>
            <a:r>
              <a:rPr lang="en-US" sz="4000" b="1" dirty="0" smtClean="0">
                <a:ln w="9525">
                  <a:solidFill>
                    <a:schemeClr val="bg1"/>
                  </a:solidFill>
                  <a:prstDash val="solid"/>
                </a:ln>
                <a:effectLst>
                  <a:outerShdw blurRad="12700" dist="38100" dir="2700000" algn="tl" rotWithShape="0">
                    <a:schemeClr val="bg1">
                      <a:lumMod val="50000"/>
                    </a:schemeClr>
                  </a:outerShdw>
                </a:effectLst>
              </a:rPr>
              <a:t> Garcia’s Class</a:t>
            </a:r>
            <a:endPar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5" name="Picture 4"/>
          <p:cNvPicPr>
            <a:picLocks noChangeAspect="1"/>
          </p:cNvPicPr>
          <p:nvPr/>
        </p:nvPicPr>
        <p:blipFill>
          <a:blip r:embed="rId2"/>
          <a:stretch>
            <a:fillRect/>
          </a:stretch>
        </p:blipFill>
        <p:spPr>
          <a:xfrm>
            <a:off x="2492769" y="1844824"/>
            <a:ext cx="4398429" cy="3128963"/>
          </a:xfrm>
          <a:prstGeom prst="rect">
            <a:avLst/>
          </a:prstGeom>
        </p:spPr>
      </p:pic>
    </p:spTree>
    <p:extLst>
      <p:ext uri="{BB962C8B-B14F-4D97-AF65-F5344CB8AC3E}">
        <p14:creationId xmlns:p14="http://schemas.microsoft.com/office/powerpoint/2010/main" val="6331278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Timings</a:t>
            </a:r>
            <a:endParaRPr lang="en-GB" dirty="0"/>
          </a:p>
        </p:txBody>
      </p:sp>
      <p:sp>
        <p:nvSpPr>
          <p:cNvPr id="3" name="Content Placeholder 2"/>
          <p:cNvSpPr>
            <a:spLocks noGrp="1"/>
          </p:cNvSpPr>
          <p:nvPr>
            <p:ph idx="1"/>
          </p:nvPr>
        </p:nvSpPr>
        <p:spPr/>
        <p:txBody>
          <a:bodyPr/>
          <a:lstStyle/>
          <a:p>
            <a:r>
              <a:rPr lang="en-GB" dirty="0"/>
              <a:t>Start of School: 8.55am</a:t>
            </a:r>
          </a:p>
          <a:p>
            <a:r>
              <a:rPr lang="en-GB" dirty="0"/>
              <a:t>End of School: </a:t>
            </a:r>
            <a:r>
              <a:rPr lang="en-GB" dirty="0" smtClean="0"/>
              <a:t>3.30pm</a:t>
            </a:r>
            <a:endParaRPr lang="en-GB" dirty="0"/>
          </a:p>
          <a:p>
            <a:r>
              <a:rPr lang="en-GB" dirty="0"/>
              <a:t>Children will enter and exit the school through the white hall door leading onto the KS1 playground. </a:t>
            </a:r>
          </a:p>
        </p:txBody>
      </p:sp>
    </p:spTree>
    <p:extLst>
      <p:ext uri="{BB962C8B-B14F-4D97-AF65-F5344CB8AC3E}">
        <p14:creationId xmlns:p14="http://schemas.microsoft.com/office/powerpoint/2010/main" val="644164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Who’s who?</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Our TA is Mrs Greenland </a:t>
            </a:r>
            <a:r>
              <a:rPr lang="en-GB" dirty="0" smtClean="0"/>
              <a:t>on Mondays and Mrs Bryant on Wednesdays, Thursdays and Fridays</a:t>
            </a:r>
          </a:p>
          <a:p>
            <a:r>
              <a:rPr lang="en-GB" dirty="0" smtClean="0"/>
              <a:t>We also have Mrs Liang working as a 1:1 TA</a:t>
            </a:r>
            <a:endParaRPr lang="en-GB" dirty="0" smtClean="0"/>
          </a:p>
          <a:p>
            <a:endParaRPr lang="en-GB" dirty="0"/>
          </a:p>
          <a:p>
            <a:pPr marL="0" indent="0">
              <a:buNone/>
            </a:pPr>
            <a:endParaRPr lang="en-GB" dirty="0" smtClean="0"/>
          </a:p>
          <a:p>
            <a:r>
              <a:rPr lang="en-GB" dirty="0" smtClean="0"/>
              <a:t>Thursday </a:t>
            </a:r>
            <a:r>
              <a:rPr lang="en-GB" dirty="0" smtClean="0"/>
              <a:t>afternoons:  Mrs Williams and </a:t>
            </a:r>
            <a:r>
              <a:rPr lang="en-GB" dirty="0" smtClean="0"/>
              <a:t>Mr Wallace will </a:t>
            </a:r>
            <a:r>
              <a:rPr lang="en-GB" dirty="0" smtClean="0"/>
              <a:t>have the children and they will do Music</a:t>
            </a:r>
            <a:r>
              <a:rPr lang="en-GB" dirty="0"/>
              <a:t> </a:t>
            </a:r>
            <a:r>
              <a:rPr lang="en-GB" dirty="0" smtClean="0"/>
              <a:t>and </a:t>
            </a:r>
            <a:r>
              <a:rPr lang="en-GB" dirty="0" smtClean="0"/>
              <a:t>P.E.</a:t>
            </a:r>
            <a:endParaRPr lang="en-GB" dirty="0" smtClean="0"/>
          </a:p>
          <a:p>
            <a:r>
              <a:rPr lang="en-GB" dirty="0" smtClean="0"/>
              <a:t>We will have Forest School later on in the year.</a:t>
            </a:r>
          </a:p>
          <a:p>
            <a:endParaRPr lang="en-GB" dirty="0"/>
          </a:p>
        </p:txBody>
      </p:sp>
    </p:spTree>
    <p:extLst>
      <p:ext uri="{BB962C8B-B14F-4D97-AF65-F5344CB8AC3E}">
        <p14:creationId xmlns:p14="http://schemas.microsoft.com/office/powerpoint/2010/main" val="1940263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77230" y="1226406"/>
            <a:ext cx="8280920" cy="2492990"/>
          </a:xfrm>
          <a:prstGeom prst="rect">
            <a:avLst/>
          </a:prstGeom>
        </p:spPr>
        <p:txBody>
          <a:bodyPr wrap="square">
            <a:spAutoFit/>
          </a:bodyPr>
          <a:lstStyle/>
          <a:p>
            <a:pPr marL="457200" indent="-457200">
              <a:buFont typeface="Arial" panose="020B0604020202020204" pitchFamily="34" charset="0"/>
              <a:buChar char="•"/>
            </a:pPr>
            <a:r>
              <a:rPr lang="en-GB" sz="2600" dirty="0">
                <a:latin typeface="Comic Sans MS" panose="030F0702030302020204" pitchFamily="66" charset="0"/>
              </a:rPr>
              <a:t>PE </a:t>
            </a:r>
            <a:r>
              <a:rPr lang="en-GB" sz="2600" dirty="0" smtClean="0">
                <a:latin typeface="Comic Sans MS" panose="030F0702030302020204" pitchFamily="66" charset="0"/>
              </a:rPr>
              <a:t>is </a:t>
            </a:r>
            <a:r>
              <a:rPr lang="en-GB" sz="2600" dirty="0">
                <a:latin typeface="Comic Sans MS" panose="030F0702030302020204" pitchFamily="66" charset="0"/>
              </a:rPr>
              <a:t>on a </a:t>
            </a:r>
            <a:r>
              <a:rPr lang="en-GB" sz="2600" dirty="0" smtClean="0">
                <a:latin typeface="Comic Sans MS" panose="030F0702030302020204" pitchFamily="66" charset="0"/>
              </a:rPr>
              <a:t>Tuesday</a:t>
            </a:r>
            <a:r>
              <a:rPr lang="en-GB" sz="2600" dirty="0" smtClean="0">
                <a:latin typeface="Comic Sans MS" panose="030F0702030302020204" pitchFamily="66" charset="0"/>
              </a:rPr>
              <a:t> </a:t>
            </a:r>
            <a:r>
              <a:rPr lang="en-GB" sz="2600" dirty="0">
                <a:latin typeface="Comic Sans MS" panose="030F0702030302020204" pitchFamily="66" charset="0"/>
              </a:rPr>
              <a:t>and a </a:t>
            </a:r>
            <a:r>
              <a:rPr lang="en-GB" sz="2600" dirty="0" smtClean="0">
                <a:latin typeface="Comic Sans MS" panose="030F0702030302020204" pitchFamily="66" charset="0"/>
              </a:rPr>
              <a:t>Thur</a:t>
            </a:r>
            <a:r>
              <a:rPr lang="en-GB" sz="2600" dirty="0" smtClean="0">
                <a:latin typeface="Comic Sans MS" panose="030F0702030302020204" pitchFamily="66" charset="0"/>
              </a:rPr>
              <a:t>sday </a:t>
            </a:r>
            <a:r>
              <a:rPr lang="en-GB" sz="2600" dirty="0" smtClean="0">
                <a:latin typeface="Comic Sans MS" panose="030F0702030302020204" pitchFamily="66" charset="0"/>
              </a:rPr>
              <a:t>this year.</a:t>
            </a:r>
          </a:p>
          <a:p>
            <a:pPr marL="457200" indent="-457200">
              <a:buFont typeface="Arial" panose="020B0604020202020204" pitchFamily="34" charset="0"/>
              <a:buChar char="•"/>
            </a:pPr>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Children need to come into school in their PE kit on these days. </a:t>
            </a:r>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a:latin typeface="Comic Sans MS" panose="030F0702030302020204" pitchFamily="66" charset="0"/>
              </a:rPr>
              <a:t>Jewellery is not permitted. Stud earrings need to be removed </a:t>
            </a:r>
            <a:r>
              <a:rPr lang="en-GB" sz="2600" i="1" u="sng" dirty="0">
                <a:latin typeface="Comic Sans MS" panose="030F0702030302020204" pitchFamily="66" charset="0"/>
              </a:rPr>
              <a:t>before</a:t>
            </a:r>
            <a:r>
              <a:rPr lang="en-GB" sz="2600" u="sng" dirty="0">
                <a:latin typeface="Comic Sans MS" panose="030F0702030302020204" pitchFamily="66" charset="0"/>
              </a:rPr>
              <a:t> </a:t>
            </a:r>
            <a:r>
              <a:rPr lang="en-GB" sz="2600" u="sng" dirty="0" smtClean="0">
                <a:latin typeface="Comic Sans MS" panose="030F0702030302020204" pitchFamily="66" charset="0"/>
              </a:rPr>
              <a:t>school </a:t>
            </a:r>
            <a:r>
              <a:rPr lang="en-GB" sz="2600" dirty="0" smtClean="0">
                <a:latin typeface="Comic Sans MS" panose="030F0702030302020204" pitchFamily="66" charset="0"/>
              </a:rPr>
              <a:t>or </a:t>
            </a:r>
            <a:r>
              <a:rPr lang="en-GB" sz="2600" dirty="0">
                <a:latin typeface="Comic Sans MS" panose="030F0702030302020204" pitchFamily="66" charset="0"/>
              </a:rPr>
              <a:t>taped </a:t>
            </a:r>
            <a:r>
              <a:rPr lang="en-GB" sz="2600" dirty="0" smtClean="0">
                <a:latin typeface="Comic Sans MS" panose="030F0702030302020204" pitchFamily="66" charset="0"/>
              </a:rPr>
              <a:t>over.</a:t>
            </a:r>
            <a:endParaRPr lang="en-GB" sz="2600" u="sng"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02309" y="5349487"/>
            <a:ext cx="1979712" cy="1318488"/>
          </a:xfrm>
          <a:prstGeom prst="rect">
            <a:avLst/>
          </a:prstGeom>
        </p:spPr>
      </p:pic>
      <p:pic>
        <p:nvPicPr>
          <p:cNvPr id="4" name="Picture 3"/>
          <p:cNvPicPr>
            <a:picLocks noChangeAspect="1"/>
          </p:cNvPicPr>
          <p:nvPr/>
        </p:nvPicPr>
        <p:blipFill>
          <a:blip r:embed="rId3"/>
          <a:stretch>
            <a:fillRect/>
          </a:stretch>
        </p:blipFill>
        <p:spPr>
          <a:xfrm>
            <a:off x="7763267" y="5216728"/>
            <a:ext cx="1194883" cy="1306904"/>
          </a:xfrm>
          <a:prstGeom prst="rect">
            <a:avLst/>
          </a:prstGeom>
        </p:spPr>
      </p:pic>
      <p:pic>
        <p:nvPicPr>
          <p:cNvPr id="5" name="Picture 4"/>
          <p:cNvPicPr>
            <a:picLocks noChangeAspect="1"/>
          </p:cNvPicPr>
          <p:nvPr/>
        </p:nvPicPr>
        <p:blipFill>
          <a:blip r:embed="rId4"/>
          <a:stretch>
            <a:fillRect/>
          </a:stretch>
        </p:blipFill>
        <p:spPr>
          <a:xfrm>
            <a:off x="7949117" y="158706"/>
            <a:ext cx="1009033" cy="1012914"/>
          </a:xfrm>
          <a:prstGeom prst="rect">
            <a:avLst/>
          </a:prstGeom>
        </p:spPr>
      </p:pic>
      <p:pic>
        <p:nvPicPr>
          <p:cNvPr id="6" name="Picture 5"/>
          <p:cNvPicPr>
            <a:picLocks noChangeAspect="1"/>
          </p:cNvPicPr>
          <p:nvPr/>
        </p:nvPicPr>
        <p:blipFill>
          <a:blip r:embed="rId5"/>
          <a:stretch>
            <a:fillRect/>
          </a:stretch>
        </p:blipFill>
        <p:spPr>
          <a:xfrm>
            <a:off x="144496" y="120585"/>
            <a:ext cx="1047669" cy="1047669"/>
          </a:xfrm>
          <a:prstGeom prst="rect">
            <a:avLst/>
          </a:prstGeom>
        </p:spPr>
      </p:pic>
    </p:spTree>
    <p:extLst>
      <p:ext uri="{BB962C8B-B14F-4D97-AF65-F5344CB8AC3E}">
        <p14:creationId xmlns:p14="http://schemas.microsoft.com/office/powerpoint/2010/main" val="1866510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lstStyle/>
          <a:p>
            <a:r>
              <a:rPr lang="en-GB" dirty="0" smtClean="0"/>
              <a:t>Reading Books</a:t>
            </a:r>
            <a:endParaRPr lang="en-GB" dirty="0"/>
          </a:p>
        </p:txBody>
      </p:sp>
      <p:sp>
        <p:nvSpPr>
          <p:cNvPr id="3" name="TextBox 2"/>
          <p:cNvSpPr txBox="1"/>
          <p:nvPr/>
        </p:nvSpPr>
        <p:spPr>
          <a:xfrm>
            <a:off x="457200" y="836712"/>
            <a:ext cx="8229600" cy="6001643"/>
          </a:xfrm>
          <a:prstGeom prst="rect">
            <a:avLst/>
          </a:prstGeom>
          <a:noFill/>
        </p:spPr>
        <p:txBody>
          <a:bodyPr wrap="square" rtlCol="0">
            <a:spAutoFit/>
          </a:bodyPr>
          <a:lstStyle/>
          <a:p>
            <a:r>
              <a:rPr lang="en-GB" sz="3200" dirty="0"/>
              <a:t>The children will only be required to bring their </a:t>
            </a:r>
            <a:r>
              <a:rPr lang="en-GB" sz="3200" b="1" dirty="0"/>
              <a:t>book bags </a:t>
            </a:r>
            <a:r>
              <a:rPr lang="en-GB" sz="3200" b="1" dirty="0" smtClean="0"/>
              <a:t>on their allotted day for book changing</a:t>
            </a:r>
            <a:r>
              <a:rPr lang="en-GB" sz="3200" dirty="0" smtClean="0"/>
              <a:t>. </a:t>
            </a:r>
            <a:r>
              <a:rPr lang="en-GB" sz="3200" dirty="0"/>
              <a:t>This should include their </a:t>
            </a:r>
            <a:r>
              <a:rPr lang="en-GB" sz="3200" b="1" dirty="0"/>
              <a:t>Reading Record and school reading books</a:t>
            </a:r>
            <a:r>
              <a:rPr lang="en-GB" sz="3200" dirty="0"/>
              <a:t>. </a:t>
            </a:r>
            <a:endParaRPr lang="en-GB" sz="3200" dirty="0" smtClean="0"/>
          </a:p>
          <a:p>
            <a:endParaRPr lang="en-GB" sz="3200" dirty="0"/>
          </a:p>
          <a:p>
            <a:r>
              <a:rPr lang="en-GB" sz="3200" dirty="0" smtClean="0"/>
              <a:t>Children can also read books from home and record this but we encourage the use of the school reading books as they allow the children</a:t>
            </a:r>
          </a:p>
          <a:p>
            <a:r>
              <a:rPr lang="en-GB" sz="3200" dirty="0" smtClean="0"/>
              <a:t>to apply the phonics they are learning in school</a:t>
            </a:r>
            <a:r>
              <a:rPr lang="en-GB" sz="3200" dirty="0" smtClean="0"/>
              <a:t>.</a:t>
            </a:r>
          </a:p>
          <a:p>
            <a:r>
              <a:rPr lang="en-GB" sz="3200" dirty="0" smtClean="0"/>
              <a:t>We ask that children </a:t>
            </a:r>
            <a:r>
              <a:rPr lang="en-GB" sz="3200" b="1" dirty="0" smtClean="0"/>
              <a:t>try and read at least 4x a week at home</a:t>
            </a:r>
            <a:r>
              <a:rPr lang="en-GB" sz="3200" dirty="0" smtClean="0"/>
              <a:t>.</a:t>
            </a:r>
            <a:endParaRPr lang="en-GB" sz="3200" dirty="0"/>
          </a:p>
          <a:p>
            <a:endParaRPr lang="en-GB" sz="3200" dirty="0"/>
          </a:p>
        </p:txBody>
      </p:sp>
    </p:spTree>
    <p:extLst>
      <p:ext uri="{BB962C8B-B14F-4D97-AF65-F5344CB8AC3E}">
        <p14:creationId xmlns:p14="http://schemas.microsoft.com/office/powerpoint/2010/main" val="3210912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gs>
            <a:gs pos="1000">
              <a:schemeClr val="bg1"/>
            </a:gs>
            <a:gs pos="10000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409228"/>
            <a:ext cx="8229600" cy="1143000"/>
          </a:xfrm>
        </p:spPr>
        <p:txBody>
          <a:bodyPr>
            <a:normAutofit fontScale="90000"/>
          </a:bodyPr>
          <a:lstStyle/>
          <a:p>
            <a:r>
              <a:rPr lang="en-GB" dirty="0" smtClean="0">
                <a:solidFill>
                  <a:schemeClr val="accent6">
                    <a:lumMod val="50000"/>
                  </a:schemeClr>
                </a:solidFill>
                <a:latin typeface="Comic Sans MS" panose="030F0702030302020204" pitchFamily="66" charset="0"/>
              </a:rPr>
              <a:t>This term’s topic: Autumn </a:t>
            </a:r>
            <a:r>
              <a:rPr lang="en-GB" dirty="0" smtClean="0">
                <a:solidFill>
                  <a:schemeClr val="accent6">
                    <a:lumMod val="50000"/>
                  </a:schemeClr>
                </a:solidFill>
                <a:latin typeface="Comic Sans MS" panose="030F0702030302020204" pitchFamily="66" charset="0"/>
              </a:rPr>
              <a:t>2022</a:t>
            </a:r>
            <a:r>
              <a:rPr lang="en-GB" dirty="0" smtClean="0">
                <a:solidFill>
                  <a:schemeClr val="accent6">
                    <a:lumMod val="50000"/>
                  </a:schemeClr>
                </a:solidFill>
                <a:latin typeface="Comic Sans MS" panose="030F0702030302020204" pitchFamily="66" charset="0"/>
              </a:rPr>
              <a:t/>
            </a:r>
            <a:br>
              <a:rPr lang="en-GB" dirty="0" smtClean="0">
                <a:solidFill>
                  <a:schemeClr val="accent6">
                    <a:lumMod val="50000"/>
                  </a:schemeClr>
                </a:solidFill>
                <a:latin typeface="Comic Sans MS" panose="030F0702030302020204" pitchFamily="66" charset="0"/>
              </a:rPr>
            </a:br>
            <a:r>
              <a:rPr lang="en-GB" dirty="0" smtClean="0">
                <a:solidFill>
                  <a:schemeClr val="accent6">
                    <a:lumMod val="50000"/>
                  </a:schemeClr>
                </a:solidFill>
                <a:latin typeface="Comic Sans MS" panose="030F0702030302020204" pitchFamily="66" charset="0"/>
              </a:rPr>
              <a:t>“Let’s Explore London”</a:t>
            </a:r>
            <a:endParaRPr lang="en-GB" dirty="0">
              <a:solidFill>
                <a:schemeClr val="accent6">
                  <a:lumMod val="50000"/>
                </a:schemeClr>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565966" y="2060848"/>
            <a:ext cx="8032755" cy="4104456"/>
          </a:xfrm>
          <a:prstGeom prst="rect">
            <a:avLst/>
          </a:prstGeom>
        </p:spPr>
      </p:pic>
    </p:spTree>
    <p:extLst>
      <p:ext uri="{BB962C8B-B14F-4D97-AF65-F5344CB8AC3E}">
        <p14:creationId xmlns:p14="http://schemas.microsoft.com/office/powerpoint/2010/main" val="1380423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smtClean="0"/>
              <a:t>Online safety is a shared responsibility!</a:t>
            </a:r>
            <a:endParaRPr lang="en-GB" b="1" dirty="0"/>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4618641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4840" y="3750651"/>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06179" y="3860350"/>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356749" y="5514678"/>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3468646" y="5516002"/>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spTree>
    <p:extLst>
      <p:ext uri="{BB962C8B-B14F-4D97-AF65-F5344CB8AC3E}">
        <p14:creationId xmlns:p14="http://schemas.microsoft.com/office/powerpoint/2010/main" val="10175536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93866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1473" y="998730"/>
            <a:ext cx="2606804" cy="415498"/>
          </a:xfrm>
          <a:prstGeom prst="rect">
            <a:avLst/>
          </a:prstGeom>
        </p:spPr>
        <p:txBody>
          <a:bodyPr wrap="none">
            <a:spAutoFit/>
          </a:bodyPr>
          <a:lstStyle/>
          <a:p>
            <a:pPr algn="ctr"/>
            <a:r>
              <a:rPr lang="en-GB" sz="2100" u="sng" kern="0" dirty="0">
                <a:solidFill>
                  <a:prstClr val="black"/>
                </a:solidFill>
                <a:latin typeface="Calibri"/>
              </a:rPr>
              <a:t>Mastery Maths Attack</a:t>
            </a:r>
          </a:p>
        </p:txBody>
      </p:sp>
      <p:pic>
        <p:nvPicPr>
          <p:cNvPr id="5" name="Picture 4"/>
          <p:cNvPicPr>
            <a:picLocks noChangeAspect="1"/>
          </p:cNvPicPr>
          <p:nvPr/>
        </p:nvPicPr>
        <p:blipFill>
          <a:blip r:embed="rId2"/>
          <a:stretch>
            <a:fillRect/>
          </a:stretch>
        </p:blipFill>
        <p:spPr>
          <a:xfrm>
            <a:off x="1149007" y="857251"/>
            <a:ext cx="1262754" cy="518737"/>
          </a:xfrm>
          <a:prstGeom prst="rect">
            <a:avLst/>
          </a:prstGeom>
        </p:spPr>
      </p:pic>
      <p:sp>
        <p:nvSpPr>
          <p:cNvPr id="6" name="Rectangle 5"/>
          <p:cNvSpPr/>
          <p:nvPr/>
        </p:nvSpPr>
        <p:spPr>
          <a:xfrm>
            <a:off x="1385646" y="1420759"/>
            <a:ext cx="6534726" cy="2377574"/>
          </a:xfrm>
          <a:prstGeom prst="rect">
            <a:avLst/>
          </a:prstGeom>
        </p:spPr>
        <p:txBody>
          <a:bodyPr wrap="square">
            <a:spAutoFit/>
          </a:bodyPr>
          <a:lstStyle/>
          <a:p>
            <a:pPr algn="ctr"/>
            <a:r>
              <a:rPr lang="en-GB" sz="1350" kern="0" dirty="0">
                <a:latin typeface="Calibri"/>
              </a:rPr>
              <a:t>As a school </a:t>
            </a:r>
            <a:r>
              <a:rPr lang="en-GB" sz="1350" kern="0" dirty="0">
                <a:solidFill>
                  <a:prstClr val="black"/>
                </a:solidFill>
                <a:latin typeface="Calibri"/>
              </a:rPr>
              <a:t>we are moving to the Mastery of Mathematics approach following a successful </a:t>
            </a:r>
            <a:r>
              <a:rPr lang="en-GB" sz="1350" kern="0" dirty="0">
                <a:latin typeface="Calibri"/>
              </a:rPr>
              <a:t>trial last year. </a:t>
            </a:r>
          </a:p>
          <a:p>
            <a:pPr algn="ctr"/>
            <a:r>
              <a:rPr lang="en-GB" sz="1350" i="1" kern="0" dirty="0">
                <a:latin typeface="Muli"/>
              </a:rPr>
              <a:t>Mastering maths means pupils of all ages acquiring a deep, long-term, secure and adaptable understanding of the subject. The phrase ‘teaching for mastery’ describes the elements of classroom practice and school organisation that combine to give pupils the best chances of mastering maths. Achieving mastery means acquiring a solid enough understanding of the maths that’s been taught to enable pupils to move on to more advanced material.</a:t>
            </a:r>
            <a:endParaRPr lang="en-GB" sz="1350" i="1" kern="0" dirty="0">
              <a:latin typeface="Calibri"/>
            </a:endParaRPr>
          </a:p>
          <a:p>
            <a:pPr algn="ctr"/>
            <a:endParaRPr lang="en-GB" sz="1350" i="1" kern="0" dirty="0">
              <a:solidFill>
                <a:prstClr val="black"/>
              </a:solidFill>
              <a:latin typeface="Calibri"/>
            </a:endParaRPr>
          </a:p>
          <a:p>
            <a:pPr algn="ctr"/>
            <a:r>
              <a:rPr lang="en-GB" sz="1350" kern="0" dirty="0">
                <a:solidFill>
                  <a:prstClr val="black"/>
                </a:solidFill>
                <a:latin typeface="Calibri"/>
              </a:rPr>
              <a:t>We have also decided to change the Maths Attack system so that it is in line with our new approach.</a:t>
            </a:r>
          </a:p>
        </p:txBody>
      </p:sp>
      <p:sp>
        <p:nvSpPr>
          <p:cNvPr id="8" name="Rectangle 7"/>
          <p:cNvSpPr/>
          <p:nvPr/>
        </p:nvSpPr>
        <p:spPr>
          <a:xfrm>
            <a:off x="1439652" y="3861048"/>
            <a:ext cx="6561348" cy="1962076"/>
          </a:xfrm>
          <a:prstGeom prst="rect">
            <a:avLst/>
          </a:prstGeom>
        </p:spPr>
        <p:txBody>
          <a:bodyPr wrap="square">
            <a:spAutoFit/>
          </a:bodyPr>
          <a:lstStyle/>
          <a:p>
            <a:r>
              <a:rPr lang="en-GB" sz="1350" u="sng" kern="0" dirty="0">
                <a:solidFill>
                  <a:prstClr val="black"/>
                </a:solidFill>
                <a:latin typeface="Calibri"/>
              </a:rPr>
              <a:t>Mastery Maths Attack</a:t>
            </a:r>
          </a:p>
          <a:p>
            <a:r>
              <a:rPr lang="en-GB" sz="1350" kern="0" dirty="0">
                <a:solidFill>
                  <a:prstClr val="black"/>
                </a:solidFill>
                <a:latin typeface="Calibri"/>
              </a:rPr>
              <a:t>Each year group will have a set of Maths Attack levels that are focused on the curriculum objectives for their year</a:t>
            </a:r>
          </a:p>
          <a:p>
            <a:r>
              <a:rPr lang="en-GB" sz="1350" kern="0" dirty="0">
                <a:solidFill>
                  <a:prstClr val="black"/>
                </a:solidFill>
                <a:latin typeface="Calibri"/>
              </a:rPr>
              <a:t>The children will benefit from input on these levels during maths lessons</a:t>
            </a:r>
          </a:p>
          <a:p>
            <a:r>
              <a:rPr lang="en-GB" sz="1350" kern="0" dirty="0">
                <a:solidFill>
                  <a:prstClr val="black"/>
                </a:solidFill>
                <a:latin typeface="Calibri"/>
              </a:rPr>
              <a:t>The children will be able to bring home their attempted level to practise with your support</a:t>
            </a:r>
          </a:p>
          <a:p>
            <a:r>
              <a:rPr lang="en-GB" sz="1350" kern="0" dirty="0">
                <a:solidFill>
                  <a:prstClr val="black"/>
                </a:solidFill>
                <a:latin typeface="Calibri"/>
              </a:rPr>
              <a:t>Each level will be studied for three weeks (two weeks in Year 6)</a:t>
            </a:r>
          </a:p>
          <a:p>
            <a:r>
              <a:rPr lang="en-GB" sz="1350" kern="0" dirty="0">
                <a:solidFill>
                  <a:prstClr val="black"/>
                </a:solidFill>
                <a:latin typeface="Calibri"/>
              </a:rPr>
              <a:t>Each week the children can attempt the level in class and try and better their score or time</a:t>
            </a:r>
          </a:p>
          <a:p>
            <a:r>
              <a:rPr lang="en-GB" sz="1350" kern="0" dirty="0">
                <a:solidFill>
                  <a:prstClr val="black"/>
                </a:solidFill>
                <a:latin typeface="Calibri"/>
              </a:rPr>
              <a:t>Following the three weeks, every child will move onto the next level and practise a new skill </a:t>
            </a:r>
          </a:p>
        </p:txBody>
      </p:sp>
    </p:spTree>
    <p:extLst>
      <p:ext uri="{BB962C8B-B14F-4D97-AF65-F5344CB8AC3E}">
        <p14:creationId xmlns:p14="http://schemas.microsoft.com/office/powerpoint/2010/main" val="305000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65019" y="300707"/>
            <a:ext cx="4493419" cy="1721644"/>
          </a:xfrm>
          <a:prstGeom prst="rect">
            <a:avLst/>
          </a:prstGeom>
        </p:spPr>
      </p:pic>
      <p:sp>
        <p:nvSpPr>
          <p:cNvPr id="2" name="Title 1"/>
          <p:cNvSpPr>
            <a:spLocks noGrp="1"/>
          </p:cNvSpPr>
          <p:nvPr>
            <p:ph type="ctrTitle"/>
          </p:nvPr>
        </p:nvSpPr>
        <p:spPr>
          <a:xfrm>
            <a:off x="1159934" y="2198555"/>
            <a:ext cx="6858000" cy="1790700"/>
          </a:xfrm>
        </p:spPr>
        <p:txBody>
          <a:bodyPr>
            <a:normAutofit/>
          </a:bodyPr>
          <a:lstStyle/>
          <a:p>
            <a:r>
              <a:rPr lang="en-GB" sz="2400" dirty="0" err="1"/>
              <a:t>Numbots</a:t>
            </a:r>
            <a:r>
              <a:rPr lang="en-GB" sz="2400" dirty="0"/>
              <a:t> is a great, fun way for children to learn number facts. When children are fluent in number facts, they find it much easier to apply maths using different methods and contexts.</a:t>
            </a:r>
          </a:p>
        </p:txBody>
      </p:sp>
      <p:sp>
        <p:nvSpPr>
          <p:cNvPr id="3" name="Subtitle 2"/>
          <p:cNvSpPr>
            <a:spLocks noGrp="1"/>
          </p:cNvSpPr>
          <p:nvPr>
            <p:ph type="subTitle" idx="1"/>
          </p:nvPr>
        </p:nvSpPr>
        <p:spPr>
          <a:xfrm>
            <a:off x="1159933" y="5246026"/>
            <a:ext cx="7289800" cy="1241822"/>
          </a:xfrm>
        </p:spPr>
        <p:txBody>
          <a:bodyPr>
            <a:normAutofit fontScale="85000" lnSpcReduction="10000"/>
          </a:bodyPr>
          <a:lstStyle/>
          <a:p>
            <a:r>
              <a:rPr lang="en-GB" dirty="0" smtClean="0"/>
              <a:t>Please ask your child’s class teacher if you do not have your child’s log on details. They are the same details to access Times Table </a:t>
            </a:r>
            <a:r>
              <a:rPr lang="en-GB" dirty="0" err="1" smtClean="0"/>
              <a:t>Rockstars</a:t>
            </a:r>
            <a:r>
              <a:rPr lang="en-GB" dirty="0" smtClean="0"/>
              <a:t>.</a:t>
            </a:r>
            <a:endParaRPr lang="en-GB" dirty="0"/>
          </a:p>
        </p:txBody>
      </p:sp>
      <p:pic>
        <p:nvPicPr>
          <p:cNvPr id="5" name="Picture 4"/>
          <p:cNvPicPr>
            <a:picLocks noChangeAspect="1"/>
          </p:cNvPicPr>
          <p:nvPr/>
        </p:nvPicPr>
        <p:blipFill>
          <a:blip r:embed="rId3"/>
          <a:stretch>
            <a:fillRect/>
          </a:stretch>
        </p:blipFill>
        <p:spPr>
          <a:xfrm>
            <a:off x="123825" y="1003961"/>
            <a:ext cx="2072217" cy="1433582"/>
          </a:xfrm>
          <a:prstGeom prst="rect">
            <a:avLst/>
          </a:prstGeom>
        </p:spPr>
      </p:pic>
      <p:pic>
        <p:nvPicPr>
          <p:cNvPr id="6" name="Picture 5"/>
          <p:cNvPicPr>
            <a:picLocks noChangeAspect="1"/>
          </p:cNvPicPr>
          <p:nvPr/>
        </p:nvPicPr>
        <p:blipFill>
          <a:blip r:embed="rId4"/>
          <a:stretch>
            <a:fillRect/>
          </a:stretch>
        </p:blipFill>
        <p:spPr>
          <a:xfrm>
            <a:off x="213387" y="3694313"/>
            <a:ext cx="1768912" cy="1407189"/>
          </a:xfrm>
          <a:prstGeom prst="rect">
            <a:avLst/>
          </a:prstGeom>
        </p:spPr>
      </p:pic>
      <p:pic>
        <p:nvPicPr>
          <p:cNvPr id="7" name="Picture 6"/>
          <p:cNvPicPr>
            <a:picLocks noChangeAspect="1"/>
          </p:cNvPicPr>
          <p:nvPr/>
        </p:nvPicPr>
        <p:blipFill>
          <a:blip r:embed="rId5"/>
          <a:stretch>
            <a:fillRect/>
          </a:stretch>
        </p:blipFill>
        <p:spPr>
          <a:xfrm>
            <a:off x="5853510" y="3957826"/>
            <a:ext cx="3110971" cy="1175105"/>
          </a:xfrm>
          <a:prstGeom prst="rect">
            <a:avLst/>
          </a:prstGeom>
        </p:spPr>
      </p:pic>
      <p:pic>
        <p:nvPicPr>
          <p:cNvPr id="8" name="Picture 7"/>
          <p:cNvPicPr>
            <a:picLocks noChangeAspect="1"/>
          </p:cNvPicPr>
          <p:nvPr/>
        </p:nvPicPr>
        <p:blipFill>
          <a:blip r:embed="rId6"/>
          <a:stretch>
            <a:fillRect/>
          </a:stretch>
        </p:blipFill>
        <p:spPr>
          <a:xfrm>
            <a:off x="7027416" y="1161529"/>
            <a:ext cx="2026626" cy="1291696"/>
          </a:xfrm>
          <a:prstGeom prst="rect">
            <a:avLst/>
          </a:prstGeom>
        </p:spPr>
      </p:pic>
    </p:spTree>
    <p:extLst>
      <p:ext uri="{BB962C8B-B14F-4D97-AF65-F5344CB8AC3E}">
        <p14:creationId xmlns:p14="http://schemas.microsoft.com/office/powerpoint/2010/main" val="2499487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27856"/>
            <a:ext cx="8229600" cy="1143000"/>
          </a:xfrm>
        </p:spPr>
        <p:txBody>
          <a:bodyPr>
            <a:normAutofit/>
          </a:bodyPr>
          <a:lstStyle/>
          <a:p>
            <a:r>
              <a:rPr lang="en-GB" sz="4000" dirty="0" smtClean="0"/>
              <a:t>Knowledge Organisers</a:t>
            </a:r>
            <a:endParaRPr lang="en-GB" sz="4000" dirty="0"/>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323528" y="1052736"/>
            <a:ext cx="8568952" cy="5544616"/>
          </a:xfrm>
          <a:prstGeom prst="rect">
            <a:avLst/>
          </a:prstGeom>
        </p:spPr>
      </p:pic>
    </p:spTree>
    <p:extLst>
      <p:ext uri="{BB962C8B-B14F-4D97-AF65-F5344CB8AC3E}">
        <p14:creationId xmlns:p14="http://schemas.microsoft.com/office/powerpoint/2010/main" val="3287727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79512" y="188640"/>
            <a:ext cx="8780302" cy="6336704"/>
          </a:xfrm>
          <a:prstGeom prst="rect">
            <a:avLst/>
          </a:prstGeom>
        </p:spPr>
      </p:pic>
    </p:spTree>
    <p:extLst>
      <p:ext uri="{BB962C8B-B14F-4D97-AF65-F5344CB8AC3E}">
        <p14:creationId xmlns:p14="http://schemas.microsoft.com/office/powerpoint/2010/main" val="9586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908720"/>
            <a:ext cx="7632848" cy="4493538"/>
          </a:xfrm>
          <a:prstGeom prst="rect">
            <a:avLst/>
          </a:prstGeom>
        </p:spPr>
        <p:txBody>
          <a:bodyPr wrap="square">
            <a:spAutoFit/>
          </a:bodyPr>
          <a:lstStyle/>
          <a:p>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Weekly Maths </a:t>
            </a:r>
            <a:r>
              <a:rPr lang="en-GB" sz="2600" dirty="0">
                <a:latin typeface="Comic Sans MS" panose="030F0702030302020204" pitchFamily="66" charset="0"/>
              </a:rPr>
              <a:t>Attack test (mental maths calculation</a:t>
            </a:r>
            <a:r>
              <a:rPr lang="en-GB" sz="2600" dirty="0" smtClean="0">
                <a:latin typeface="Comic Sans MS" panose="030F0702030302020204" pitchFamily="66" charset="0"/>
              </a:rPr>
              <a:t>) on </a:t>
            </a:r>
            <a:r>
              <a:rPr lang="en-GB" sz="2600" dirty="0" smtClean="0">
                <a:latin typeface="Comic Sans MS" panose="030F0702030302020204" pitchFamily="66" charset="0"/>
              </a:rPr>
              <a:t>Fri</a:t>
            </a:r>
            <a:r>
              <a:rPr lang="en-GB" sz="2600" dirty="0" smtClean="0">
                <a:latin typeface="Comic Sans MS" panose="030F0702030302020204" pitchFamily="66" charset="0"/>
              </a:rPr>
              <a:t>days</a:t>
            </a:r>
            <a:r>
              <a:rPr lang="en-GB" sz="2600" dirty="0" smtClean="0">
                <a:latin typeface="Comic Sans MS" panose="030F0702030302020204" pitchFamily="66" charset="0"/>
              </a:rPr>
              <a:t>.</a:t>
            </a:r>
            <a:endParaRPr lang="en-GB" sz="2600" dirty="0">
              <a:latin typeface="Comic Sans MS" panose="030F0702030302020204" pitchFamily="66" charset="0"/>
            </a:endParaRPr>
          </a:p>
          <a:p>
            <a:pPr marL="457200" indent="-457200">
              <a:buFont typeface="Arial" panose="020B0604020202020204" pitchFamily="34" charset="0"/>
              <a:buChar char="•"/>
            </a:pPr>
            <a:endParaRPr lang="en-GB" sz="2600" dirty="0" smtClean="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Reading </a:t>
            </a:r>
            <a:r>
              <a:rPr lang="en-GB" sz="2600" dirty="0">
                <a:latin typeface="Comic Sans MS" panose="030F0702030302020204" pitchFamily="66" charset="0"/>
              </a:rPr>
              <a:t>at </a:t>
            </a:r>
            <a:r>
              <a:rPr lang="en-GB" sz="2600" dirty="0" smtClean="0">
                <a:latin typeface="Comic Sans MS" panose="030F0702030302020204" pitchFamily="66" charset="0"/>
              </a:rPr>
              <a:t>home (4 times per week) </a:t>
            </a:r>
          </a:p>
          <a:p>
            <a:r>
              <a:rPr lang="en-GB" sz="2600" dirty="0" smtClean="0">
                <a:latin typeface="Comic Sans MS" panose="030F0702030302020204" pitchFamily="66" charset="0"/>
              </a:rPr>
              <a:t>    to be recorded in Reading Diary.</a:t>
            </a:r>
            <a:endParaRPr lang="en-GB" sz="2600" dirty="0">
              <a:latin typeface="Comic Sans MS" panose="030F0702030302020204" pitchFamily="66" charset="0"/>
            </a:endParaRPr>
          </a:p>
          <a:p>
            <a:pPr marL="457200" indent="-457200">
              <a:buFont typeface="Arial" panose="020B0604020202020204" pitchFamily="34" charset="0"/>
              <a:buChar char="•"/>
            </a:pPr>
            <a:endParaRPr lang="en-GB" sz="2600" dirty="0" smtClean="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Homework </a:t>
            </a:r>
            <a:r>
              <a:rPr lang="en-GB" sz="2600" dirty="0">
                <a:latin typeface="Comic Sans MS" panose="030F0702030302020204" pitchFamily="66" charset="0"/>
              </a:rPr>
              <a:t>projects throughout </a:t>
            </a:r>
            <a:r>
              <a:rPr lang="en-GB" sz="2600" dirty="0" smtClean="0">
                <a:latin typeface="Comic Sans MS" panose="030F0702030302020204" pitchFamily="66" charset="0"/>
              </a:rPr>
              <a:t>the year       (1 per long term).</a:t>
            </a:r>
          </a:p>
          <a:p>
            <a:pPr marL="457200" indent="-457200">
              <a:buFont typeface="Arial" panose="020B0604020202020204" pitchFamily="34" charset="0"/>
              <a:buChar char="•"/>
            </a:pPr>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Computer skills and staying safe. </a:t>
            </a:r>
          </a:p>
        </p:txBody>
      </p:sp>
      <p:pic>
        <p:nvPicPr>
          <p:cNvPr id="3" name="Picture 2"/>
          <p:cNvPicPr>
            <a:picLocks noChangeAspect="1"/>
          </p:cNvPicPr>
          <p:nvPr/>
        </p:nvPicPr>
        <p:blipFill>
          <a:blip r:embed="rId2"/>
          <a:stretch>
            <a:fillRect/>
          </a:stretch>
        </p:blipFill>
        <p:spPr>
          <a:xfrm>
            <a:off x="7657142" y="3140968"/>
            <a:ext cx="1152128" cy="890400"/>
          </a:xfrm>
          <a:prstGeom prst="rect">
            <a:avLst/>
          </a:prstGeom>
        </p:spPr>
      </p:pic>
      <p:pic>
        <p:nvPicPr>
          <p:cNvPr id="4" name="Picture 3"/>
          <p:cNvPicPr>
            <a:picLocks noChangeAspect="1"/>
          </p:cNvPicPr>
          <p:nvPr/>
        </p:nvPicPr>
        <p:blipFill>
          <a:blip r:embed="rId3"/>
          <a:stretch>
            <a:fillRect/>
          </a:stretch>
        </p:blipFill>
        <p:spPr>
          <a:xfrm>
            <a:off x="8100392" y="1988840"/>
            <a:ext cx="896888" cy="811684"/>
          </a:xfrm>
          <a:prstGeom prst="rect">
            <a:avLst/>
          </a:prstGeom>
        </p:spPr>
      </p:pic>
      <p:pic>
        <p:nvPicPr>
          <p:cNvPr id="5" name="Picture 4"/>
          <p:cNvPicPr>
            <a:picLocks noChangeAspect="1"/>
          </p:cNvPicPr>
          <p:nvPr/>
        </p:nvPicPr>
        <p:blipFill>
          <a:blip r:embed="rId4"/>
          <a:stretch>
            <a:fillRect/>
          </a:stretch>
        </p:blipFill>
        <p:spPr>
          <a:xfrm>
            <a:off x="6948264" y="4234850"/>
            <a:ext cx="708878" cy="468127"/>
          </a:xfrm>
          <a:prstGeom prst="rect">
            <a:avLst/>
          </a:prstGeom>
        </p:spPr>
      </p:pic>
      <p:sp>
        <p:nvSpPr>
          <p:cNvPr id="7" name="Rectangle 6"/>
          <p:cNvSpPr/>
          <p:nvPr/>
        </p:nvSpPr>
        <p:spPr>
          <a:xfrm>
            <a:off x="2818858" y="0"/>
            <a:ext cx="3362267"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Homework</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6982183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8927" y="1218055"/>
            <a:ext cx="7822277" cy="4547540"/>
          </a:xfrm>
          <a:prstGeom prst="rect">
            <a:avLst/>
          </a:prstGeom>
        </p:spPr>
      </p:pic>
    </p:spTree>
    <p:extLst>
      <p:ext uri="{BB962C8B-B14F-4D97-AF65-F5344CB8AC3E}">
        <p14:creationId xmlns:p14="http://schemas.microsoft.com/office/powerpoint/2010/main" val="1417239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endParaRPr lang="en-GB" sz="2100" dirty="0"/>
          </a:p>
        </p:txBody>
      </p:sp>
    </p:spTree>
    <p:extLst>
      <p:ext uri="{BB962C8B-B14F-4D97-AF65-F5344CB8AC3E}">
        <p14:creationId xmlns:p14="http://schemas.microsoft.com/office/powerpoint/2010/main" val="1364542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51712" y="5013176"/>
            <a:ext cx="6876256" cy="1077218"/>
          </a:xfrm>
          <a:prstGeom prst="rect">
            <a:avLst/>
          </a:prstGeom>
        </p:spPr>
        <p:txBody>
          <a:bodyPr wrap="square">
            <a:spAutoFit/>
          </a:bodyPr>
          <a:lstStyle/>
          <a:p>
            <a:endParaRPr lang="en-GB" sz="3200" dirty="0">
              <a:solidFill>
                <a:srgbClr val="7030A0"/>
              </a:solidFill>
              <a:latin typeface="Comic Sans MS" panose="030F0702030302020204" pitchFamily="66" charset="0"/>
            </a:endParaRPr>
          </a:p>
          <a:p>
            <a:pPr algn="ctr"/>
            <a:r>
              <a:rPr lang="en-GB" sz="3200" dirty="0" smtClean="0">
                <a:latin typeface="Comic Sans MS" panose="030F0702030302020204" pitchFamily="66" charset="0"/>
              </a:rPr>
              <a:t>Mr Garcia</a:t>
            </a:r>
            <a:endParaRPr lang="en-GB" sz="3200" dirty="0">
              <a:solidFill>
                <a:srgbClr val="7030A0"/>
              </a:solidFill>
              <a:latin typeface="Comic Sans MS" panose="030F0702030302020204" pitchFamily="66" charset="0"/>
            </a:endParaRPr>
          </a:p>
        </p:txBody>
      </p:sp>
      <p:sp>
        <p:nvSpPr>
          <p:cNvPr id="2" name="Rectangle 1"/>
          <p:cNvSpPr/>
          <p:nvPr/>
        </p:nvSpPr>
        <p:spPr>
          <a:xfrm>
            <a:off x="1312719" y="548680"/>
            <a:ext cx="6597062" cy="341632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Thank you for coming.</a:t>
            </a:r>
          </a:p>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a:t>
            </a:r>
          </a:p>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Please ask if you have </a:t>
            </a:r>
          </a:p>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any other queries</a:t>
            </a:r>
          </a:p>
        </p:txBody>
      </p:sp>
      <p:pic>
        <p:nvPicPr>
          <p:cNvPr id="3" name="Picture 2"/>
          <p:cNvPicPr>
            <a:picLocks noChangeAspect="1"/>
          </p:cNvPicPr>
          <p:nvPr/>
        </p:nvPicPr>
        <p:blipFill>
          <a:blip r:embed="rId2"/>
          <a:stretch>
            <a:fillRect/>
          </a:stretch>
        </p:blipFill>
        <p:spPr>
          <a:xfrm>
            <a:off x="3914656" y="4077072"/>
            <a:ext cx="1150367" cy="1150367"/>
          </a:xfrm>
          <a:prstGeom prst="rect">
            <a:avLst/>
          </a:prstGeom>
        </p:spPr>
      </p:pic>
    </p:spTree>
    <p:extLst>
      <p:ext uri="{BB962C8B-B14F-4D97-AF65-F5344CB8AC3E}">
        <p14:creationId xmlns:p14="http://schemas.microsoft.com/office/powerpoint/2010/main" val="39016436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549</TotalTime>
  <Words>742</Words>
  <Application>Microsoft Office PowerPoint</Application>
  <PresentationFormat>On-screen Show (4:3)</PresentationFormat>
  <Paragraphs>74</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Colonna MT</vt:lpstr>
      <vt:lpstr>Comic Sans MS</vt:lpstr>
      <vt:lpstr>Muli</vt:lpstr>
      <vt:lpstr>Office Theme</vt:lpstr>
      <vt:lpstr>PowerPoint Presentation</vt:lpstr>
      <vt:lpstr>Timings</vt:lpstr>
      <vt:lpstr>Who’s who?</vt:lpstr>
      <vt:lpstr>PowerPoint Presentation</vt:lpstr>
      <vt:lpstr>Reading Books</vt:lpstr>
      <vt:lpstr>This term’s topic: Autumn 2022 “Let’s Explore London”</vt:lpstr>
      <vt:lpstr>Online safety is a shared responsibility!</vt:lpstr>
      <vt:lpstr>PowerPoint Presentation</vt:lpstr>
      <vt:lpstr>PowerPoint Presentation</vt:lpstr>
      <vt:lpstr>PowerPoint Presentation</vt:lpstr>
      <vt:lpstr>Numbots is a great, fun way for children to learn number facts. When children are fluent in number facts, they find it much easier to apply maths using different methods and contexts.</vt:lpstr>
      <vt:lpstr>Knowledge Organisers</vt:lpstr>
      <vt:lpstr>PowerPoint Presentation</vt:lpstr>
      <vt:lpstr>PowerPoint Presentation</vt:lpstr>
      <vt:lpstr>PowerPoint Presentation</vt:lpstr>
      <vt:lpstr>PowerPoint Presentation</vt:lpstr>
      <vt:lpstr>PowerPoint Presentation</vt:lpstr>
    </vt:vector>
  </TitlesOfParts>
  <Company>South Gloucestershire CYP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APA-Supply1</dc:creator>
  <cp:lastModifiedBy>Nicholas Garcia</cp:lastModifiedBy>
  <cp:revision>41</cp:revision>
  <dcterms:created xsi:type="dcterms:W3CDTF">2015-09-07T16:17:02Z</dcterms:created>
  <dcterms:modified xsi:type="dcterms:W3CDTF">2022-09-08T15:02:35Z</dcterms:modified>
</cp:coreProperties>
</file>