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4"/>
  </p:handoutMasterIdLst>
  <p:sldIdLst>
    <p:sldId id="261" r:id="rId2"/>
    <p:sldId id="267" r:id="rId3"/>
    <p:sldId id="263" r:id="rId4"/>
    <p:sldId id="273" r:id="rId5"/>
    <p:sldId id="274" r:id="rId6"/>
    <p:sldId id="275" r:id="rId7"/>
    <p:sldId id="277" r:id="rId8"/>
    <p:sldId id="278" r:id="rId9"/>
    <p:sldId id="279" r:id="rId10"/>
    <p:sldId id="280" r:id="rId11"/>
    <p:sldId id="281" r:id="rId12"/>
    <p:sldId id="282" r:id="rId13"/>
    <p:sldId id="283" r:id="rId14"/>
    <p:sldId id="284" r:id="rId15"/>
    <p:sldId id="289" r:id="rId16"/>
    <p:sldId id="285" r:id="rId17"/>
    <p:sldId id="290" r:id="rId18"/>
    <p:sldId id="286" r:id="rId19"/>
    <p:sldId id="287" r:id="rId20"/>
    <p:sldId id="288" r:id="rId21"/>
    <p:sldId id="272" r:id="rId22"/>
    <p:sldId id="271" r:id="rId23"/>
  </p:sldIdLst>
  <p:sldSz cx="9144000" cy="6858000" type="screen4x3"/>
  <p:notesSz cx="6858000" cy="9144000"/>
  <p:embeddedFontLst>
    <p:embeddedFont>
      <p:font typeface="Twinkl SemiBold" charset="0"/>
      <p:bold r:id="rId25"/>
    </p:embeddedFont>
    <p:embeddedFont>
      <p:font typeface="Tuffy" panose="020B0603060100000000" charset="0"/>
      <p:regular r:id="rId26"/>
      <p:bold r:id="rId27"/>
      <p:italic r:id="rId28"/>
      <p:boldItalic r:id="rId29"/>
    </p:embeddedFont>
    <p:embeddedFont>
      <p:font typeface="Twinkl" panose="020B0604020202020204" charset="0"/>
      <p:regular r:id="rId30"/>
      <p:bold r:id="rId31"/>
    </p:embeddedFont>
    <p:embeddedFont>
      <p:font typeface="Calibri" panose="020F0502020204030204" pitchFamily="34" charset="0"/>
      <p:regular r:id="rId32"/>
      <p:bold r:id="rId33"/>
      <p:italic r:id="rId34"/>
      <p:boldItalic r:id="rId35"/>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1pPr>
    <a:lvl2pPr marL="4572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2pPr>
    <a:lvl3pPr marL="9144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anose="020B0604020202020204" pitchFamily="2" charset="0"/>
        <a:ea typeface="+mn-ea"/>
        <a:cs typeface="+mn-cs"/>
      </a:defRPr>
    </a:lvl5pPr>
    <a:lvl6pPr marL="2286000" algn="l" defTabSz="914400" rtl="0" eaLnBrk="1" latinLnBrk="0" hangingPunct="1">
      <a:defRPr kern="1200">
        <a:solidFill>
          <a:schemeClr val="tx1"/>
        </a:solidFill>
        <a:latin typeface="Twinkl" panose="020B0604020202020204" pitchFamily="2" charset="0"/>
        <a:ea typeface="+mn-ea"/>
        <a:cs typeface="+mn-cs"/>
      </a:defRPr>
    </a:lvl6pPr>
    <a:lvl7pPr marL="2743200" algn="l" defTabSz="914400" rtl="0" eaLnBrk="1" latinLnBrk="0" hangingPunct="1">
      <a:defRPr kern="1200">
        <a:solidFill>
          <a:schemeClr val="tx1"/>
        </a:solidFill>
        <a:latin typeface="Twinkl" panose="020B0604020202020204" pitchFamily="2" charset="0"/>
        <a:ea typeface="+mn-ea"/>
        <a:cs typeface="+mn-cs"/>
      </a:defRPr>
    </a:lvl7pPr>
    <a:lvl8pPr marL="3200400" algn="l" defTabSz="914400" rtl="0" eaLnBrk="1" latinLnBrk="0" hangingPunct="1">
      <a:defRPr kern="1200">
        <a:solidFill>
          <a:schemeClr val="tx1"/>
        </a:solidFill>
        <a:latin typeface="Twinkl" panose="020B0604020202020204" pitchFamily="2" charset="0"/>
        <a:ea typeface="+mn-ea"/>
        <a:cs typeface="+mn-cs"/>
      </a:defRPr>
    </a:lvl8pPr>
    <a:lvl9pPr marL="3657600" algn="l" defTabSz="914400" rtl="0" eaLnBrk="1" latinLnBrk="0" hangingPunct="1">
      <a:defRPr kern="1200">
        <a:solidFill>
          <a:schemeClr val="tx1"/>
        </a:solidFill>
        <a:latin typeface="Twinkl" panose="020B0604020202020204"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1905">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guide id="11" pos="297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68AD"/>
    <a:srgbClr val="FFFFFF"/>
    <a:srgbClr val="9B9BCD"/>
    <a:srgbClr val="6C388B"/>
    <a:srgbClr val="C1CBF7"/>
    <a:srgbClr val="86CCCE"/>
    <a:srgbClr val="B2B2B2"/>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4" autoAdjust="0"/>
    <p:restoredTop sz="94660"/>
  </p:normalViewPr>
  <p:slideViewPr>
    <p:cSldViewPr snapToGrid="0">
      <p:cViewPr varScale="1">
        <p:scale>
          <a:sx n="73" d="100"/>
          <a:sy n="73" d="100"/>
        </p:scale>
        <p:origin x="1116" y="72"/>
      </p:cViewPr>
      <p:guideLst>
        <p:guide orient="horz" pos="2160"/>
        <p:guide pos="1905"/>
        <p:guide pos="317"/>
        <p:guide orient="horz" pos="3997"/>
        <p:guide pos="5443"/>
        <p:guide orient="horz" pos="323"/>
        <p:guide pos="476"/>
        <p:guide orient="horz" pos="459"/>
        <p:guide orient="horz" pos="3838"/>
        <p:guide pos="5284"/>
        <p:guide pos="2971"/>
      </p:guideLst>
    </p:cSldViewPr>
  </p:slideViewPr>
  <p:notesTextViewPr>
    <p:cViewPr>
      <p:scale>
        <a:sx n="1" d="1"/>
        <a:sy n="1" d="1"/>
      </p:scale>
      <p:origin x="0" y="0"/>
    </p:cViewPr>
  </p:notesTextViewPr>
  <p:notesViewPr>
    <p:cSldViewPr snapToGrid="0">
      <p:cViewPr varScale="1">
        <p:scale>
          <a:sx n="85" d="100"/>
          <a:sy n="85" d="100"/>
        </p:scale>
        <p:origin x="314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E2509DC-B553-4D8D-849A-247FF6B7216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6FEDE84-1988-4FCD-9DAE-0FA043739A8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7A5F7C7-872D-4458-ACE9-905CC17B8354}" type="datetimeFigureOut">
              <a:rPr lang="en-GB"/>
              <a:pPr>
                <a:defRPr/>
              </a:pPr>
              <a:t>20/05/2020</a:t>
            </a:fld>
            <a:endParaRPr lang="en-GB"/>
          </a:p>
        </p:txBody>
      </p:sp>
      <p:sp>
        <p:nvSpPr>
          <p:cNvPr id="4" name="Footer Placeholder 3">
            <a:extLst>
              <a:ext uri="{FF2B5EF4-FFF2-40B4-BE49-F238E27FC236}">
                <a16:creationId xmlns:a16="http://schemas.microsoft.com/office/drawing/2014/main" id="{195E7B13-5ADC-4C26-AB9F-8ECD074C70F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54651C06-8DA8-470F-AD58-468EF99160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20943F2-DB91-46DF-B045-5DCEF6294C5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10">
            <a:extLst>
              <a:ext uri="{FF2B5EF4-FFF2-40B4-BE49-F238E27FC236}">
                <a16:creationId xmlns:a16="http://schemas.microsoft.com/office/drawing/2014/main" id="{E4EC190D-39C5-4B90-B460-324FDB7ADA53}"/>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mn-lt"/>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246930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4">
            <a:extLst>
              <a:ext uri="{FF2B5EF4-FFF2-40B4-BE49-F238E27FC236}">
                <a16:creationId xmlns:a16="http://schemas.microsoft.com/office/drawing/2014/main" id="{380AC685-C12D-465D-AE44-CA4DFEAA62C7}"/>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743476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5AF868B3-43DE-47AD-9771-CABDE69EB21D}"/>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2631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3A155909-B863-4B71-8B06-A6823398B8D5}"/>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Individual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7229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6E26EE49-46EE-4C31-A901-33198C1FC92C}"/>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ai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6340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430C6577-0728-4852-9DC5-987F1BC903AF}"/>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Talking Partne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4635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E50ACE1E-EDAD-4102-8F05-D15D56F48F7B}"/>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Group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058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F7CCF63-63AB-4873-BB29-0D5F73233B62}"/>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2332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6016BA5C-E3D1-440A-80A2-2FE8F2A72F70}"/>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1433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6" name="Title 1"/>
          <p:cNvSpPr>
            <a:spLocks noGrp="1"/>
          </p:cNvSpPr>
          <p:nvPr>
            <p:ph type="title"/>
          </p:nvPr>
        </p:nvSpPr>
        <p:spPr>
          <a:xfrm>
            <a:off x="457198" y="485774"/>
            <a:ext cx="8220075" cy="1199094"/>
          </a:xfrm>
        </p:spPr>
        <p:txBody>
          <a:bodyPr>
            <a:normAutofit/>
          </a:bodyPr>
          <a:lstStyle>
            <a:lvl1pPr>
              <a:defRPr sz="4000" b="1">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mn-lt"/>
                <a:ea typeface="Twinkl" pitchFamily="2" charset="0"/>
              </a:defRPr>
            </a:lvl1pPr>
            <a:lvl2pPr>
              <a:defRPr sz="1600">
                <a:latin typeface="+mn-lt"/>
                <a:ea typeface="Twinkl" pitchFamily="2" charset="0"/>
              </a:defRPr>
            </a:lvl2pPr>
            <a:lvl3pPr>
              <a:defRPr sz="1400">
                <a:latin typeface="+mn-lt"/>
                <a:ea typeface="Twinkl" pitchFamily="2" charset="0"/>
              </a:defRPr>
            </a:lvl3pPr>
            <a:lvl4pPr>
              <a:defRPr sz="1400">
                <a:latin typeface="+mn-lt"/>
                <a:ea typeface="Twinkl" pitchFamily="2" charset="0"/>
              </a:defRPr>
            </a:lvl4pPr>
            <a:lvl5pPr>
              <a:defRPr sz="1400">
                <a:latin typeface="+mn-lt"/>
                <a:ea typeface="Twinkl" pitchFamily="2"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6613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2505685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60054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2966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07" r:id="rId10"/>
    <p:sldLayoutId id="2147483808" r:id="rId11"/>
    <p:sldLayoutId id="2147483818" r:id="rId12"/>
    <p:sldLayoutId id="2147483819" r:id="rId13"/>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mj-lt"/>
          <a:ea typeface="+mj-ea"/>
          <a:cs typeface="+mj-cs"/>
        </a:defRPr>
      </a:lvl1pPr>
      <a:lvl2pPr algn="l" rtl="0" eaLnBrk="0" fontAlgn="base" hangingPunct="0">
        <a:lnSpc>
          <a:spcPct val="90000"/>
        </a:lnSpc>
        <a:spcBef>
          <a:spcPct val="0"/>
        </a:spcBef>
        <a:spcAft>
          <a:spcPct val="0"/>
        </a:spcAft>
        <a:defRPr sz="4000">
          <a:solidFill>
            <a:srgbClr val="1C1C1C"/>
          </a:solidFill>
          <a:latin typeface="Twinkl SemiBold" pitchFamily="2" charset="0"/>
        </a:defRPr>
      </a:lvl2pPr>
      <a:lvl3pPr algn="l" rtl="0" eaLnBrk="0" fontAlgn="base" hangingPunct="0">
        <a:lnSpc>
          <a:spcPct val="90000"/>
        </a:lnSpc>
        <a:spcBef>
          <a:spcPct val="0"/>
        </a:spcBef>
        <a:spcAft>
          <a:spcPct val="0"/>
        </a:spcAft>
        <a:defRPr sz="4000">
          <a:solidFill>
            <a:srgbClr val="1C1C1C"/>
          </a:solidFill>
          <a:latin typeface="Twinkl SemiBold" pitchFamily="2" charset="0"/>
        </a:defRPr>
      </a:lvl3pPr>
      <a:lvl4pPr algn="l" rtl="0" eaLnBrk="0" fontAlgn="base" hangingPunct="0">
        <a:lnSpc>
          <a:spcPct val="90000"/>
        </a:lnSpc>
        <a:spcBef>
          <a:spcPct val="0"/>
        </a:spcBef>
        <a:spcAft>
          <a:spcPct val="0"/>
        </a:spcAft>
        <a:defRPr sz="4000">
          <a:solidFill>
            <a:srgbClr val="1C1C1C"/>
          </a:solidFill>
          <a:latin typeface="Twinkl SemiBold" pitchFamily="2" charset="0"/>
        </a:defRPr>
      </a:lvl4pPr>
      <a:lvl5pPr algn="l" rtl="0" eaLnBrk="0" fontAlgn="base" hangingPunct="0">
        <a:lnSpc>
          <a:spcPct val="90000"/>
        </a:lnSpc>
        <a:spcBef>
          <a:spcPct val="0"/>
        </a:spcBef>
        <a:spcAft>
          <a:spcPct val="0"/>
        </a:spcAft>
        <a:defRPr sz="4000">
          <a:solidFill>
            <a:srgbClr val="1C1C1C"/>
          </a:solidFill>
          <a:latin typeface="Twinkl SemiBold" pitchFamily="2" charset="0"/>
        </a:defRPr>
      </a:lvl5pPr>
      <a:lvl6pPr marL="457200" algn="l" rtl="0" fontAlgn="base">
        <a:lnSpc>
          <a:spcPct val="90000"/>
        </a:lnSpc>
        <a:spcBef>
          <a:spcPct val="0"/>
        </a:spcBef>
        <a:spcAft>
          <a:spcPct val="0"/>
        </a:spcAft>
        <a:defRPr sz="4000">
          <a:solidFill>
            <a:srgbClr val="1C1C1C"/>
          </a:solidFill>
          <a:latin typeface="Twinkl SemiBold" pitchFamily="2" charset="0"/>
        </a:defRPr>
      </a:lvl6pPr>
      <a:lvl7pPr marL="914400" algn="l" rtl="0" fontAlgn="base">
        <a:lnSpc>
          <a:spcPct val="90000"/>
        </a:lnSpc>
        <a:spcBef>
          <a:spcPct val="0"/>
        </a:spcBef>
        <a:spcAft>
          <a:spcPct val="0"/>
        </a:spcAft>
        <a:defRPr sz="4000">
          <a:solidFill>
            <a:srgbClr val="1C1C1C"/>
          </a:solidFill>
          <a:latin typeface="Twinkl SemiBold" pitchFamily="2" charset="0"/>
        </a:defRPr>
      </a:lvl7pPr>
      <a:lvl8pPr marL="1371600" algn="l" rtl="0" fontAlgn="base">
        <a:lnSpc>
          <a:spcPct val="90000"/>
        </a:lnSpc>
        <a:spcBef>
          <a:spcPct val="0"/>
        </a:spcBef>
        <a:spcAft>
          <a:spcPct val="0"/>
        </a:spcAft>
        <a:defRPr sz="4000">
          <a:solidFill>
            <a:srgbClr val="1C1C1C"/>
          </a:solidFill>
          <a:latin typeface="Twinkl SemiBold" pitchFamily="2" charset="0"/>
        </a:defRPr>
      </a:lvl8pPr>
      <a:lvl9pPr marL="1828800" algn="l" rtl="0" fontAlgn="base">
        <a:lnSpc>
          <a:spcPct val="90000"/>
        </a:lnSpc>
        <a:spcBef>
          <a:spcPct val="0"/>
        </a:spcBef>
        <a:spcAft>
          <a:spcPct val="0"/>
        </a:spcAft>
        <a:defRPr sz="4000">
          <a:solidFill>
            <a:srgbClr val="1C1C1C"/>
          </a:solidFill>
          <a:latin typeface="Twinkl SemiBold"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mn-lt"/>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mn-lt"/>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bbc.co.uk/bitesize/clips/z834wmn"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gn="ctr" eaLnBrk="1" hangingPunct="1">
              <a:lnSpc>
                <a:spcPct val="100000"/>
              </a:lnSpc>
              <a:spcBef>
                <a:spcPct val="0"/>
              </a:spcBef>
              <a:buFontTx/>
              <a:buNone/>
            </a:pPr>
            <a:r>
              <a:rPr lang="en-GB" altLang="en-US">
                <a:solidFill>
                  <a:schemeClr val="bg1"/>
                </a:solidFill>
                <a:latin typeface="Tuffy" pitchFamily="34" charset="0"/>
              </a:rPr>
              <a:t>Year One</a:t>
            </a:r>
          </a:p>
        </p:txBody>
      </p:sp>
      <p:sp>
        <p:nvSpPr>
          <p:cNvPr id="4" name="Rectangle 3">
            <a:extLst>
              <a:ext uri="{FF2B5EF4-FFF2-40B4-BE49-F238E27FC236}">
                <a16:creationId xmlns:a16="http://schemas.microsoft.com/office/drawing/2014/main" id="{C9C5371C-4744-428C-ABBF-92C77F3A68B2}"/>
              </a:ext>
            </a:extLst>
          </p:cNvPr>
          <p:cNvSpPr/>
          <p:nvPr/>
        </p:nvSpPr>
        <p:spPr>
          <a:xfrm>
            <a:off x="0" y="6251575"/>
            <a:ext cx="9144000" cy="611188"/>
          </a:xfrm>
          <a:prstGeom prst="rect">
            <a:avLst/>
          </a:prstGeom>
          <a:solidFill>
            <a:srgbClr val="6C38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EC92446C-79BE-463F-AC67-6FCB5063D36E}"/>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342" name="TextBox 10"/>
          <p:cNvSpPr txBox="1">
            <a:spLocks noChangeArrowheads="1"/>
          </p:cNvSpPr>
          <p:nvPr/>
        </p:nvSpPr>
        <p:spPr bwMode="auto">
          <a:xfrm>
            <a:off x="2254250" y="6464300"/>
            <a:ext cx="46275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lnSpc>
                <a:spcPct val="100000"/>
              </a:lnSpc>
              <a:spcBef>
                <a:spcPct val="0"/>
              </a:spcBef>
              <a:buFontTx/>
              <a:buNone/>
            </a:pPr>
            <a:r>
              <a:rPr lang="en-GB" altLang="en-US" sz="800" b="1">
                <a:solidFill>
                  <a:schemeClr val="bg1"/>
                </a:solidFill>
                <a:latin typeface="Arial" panose="020B0604020202020204" pitchFamily="34" charset="0"/>
                <a:cs typeface="Arial" panose="020B0604020202020204" pitchFamily="34" charset="0"/>
              </a:rPr>
              <a:t>RE</a:t>
            </a:r>
            <a:r>
              <a:rPr lang="en-GB" altLang="en-US" sz="800">
                <a:solidFill>
                  <a:schemeClr val="bg1"/>
                </a:solidFill>
                <a:latin typeface="Arial" panose="020B0604020202020204" pitchFamily="34" charset="0"/>
                <a:cs typeface="Arial" panose="020B0604020202020204" pitchFamily="34" charset="0"/>
              </a:rPr>
              <a:t> | Year 1 | Places of Worship | Jewish Synagogue | Lesson 2</a:t>
            </a:r>
          </a:p>
        </p:txBody>
      </p:sp>
      <p:sp>
        <p:nvSpPr>
          <p:cNvPr id="14343" name="Text Placeholder 16"/>
          <p:cNvSpPr>
            <a:spLocks noGrp="1" noChangeArrowheads="1"/>
          </p:cNvSpPr>
          <p:nvPr>
            <p:ph type="body" sz="quarter" idx="10"/>
          </p:nvPr>
        </p:nvSpPr>
        <p:spPr>
          <a:xfrm>
            <a:off x="1655763" y="3200400"/>
            <a:ext cx="5832475" cy="542925"/>
          </a:xfrm>
        </p:spPr>
        <p:txBody>
          <a:bodyPr/>
          <a:lstStyle/>
          <a:p>
            <a:pPr eaLnBrk="1" hangingPunct="1"/>
            <a:r>
              <a:rPr lang="en-GB" altLang="en-US" smtClean="0">
                <a:latin typeface="Arial" panose="020B0604020202020204" pitchFamily="34" charset="0"/>
                <a:cs typeface="Arial" panose="020B0604020202020204" pitchFamily="34" charset="0"/>
              </a:rPr>
              <a:t>Which place of worship is sacred for Jewish? </a:t>
            </a:r>
          </a:p>
        </p:txBody>
      </p:sp>
      <p:sp>
        <p:nvSpPr>
          <p:cNvPr id="14344" name="Title 17"/>
          <p:cNvSpPr>
            <a:spLocks noGrp="1" noChangeArrowheads="1"/>
          </p:cNvSpPr>
          <p:nvPr>
            <p:ph type="title"/>
          </p:nvPr>
        </p:nvSpPr>
        <p:spPr>
          <a:xfrm>
            <a:off x="539750" y="2359025"/>
            <a:ext cx="8064500" cy="655638"/>
          </a:xfrm>
        </p:spPr>
        <p:txBody>
          <a:bodyPr/>
          <a:lstStyle/>
          <a:p>
            <a:pPr eaLnBrk="1" hangingPunct="1"/>
            <a:r>
              <a:rPr lang="en-GB" altLang="en-US" smtClean="0">
                <a:latin typeface="Arial" panose="020B0604020202020204" pitchFamily="34" charset="0"/>
                <a:cs typeface="Arial" panose="020B0604020202020204" pitchFamily="34" charset="0"/>
              </a:rPr>
              <a:t>RE Lesson 3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4D6E81D0-B91C-4624-B8FB-3CBDBBD026D2}"/>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41C7EBE4-2123-4515-A00C-1759E05EE93E}"/>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5364"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5365"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5366" name="Content Placeholder 15"/>
          <p:cNvSpPr>
            <a:spLocks noGrp="1" noChangeArrowheads="1"/>
          </p:cNvSpPr>
          <p:nvPr>
            <p:ph idx="4294967295"/>
          </p:nvPr>
        </p:nvSpPr>
        <p:spPr>
          <a:xfrm>
            <a:off x="628650" y="1127125"/>
            <a:ext cx="7886700" cy="1409700"/>
          </a:xfrm>
        </p:spPr>
        <p:txBody>
          <a:bodyPr/>
          <a:lstStyle/>
          <a:p>
            <a:pPr eaLnBrk="1" hangingPunct="1"/>
            <a:r>
              <a:rPr lang="en-GB" altLang="en-US" smtClean="0"/>
              <a:t>To discuss key parts of a Jewish synagogue.</a:t>
            </a:r>
          </a:p>
        </p:txBody>
      </p:sp>
      <p:sp>
        <p:nvSpPr>
          <p:cNvPr id="15367"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r>
              <a:rPr lang="en-GB" altLang="en-US"/>
              <a:t>I can explain what a place of worship is.</a:t>
            </a:r>
          </a:p>
          <a:p>
            <a:pPr eaLnBrk="1" hangingPunct="1"/>
            <a:r>
              <a:rPr lang="en-GB" altLang="en-US"/>
              <a:t>I can name and talk about some important parts of a Jewish synagogue.</a:t>
            </a:r>
          </a:p>
          <a:p>
            <a:pPr eaLnBrk="1" hangingPunct="1"/>
            <a:r>
              <a:rPr lang="en-GB" altLang="en-US"/>
              <a:t>I can talk about some important things that Jewish people believe.</a:t>
            </a:r>
          </a:p>
          <a:p>
            <a:pPr eaLnBrk="1" hangingPunct="1"/>
            <a:r>
              <a:rPr lang="en-GB" altLang="en-US"/>
              <a:t>I can identify and name important parts and objects from a synagogue.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What Is a Place of Worship?</a:t>
            </a:r>
          </a:p>
        </p:txBody>
      </p:sp>
      <p:grpSp>
        <p:nvGrpSpPr>
          <p:cNvPr id="16387" name="Group 2"/>
          <p:cNvGrpSpPr>
            <a:grpSpLocks/>
          </p:cNvGrpSpPr>
          <p:nvPr/>
        </p:nvGrpSpPr>
        <p:grpSpPr bwMode="auto">
          <a:xfrm>
            <a:off x="674688" y="1644650"/>
            <a:ext cx="6002337" cy="809625"/>
            <a:chOff x="674688" y="5370650"/>
            <a:chExt cx="6002337" cy="809624"/>
          </a:xfrm>
        </p:grpSpPr>
        <p:grpSp>
          <p:nvGrpSpPr>
            <p:cNvPr id="16401" name="Group 2"/>
            <p:cNvGrpSpPr>
              <a:grpSpLocks/>
            </p:cNvGrpSpPr>
            <p:nvPr/>
          </p:nvGrpSpPr>
          <p:grpSpPr bwMode="auto">
            <a:xfrm>
              <a:off x="674688" y="5370650"/>
              <a:ext cx="6002337" cy="809624"/>
              <a:chOff x="674338" y="2711357"/>
              <a:chExt cx="6002609" cy="809718"/>
            </a:xfrm>
          </p:grpSpPr>
          <p:grpSp>
            <p:nvGrpSpPr>
              <p:cNvPr id="16403" name="Group 3"/>
              <p:cNvGrpSpPr>
                <a:grpSpLocks/>
              </p:cNvGrpSpPr>
              <p:nvPr/>
            </p:nvGrpSpPr>
            <p:grpSpPr bwMode="auto">
              <a:xfrm>
                <a:off x="674338" y="2711357"/>
                <a:ext cx="6002609" cy="809718"/>
                <a:chOff x="674339" y="2422262"/>
                <a:chExt cx="6002608" cy="809718"/>
              </a:xfrm>
            </p:grpSpPr>
            <p:sp>
              <p:nvSpPr>
                <p:cNvPr id="8" name="Rectangle: Rounded Corners 7">
                  <a:extLst>
                    <a:ext uri="{FF2B5EF4-FFF2-40B4-BE49-F238E27FC236}">
                      <a16:creationId xmlns:a16="http://schemas.microsoft.com/office/drawing/2014/main" id="{D80EAFCE-CD3D-4491-AFBB-54D13DD62155}"/>
                    </a:ext>
                  </a:extLst>
                </p:cNvPr>
                <p:cNvSpPr/>
                <p:nvPr/>
              </p:nvSpPr>
              <p:spPr>
                <a:xfrm>
                  <a:off x="755305" y="2422262"/>
                  <a:ext cx="5921642" cy="809718"/>
                </a:xfrm>
                <a:prstGeom prst="roundRect">
                  <a:avLst>
                    <a:gd name="adj" fmla="val 10953"/>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3D8494F-9DC0-4BB4-8565-0615B87D592F}"/>
                    </a:ext>
                  </a:extLst>
                </p:cNvPr>
                <p:cNvSpPr/>
                <p:nvPr/>
              </p:nvSpPr>
              <p:spPr>
                <a:xfrm rot="19089003">
                  <a:off x="674339" y="2423850"/>
                  <a:ext cx="309576" cy="117488"/>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 name="TXT1">
                <a:extLst>
                  <a:ext uri="{FF2B5EF4-FFF2-40B4-BE49-F238E27FC236}">
                    <a16:creationId xmlns:a16="http://schemas.microsoft.com/office/drawing/2014/main" id="{FE12470B-5468-4F6E-A5AE-14DE882DF725}"/>
                  </a:ext>
                </a:extLst>
              </p:cNvPr>
              <p:cNvSpPr>
                <a:spLocks noChangeArrowheads="1"/>
              </p:cNvSpPr>
              <p:nvPr/>
            </p:nvSpPr>
            <p:spPr bwMode="auto">
              <a:xfrm>
                <a:off x="834682" y="2778040"/>
                <a:ext cx="4051484" cy="36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A place of worship is</a:t>
                </a:r>
                <a:endParaRPr lang="en-GB" altLang="en-US" spc="-30" dirty="0">
                  <a:solidFill>
                    <a:schemeClr val="bg1"/>
                  </a:solidFill>
                </a:endParaRPr>
              </a:p>
            </p:txBody>
          </p:sp>
        </p:grpSp>
        <p:sp>
          <p:nvSpPr>
            <p:cNvPr id="5" name="Rectangle: Rounded Corners 29">
              <a:extLst>
                <a:ext uri="{FF2B5EF4-FFF2-40B4-BE49-F238E27FC236}">
                  <a16:creationId xmlns:a16="http://schemas.microsoft.com/office/drawing/2014/main" id="{A89151E3-729C-4DFE-B4DC-0AC17EB17A17}"/>
                </a:ext>
              </a:extLst>
            </p:cNvPr>
            <p:cNvSpPr/>
            <p:nvPr/>
          </p:nvSpPr>
          <p:spPr>
            <a:xfrm>
              <a:off x="755650" y="5375413"/>
              <a:ext cx="222250" cy="200025"/>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0" name="Rectangle 9"/>
          <p:cNvSpPr>
            <a:spLocks noChangeArrowheads="1"/>
          </p:cNvSpPr>
          <p:nvPr/>
        </p:nvSpPr>
        <p:spPr bwMode="auto">
          <a:xfrm>
            <a:off x="682625" y="2601913"/>
            <a:ext cx="10080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pray;</a:t>
            </a:r>
          </a:p>
        </p:txBody>
      </p:sp>
      <p:sp>
        <p:nvSpPr>
          <p:cNvPr id="11" name="Rectangle 10"/>
          <p:cNvSpPr>
            <a:spLocks noChangeArrowheads="1"/>
          </p:cNvSpPr>
          <p:nvPr/>
        </p:nvSpPr>
        <p:spPr bwMode="auto">
          <a:xfrm>
            <a:off x="682625" y="3067050"/>
            <a:ext cx="13477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worship;</a:t>
            </a:r>
          </a:p>
        </p:txBody>
      </p:sp>
      <p:sp>
        <p:nvSpPr>
          <p:cNvPr id="12" name="Rectangle 11"/>
          <p:cNvSpPr>
            <a:spLocks noChangeArrowheads="1"/>
          </p:cNvSpPr>
          <p:nvPr/>
        </p:nvSpPr>
        <p:spPr bwMode="auto">
          <a:xfrm>
            <a:off x="682625" y="3530600"/>
            <a:ext cx="3117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learn about their religion;</a:t>
            </a:r>
          </a:p>
        </p:txBody>
      </p:sp>
      <p:sp>
        <p:nvSpPr>
          <p:cNvPr id="13" name="Rectangle 12"/>
          <p:cNvSpPr>
            <a:spLocks noChangeArrowheads="1"/>
          </p:cNvSpPr>
          <p:nvPr/>
        </p:nvSpPr>
        <p:spPr bwMode="auto">
          <a:xfrm>
            <a:off x="682625" y="3994150"/>
            <a:ext cx="4276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spend time together as a community.</a:t>
            </a:r>
          </a:p>
        </p:txBody>
      </p:sp>
      <p:pic>
        <p:nvPicPr>
          <p:cNvPr id="16392" name="Picture 15"/>
          <p:cNvPicPr>
            <a:picLocks noChangeAspect="1" noChangeArrowheads="1"/>
          </p:cNvPicPr>
          <p:nvPr/>
        </p:nvPicPr>
        <p:blipFill>
          <a:blip r:embed="rId2">
            <a:extLst>
              <a:ext uri="{28A0092B-C50C-407E-A947-70E740481C1C}">
                <a14:useLocalDpi xmlns:a14="http://schemas.microsoft.com/office/drawing/2010/main" val="0"/>
              </a:ext>
            </a:extLst>
          </a:blip>
          <a:srcRect b="37708"/>
          <a:stretch>
            <a:fillRect/>
          </a:stretch>
        </p:blipFill>
        <p:spPr bwMode="auto">
          <a:xfrm>
            <a:off x="4768850" y="1382713"/>
            <a:ext cx="3575050" cy="547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XT 2">
            <a:extLst>
              <a:ext uri="{FF2B5EF4-FFF2-40B4-BE49-F238E27FC236}">
                <a16:creationId xmlns:a16="http://schemas.microsoft.com/office/drawing/2014/main" id="{A6C552DF-5E0B-46A7-AB78-A23749DABA2D}"/>
              </a:ext>
            </a:extLst>
          </p:cNvPr>
          <p:cNvSpPr>
            <a:spLocks noChangeArrowheads="1"/>
          </p:cNvSpPr>
          <p:nvPr/>
        </p:nvSpPr>
        <p:spPr bwMode="auto">
          <a:xfrm>
            <a:off x="839788" y="1716088"/>
            <a:ext cx="40513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solidFill>
                  <a:schemeClr val="bg1"/>
                </a:solidFill>
              </a:rPr>
              <a:t>                               </a:t>
            </a:r>
            <a:r>
              <a:rPr lang="en-GB" altLang="en-US" spc="-30" dirty="0"/>
              <a:t>a special place within a religion where believers go to:</a:t>
            </a:r>
          </a:p>
        </p:txBody>
      </p:sp>
      <p:grpSp>
        <p:nvGrpSpPr>
          <p:cNvPr id="19" name="pencil"/>
          <p:cNvGrpSpPr>
            <a:grpSpLocks/>
          </p:cNvGrpSpPr>
          <p:nvPr/>
        </p:nvGrpSpPr>
        <p:grpSpPr bwMode="auto">
          <a:xfrm>
            <a:off x="755650" y="5357813"/>
            <a:ext cx="3295650" cy="723900"/>
            <a:chOff x="755650" y="2605948"/>
            <a:chExt cx="3294857" cy="724343"/>
          </a:xfrm>
        </p:grpSpPr>
        <p:grpSp>
          <p:nvGrpSpPr>
            <p:cNvPr id="16395" name="Group 20"/>
            <p:cNvGrpSpPr>
              <a:grpSpLocks/>
            </p:cNvGrpSpPr>
            <p:nvPr/>
          </p:nvGrpSpPr>
          <p:grpSpPr bwMode="auto">
            <a:xfrm>
              <a:off x="755650" y="2835182"/>
              <a:ext cx="3294857" cy="495109"/>
              <a:chOff x="755650" y="2711357"/>
              <a:chExt cx="3294857" cy="495109"/>
            </a:xfrm>
          </p:grpSpPr>
          <p:sp>
            <p:nvSpPr>
              <p:cNvPr id="24" name="Rectangle: Rounded Corners 23">
                <a:extLst>
                  <a:ext uri="{FF2B5EF4-FFF2-40B4-BE49-F238E27FC236}">
                    <a16:creationId xmlns:a16="http://schemas.microsoft.com/office/drawing/2014/main" id="{CB7A6781-0317-4BB8-BE72-CD231E2E7EDA}"/>
                  </a:ext>
                </a:extLst>
              </p:cNvPr>
              <p:cNvSpPr/>
              <p:nvPr/>
            </p:nvSpPr>
            <p:spPr>
              <a:xfrm>
                <a:off x="755650" y="2710863"/>
                <a:ext cx="321708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5" name="Rectangle 24">
                <a:extLst>
                  <a:ext uri="{FF2B5EF4-FFF2-40B4-BE49-F238E27FC236}">
                    <a16:creationId xmlns:a16="http://schemas.microsoft.com/office/drawing/2014/main" id="{9BDC67D7-C89E-41E5-9C97-23231CA4589A}"/>
                  </a:ext>
                </a:extLst>
              </p:cNvPr>
              <p:cNvSpPr/>
              <p:nvPr/>
            </p:nvSpPr>
            <p:spPr>
              <a:xfrm>
                <a:off x="833419" y="2777579"/>
                <a:ext cx="3217088" cy="370114"/>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Here’s an idea…</a:t>
                </a:r>
              </a:p>
            </p:txBody>
          </p:sp>
        </p:grpSp>
        <p:sp>
          <p:nvSpPr>
            <p:cNvPr id="21" name="Rectangle: Rounded Corners 29">
              <a:extLst>
                <a:ext uri="{FF2B5EF4-FFF2-40B4-BE49-F238E27FC236}">
                  <a16:creationId xmlns:a16="http://schemas.microsoft.com/office/drawing/2014/main" id="{6A192127-0A1C-4712-87F3-6B424393111E}"/>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2" name="Rectangle: Rounded Corners 21">
              <a:extLst>
                <a:ext uri="{FF2B5EF4-FFF2-40B4-BE49-F238E27FC236}">
                  <a16:creationId xmlns:a16="http://schemas.microsoft.com/office/drawing/2014/main" id="{1814485B-25A3-4D7D-9CE4-7F016F5AF1DE}"/>
                </a:ext>
              </a:extLst>
            </p:cNvPr>
            <p:cNvSpPr/>
            <p:nvPr/>
          </p:nvSpPr>
          <p:spPr>
            <a:xfrm>
              <a:off x="3199812" y="2679018"/>
              <a:ext cx="572950" cy="525784"/>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16398" name="Picture 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03263" y="2605948"/>
              <a:ext cx="528120" cy="526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nextCondLst>
                <p:cond evt="onClick" delay="0">
                  <p:tgtEl>
                    <p:spTgt spid="19"/>
                  </p:tgtEl>
                </p:cond>
              </p:nextCondLst>
            </p:seq>
          </p:childTnLst>
        </p:cTn>
      </p:par>
    </p:tnLst>
    <p:bldLst>
      <p:bldP spid="10" grpId="0"/>
      <p:bldP spid="11" grpId="0"/>
      <p:bldP spid="12" grpId="0"/>
      <p:bldP spid="13"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Judaism</a:t>
            </a:r>
          </a:p>
        </p:txBody>
      </p:sp>
      <p:grpSp>
        <p:nvGrpSpPr>
          <p:cNvPr id="17411" name="Group 2"/>
          <p:cNvGrpSpPr>
            <a:grpSpLocks/>
          </p:cNvGrpSpPr>
          <p:nvPr/>
        </p:nvGrpSpPr>
        <p:grpSpPr bwMode="auto">
          <a:xfrm>
            <a:off x="674688" y="1600200"/>
            <a:ext cx="6002337" cy="809625"/>
            <a:chOff x="674688" y="5370650"/>
            <a:chExt cx="6002337" cy="809624"/>
          </a:xfrm>
        </p:grpSpPr>
        <p:grpSp>
          <p:nvGrpSpPr>
            <p:cNvPr id="17450" name="Group 2"/>
            <p:cNvGrpSpPr>
              <a:grpSpLocks/>
            </p:cNvGrpSpPr>
            <p:nvPr/>
          </p:nvGrpSpPr>
          <p:grpSpPr bwMode="auto">
            <a:xfrm>
              <a:off x="674688" y="5370650"/>
              <a:ext cx="6002337" cy="809624"/>
              <a:chOff x="674338" y="2711357"/>
              <a:chExt cx="6002609" cy="809718"/>
            </a:xfrm>
          </p:grpSpPr>
          <p:grpSp>
            <p:nvGrpSpPr>
              <p:cNvPr id="17452" name="Group 3"/>
              <p:cNvGrpSpPr>
                <a:grpSpLocks/>
              </p:cNvGrpSpPr>
              <p:nvPr/>
            </p:nvGrpSpPr>
            <p:grpSpPr bwMode="auto">
              <a:xfrm>
                <a:off x="674338" y="2711357"/>
                <a:ext cx="6002609" cy="809718"/>
                <a:chOff x="674339" y="2422262"/>
                <a:chExt cx="6002608" cy="809718"/>
              </a:xfrm>
            </p:grpSpPr>
            <p:sp>
              <p:nvSpPr>
                <p:cNvPr id="8" name="Rectangle: Rounded Corners 7">
                  <a:extLst>
                    <a:ext uri="{FF2B5EF4-FFF2-40B4-BE49-F238E27FC236}">
                      <a16:creationId xmlns:a16="http://schemas.microsoft.com/office/drawing/2014/main" id="{D80EAFCE-CD3D-4491-AFBB-54D13DD62155}"/>
                    </a:ext>
                  </a:extLst>
                </p:cNvPr>
                <p:cNvSpPr/>
                <p:nvPr/>
              </p:nvSpPr>
              <p:spPr>
                <a:xfrm>
                  <a:off x="755305" y="2422262"/>
                  <a:ext cx="5921642" cy="809718"/>
                </a:xfrm>
                <a:prstGeom prst="roundRect">
                  <a:avLst>
                    <a:gd name="adj" fmla="val 7816"/>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3D8494F-9DC0-4BB4-8565-0615B87D592F}"/>
                    </a:ext>
                  </a:extLst>
                </p:cNvPr>
                <p:cNvSpPr/>
                <p:nvPr/>
              </p:nvSpPr>
              <p:spPr>
                <a:xfrm rot="19089003">
                  <a:off x="674339" y="2423850"/>
                  <a:ext cx="309576" cy="117488"/>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 name="TXT1">
                <a:extLst>
                  <a:ext uri="{FF2B5EF4-FFF2-40B4-BE49-F238E27FC236}">
                    <a16:creationId xmlns:a16="http://schemas.microsoft.com/office/drawing/2014/main" id="{FE12470B-5468-4F6E-A5AE-14DE882DF725}"/>
                  </a:ext>
                </a:extLst>
              </p:cNvPr>
              <p:cNvSpPr>
                <a:spLocks noChangeArrowheads="1"/>
              </p:cNvSpPr>
              <p:nvPr/>
            </p:nvSpPr>
            <p:spPr bwMode="auto">
              <a:xfrm>
                <a:off x="834682" y="2778040"/>
                <a:ext cx="5165959" cy="6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Judaism is a religion. People who follow Judaism are called Jews.</a:t>
                </a:r>
              </a:p>
            </p:txBody>
          </p:sp>
        </p:grpSp>
        <p:sp>
          <p:nvSpPr>
            <p:cNvPr id="5" name="Rectangle: Rounded Corners 29">
              <a:extLst>
                <a:ext uri="{FF2B5EF4-FFF2-40B4-BE49-F238E27FC236}">
                  <a16:creationId xmlns:a16="http://schemas.microsoft.com/office/drawing/2014/main" id="{A89151E3-729C-4DFE-B4DC-0AC17EB17A17}"/>
                </a:ext>
              </a:extLst>
            </p:cNvPr>
            <p:cNvSpPr/>
            <p:nvPr/>
          </p:nvSpPr>
          <p:spPr>
            <a:xfrm>
              <a:off x="755650" y="5375413"/>
              <a:ext cx="222250" cy="200025"/>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54" name="Group 53"/>
          <p:cNvGrpSpPr>
            <a:grpSpLocks/>
          </p:cNvGrpSpPr>
          <p:nvPr/>
        </p:nvGrpSpPr>
        <p:grpSpPr bwMode="auto">
          <a:xfrm>
            <a:off x="674688" y="3932238"/>
            <a:ext cx="6002337" cy="1093787"/>
            <a:chOff x="674688" y="5370651"/>
            <a:chExt cx="6002337" cy="1092985"/>
          </a:xfrm>
        </p:grpSpPr>
        <p:grpSp>
          <p:nvGrpSpPr>
            <p:cNvPr id="17444" name="Group 2"/>
            <p:cNvGrpSpPr>
              <a:grpSpLocks/>
            </p:cNvGrpSpPr>
            <p:nvPr/>
          </p:nvGrpSpPr>
          <p:grpSpPr bwMode="auto">
            <a:xfrm>
              <a:off x="674688" y="5370651"/>
              <a:ext cx="6002337" cy="1092985"/>
              <a:chOff x="674338" y="2711358"/>
              <a:chExt cx="6002609" cy="1093112"/>
            </a:xfrm>
          </p:grpSpPr>
          <p:grpSp>
            <p:nvGrpSpPr>
              <p:cNvPr id="17446" name="Group 3"/>
              <p:cNvGrpSpPr>
                <a:grpSpLocks/>
              </p:cNvGrpSpPr>
              <p:nvPr/>
            </p:nvGrpSpPr>
            <p:grpSpPr bwMode="auto">
              <a:xfrm>
                <a:off x="674338" y="2711358"/>
                <a:ext cx="6002609" cy="1093112"/>
                <a:chOff x="674339" y="2422263"/>
                <a:chExt cx="6002608" cy="1093112"/>
              </a:xfrm>
            </p:grpSpPr>
            <p:sp>
              <p:nvSpPr>
                <p:cNvPr id="59" name="Rectangle: Rounded Corners 58">
                  <a:extLst>
                    <a:ext uri="{FF2B5EF4-FFF2-40B4-BE49-F238E27FC236}">
                      <a16:creationId xmlns:a16="http://schemas.microsoft.com/office/drawing/2014/main" id="{6A6B0B09-8C27-4D15-9EF2-9B2532F31D94}"/>
                    </a:ext>
                  </a:extLst>
                </p:cNvPr>
                <p:cNvSpPr/>
                <p:nvPr/>
              </p:nvSpPr>
              <p:spPr>
                <a:xfrm>
                  <a:off x="755305" y="2422263"/>
                  <a:ext cx="5921642" cy="1093112"/>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0" name="Isosceles Triangle 8">
                  <a:extLst>
                    <a:ext uri="{FF2B5EF4-FFF2-40B4-BE49-F238E27FC236}">
                      <a16:creationId xmlns:a16="http://schemas.microsoft.com/office/drawing/2014/main" id="{3B766278-2EBB-437C-BA06-FBBBBC7B55CA}"/>
                    </a:ext>
                  </a:extLst>
                </p:cNvPr>
                <p:cNvSpPr/>
                <p:nvPr/>
              </p:nvSpPr>
              <p:spPr>
                <a:xfrm rot="19089003">
                  <a:off x="674339" y="2423849"/>
                  <a:ext cx="309576" cy="117403"/>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8" name="TXT1">
                <a:extLst>
                  <a:ext uri="{FF2B5EF4-FFF2-40B4-BE49-F238E27FC236}">
                    <a16:creationId xmlns:a16="http://schemas.microsoft.com/office/drawing/2014/main" id="{F4A9E0E1-BA97-4029-AFF2-492C99C9AE49}"/>
                  </a:ext>
                </a:extLst>
              </p:cNvPr>
              <p:cNvSpPr>
                <a:spLocks noChangeArrowheads="1"/>
              </p:cNvSpPr>
              <p:nvPr/>
            </p:nvSpPr>
            <p:spPr bwMode="auto">
              <a:xfrm>
                <a:off x="834682" y="2777992"/>
                <a:ext cx="4810343" cy="92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believe in one God. They believe God made the world and all people. They believe that God loves them and looks after them. </a:t>
                </a:r>
              </a:p>
            </p:txBody>
          </p:sp>
        </p:grpSp>
        <p:sp>
          <p:nvSpPr>
            <p:cNvPr id="56" name="Rectangle: Rounded Corners 29">
              <a:extLst>
                <a:ext uri="{FF2B5EF4-FFF2-40B4-BE49-F238E27FC236}">
                  <a16:creationId xmlns:a16="http://schemas.microsoft.com/office/drawing/2014/main" id="{DE463DD8-43D9-45D5-B534-AC9BAE822385}"/>
                </a:ext>
              </a:extLst>
            </p:cNvPr>
            <p:cNvSpPr/>
            <p:nvPr/>
          </p:nvSpPr>
          <p:spPr>
            <a:xfrm>
              <a:off x="755650" y="5375410"/>
              <a:ext cx="222250" cy="199878"/>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61" name="Group 60"/>
          <p:cNvGrpSpPr>
            <a:grpSpLocks/>
          </p:cNvGrpSpPr>
          <p:nvPr/>
        </p:nvGrpSpPr>
        <p:grpSpPr bwMode="auto">
          <a:xfrm>
            <a:off x="674688" y="5284788"/>
            <a:ext cx="6002337" cy="798512"/>
            <a:chOff x="674688" y="5370649"/>
            <a:chExt cx="6002337" cy="798946"/>
          </a:xfrm>
        </p:grpSpPr>
        <p:grpSp>
          <p:nvGrpSpPr>
            <p:cNvPr id="17438" name="Group 2"/>
            <p:cNvGrpSpPr>
              <a:grpSpLocks/>
            </p:cNvGrpSpPr>
            <p:nvPr/>
          </p:nvGrpSpPr>
          <p:grpSpPr bwMode="auto">
            <a:xfrm>
              <a:off x="674688" y="5370649"/>
              <a:ext cx="6002337" cy="798946"/>
              <a:chOff x="674338" y="2711357"/>
              <a:chExt cx="6002609" cy="799039"/>
            </a:xfrm>
          </p:grpSpPr>
          <p:grpSp>
            <p:nvGrpSpPr>
              <p:cNvPr id="17440" name="Group 3"/>
              <p:cNvGrpSpPr>
                <a:grpSpLocks/>
              </p:cNvGrpSpPr>
              <p:nvPr/>
            </p:nvGrpSpPr>
            <p:grpSpPr bwMode="auto">
              <a:xfrm>
                <a:off x="674338" y="2711357"/>
                <a:ext cx="6002609" cy="799039"/>
                <a:chOff x="674339" y="2422262"/>
                <a:chExt cx="6002608" cy="799039"/>
              </a:xfrm>
            </p:grpSpPr>
            <p:sp>
              <p:nvSpPr>
                <p:cNvPr id="66" name="Rectangle: Rounded Corners 65">
                  <a:extLst>
                    <a:ext uri="{FF2B5EF4-FFF2-40B4-BE49-F238E27FC236}">
                      <a16:creationId xmlns:a16="http://schemas.microsoft.com/office/drawing/2014/main" id="{A08DE7A5-1691-4536-BFE5-4E51349CC435}"/>
                    </a:ext>
                  </a:extLst>
                </p:cNvPr>
                <p:cNvSpPr/>
                <p:nvPr/>
              </p:nvSpPr>
              <p:spPr>
                <a:xfrm>
                  <a:off x="755305" y="2422262"/>
                  <a:ext cx="5921642" cy="799039"/>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7" name="Isosceles Triangle 8">
                  <a:extLst>
                    <a:ext uri="{FF2B5EF4-FFF2-40B4-BE49-F238E27FC236}">
                      <a16:creationId xmlns:a16="http://schemas.microsoft.com/office/drawing/2014/main" id="{CCD740C7-E87D-4AEE-997F-2C49285A3937}"/>
                    </a:ext>
                  </a:extLst>
                </p:cNvPr>
                <p:cNvSpPr/>
                <p:nvPr/>
              </p:nvSpPr>
              <p:spPr>
                <a:xfrm rot="19089003">
                  <a:off x="674339" y="2423850"/>
                  <a:ext cx="309576" cy="117553"/>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65" name="TXT1">
                <a:extLst>
                  <a:ext uri="{FF2B5EF4-FFF2-40B4-BE49-F238E27FC236}">
                    <a16:creationId xmlns:a16="http://schemas.microsoft.com/office/drawing/2014/main" id="{C68E2201-FAF4-4047-B3A6-698E1884AA2A}"/>
                  </a:ext>
                </a:extLst>
              </p:cNvPr>
              <p:cNvSpPr>
                <a:spLocks noChangeArrowheads="1"/>
              </p:cNvSpPr>
              <p:nvPr/>
            </p:nvSpPr>
            <p:spPr bwMode="auto">
              <a:xfrm>
                <a:off x="834682" y="2778076"/>
                <a:ext cx="5165959" cy="64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try to follow important rules to live their lives the way they think God would like them to.</a:t>
                </a:r>
              </a:p>
            </p:txBody>
          </p:sp>
        </p:grpSp>
        <p:sp>
          <p:nvSpPr>
            <p:cNvPr id="63" name="Rectangle: Rounded Corners 29">
              <a:extLst>
                <a:ext uri="{FF2B5EF4-FFF2-40B4-BE49-F238E27FC236}">
                  <a16:creationId xmlns:a16="http://schemas.microsoft.com/office/drawing/2014/main" id="{42E489FE-B391-40B1-8B3D-CEE223EDA933}"/>
                </a:ext>
              </a:extLst>
            </p:cNvPr>
            <p:cNvSpPr/>
            <p:nvPr/>
          </p:nvSpPr>
          <p:spPr>
            <a:xfrm>
              <a:off x="755650" y="5375414"/>
              <a:ext cx="222250" cy="200134"/>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72" name="pencil"/>
          <p:cNvGrpSpPr>
            <a:grpSpLocks/>
          </p:cNvGrpSpPr>
          <p:nvPr/>
        </p:nvGrpSpPr>
        <p:grpSpPr bwMode="auto">
          <a:xfrm>
            <a:off x="755650" y="2928938"/>
            <a:ext cx="5635625" cy="495300"/>
            <a:chOff x="755650" y="2834688"/>
            <a:chExt cx="5634269" cy="495603"/>
          </a:xfrm>
        </p:grpSpPr>
        <p:grpSp>
          <p:nvGrpSpPr>
            <p:cNvPr id="17434" name="Group 20"/>
            <p:cNvGrpSpPr>
              <a:grpSpLocks/>
            </p:cNvGrpSpPr>
            <p:nvPr/>
          </p:nvGrpSpPr>
          <p:grpSpPr bwMode="auto">
            <a:xfrm>
              <a:off x="755650" y="2834688"/>
              <a:ext cx="5634269" cy="495603"/>
              <a:chOff x="755650" y="2710863"/>
              <a:chExt cx="5634269" cy="495603"/>
            </a:xfrm>
          </p:grpSpPr>
          <p:sp>
            <p:nvSpPr>
              <p:cNvPr id="77" name="Rectangle: Rounded Corners 76">
                <a:extLst>
                  <a:ext uri="{FF2B5EF4-FFF2-40B4-BE49-F238E27FC236}">
                    <a16:creationId xmlns:a16="http://schemas.microsoft.com/office/drawing/2014/main" id="{14BF4979-2D04-4DED-B5C6-2BA07D34497D}"/>
                  </a:ext>
                </a:extLst>
              </p:cNvPr>
              <p:cNvSpPr/>
              <p:nvPr/>
            </p:nvSpPr>
            <p:spPr>
              <a:xfrm>
                <a:off x="755650" y="2710863"/>
                <a:ext cx="563426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8" name="Rectangle 77">
                <a:extLst>
                  <a:ext uri="{FF2B5EF4-FFF2-40B4-BE49-F238E27FC236}">
                    <a16:creationId xmlns:a16="http://schemas.microsoft.com/office/drawing/2014/main" id="{2DD7842C-9059-4F52-99DB-2A56A50BD1B4}"/>
                  </a:ext>
                </a:extLst>
              </p:cNvPr>
              <p:cNvSpPr/>
              <p:nvPr/>
            </p:nvSpPr>
            <p:spPr>
              <a:xfrm>
                <a:off x="833419" y="2777579"/>
                <a:ext cx="4669301"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do you think Jewish people believe?</a:t>
                </a:r>
              </a:p>
            </p:txBody>
          </p:sp>
        </p:grpSp>
        <p:sp>
          <p:nvSpPr>
            <p:cNvPr id="74" name="Rectangle: Rounded Corners 29">
              <a:extLst>
                <a:ext uri="{FF2B5EF4-FFF2-40B4-BE49-F238E27FC236}">
                  <a16:creationId xmlns:a16="http://schemas.microsoft.com/office/drawing/2014/main" id="{E15478CD-1F32-4F59-9478-95BBFBF18BD2}"/>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7415"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1004888"/>
            <a:ext cx="2495550" cy="562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blank">
            <a:extLst>
              <a:ext uri="{FF2B5EF4-FFF2-40B4-BE49-F238E27FC236}">
                <a16:creationId xmlns:a16="http://schemas.microsoft.com/office/drawing/2014/main" id="{F78A16A6-C064-4B37-8529-D90C4DF993EF}"/>
              </a:ext>
            </a:extLst>
          </p:cNvPr>
          <p:cNvSpPr/>
          <p:nvPr/>
        </p:nvSpPr>
        <p:spPr>
          <a:xfrm>
            <a:off x="0" y="-11113"/>
            <a:ext cx="9144000" cy="6869113"/>
          </a:xfrm>
          <a:prstGeom prst="rect">
            <a:avLst/>
          </a:prstGeom>
          <a:solidFill>
            <a:srgbClr val="FFFFFF">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71" name="full screen"/>
          <p:cNvGrpSpPr>
            <a:grpSpLocks/>
          </p:cNvGrpSpPr>
          <p:nvPr/>
        </p:nvGrpSpPr>
        <p:grpSpPr bwMode="auto">
          <a:xfrm>
            <a:off x="674688" y="1004888"/>
            <a:ext cx="7596187" cy="5857875"/>
            <a:chOff x="674984" y="1005111"/>
            <a:chExt cx="7595323" cy="5856926"/>
          </a:xfrm>
        </p:grpSpPr>
        <p:grpSp>
          <p:nvGrpSpPr>
            <p:cNvPr id="17418" name="?"/>
            <p:cNvGrpSpPr>
              <a:grpSpLocks/>
            </p:cNvGrpSpPr>
            <p:nvPr/>
          </p:nvGrpSpPr>
          <p:grpSpPr bwMode="auto">
            <a:xfrm>
              <a:off x="674984" y="2265439"/>
              <a:ext cx="6240168" cy="2231194"/>
              <a:chOff x="674984" y="4194767"/>
              <a:chExt cx="6240168" cy="2231194"/>
            </a:xfrm>
          </p:grpSpPr>
          <p:grpSp>
            <p:nvGrpSpPr>
              <p:cNvPr id="17420" name="Group 36"/>
              <p:cNvGrpSpPr>
                <a:grpSpLocks/>
              </p:cNvGrpSpPr>
              <p:nvPr/>
            </p:nvGrpSpPr>
            <p:grpSpPr bwMode="auto">
              <a:xfrm>
                <a:off x="674984" y="5028568"/>
                <a:ext cx="6240168" cy="1397393"/>
                <a:chOff x="674688" y="5370651"/>
                <a:chExt cx="6240168" cy="1397392"/>
              </a:xfrm>
            </p:grpSpPr>
            <p:grpSp>
              <p:nvGrpSpPr>
                <p:cNvPr id="17428" name="Group 2"/>
                <p:cNvGrpSpPr>
                  <a:grpSpLocks/>
                </p:cNvGrpSpPr>
                <p:nvPr/>
              </p:nvGrpSpPr>
              <p:grpSpPr bwMode="auto">
                <a:xfrm>
                  <a:off x="674688" y="5370651"/>
                  <a:ext cx="6240168" cy="1397392"/>
                  <a:chOff x="674338" y="2711356"/>
                  <a:chExt cx="6240451" cy="1397554"/>
                </a:xfrm>
              </p:grpSpPr>
              <p:grpSp>
                <p:nvGrpSpPr>
                  <p:cNvPr id="17430" name="Group 3"/>
                  <p:cNvGrpSpPr>
                    <a:grpSpLocks/>
                  </p:cNvGrpSpPr>
                  <p:nvPr/>
                </p:nvGrpSpPr>
                <p:grpSpPr bwMode="auto">
                  <a:xfrm>
                    <a:off x="674338" y="2711356"/>
                    <a:ext cx="6240451" cy="1397554"/>
                    <a:chOff x="674339" y="2422261"/>
                    <a:chExt cx="6240450" cy="1397554"/>
                  </a:xfrm>
                </p:grpSpPr>
                <p:sp>
                  <p:nvSpPr>
                    <p:cNvPr id="42" name="Rectangle: Rounded Corners 41">
                      <a:extLst>
                        <a:ext uri="{FF2B5EF4-FFF2-40B4-BE49-F238E27FC236}">
                          <a16:creationId xmlns:a16="http://schemas.microsoft.com/office/drawing/2014/main" id="{AEDB67D6-2F53-4923-89A5-C73B2C25952D}"/>
                        </a:ext>
                      </a:extLst>
                    </p:cNvPr>
                    <p:cNvSpPr/>
                    <p:nvPr/>
                  </p:nvSpPr>
                  <p:spPr>
                    <a:xfrm>
                      <a:off x="755295" y="2421705"/>
                      <a:ext cx="6159078" cy="1398522"/>
                    </a:xfrm>
                    <a:prstGeom prst="roundRect">
                      <a:avLst>
                        <a:gd name="adj" fmla="val 4137"/>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3" name="Isosceles Triangle 8">
                      <a:extLst>
                        <a:ext uri="{FF2B5EF4-FFF2-40B4-BE49-F238E27FC236}">
                          <a16:creationId xmlns:a16="http://schemas.microsoft.com/office/drawing/2014/main" id="{345FA851-FE27-4DF7-ACC2-5990D602E3B8}"/>
                        </a:ext>
                      </a:extLst>
                    </p:cNvPr>
                    <p:cNvSpPr/>
                    <p:nvPr/>
                  </p:nvSpPr>
                  <p:spPr>
                    <a:xfrm rot="19089003">
                      <a:off x="674339" y="2423293"/>
                      <a:ext cx="309541" cy="117469"/>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41" name="TXT1">
                    <a:extLst>
                      <a:ext uri="{FF2B5EF4-FFF2-40B4-BE49-F238E27FC236}">
                        <a16:creationId xmlns:a16="http://schemas.microsoft.com/office/drawing/2014/main" id="{A8C1E3BB-9B6E-4CA9-9F97-F561A3EC3F73}"/>
                      </a:ext>
                    </a:extLst>
                  </p:cNvPr>
                  <p:cNvSpPr>
                    <a:spLocks noChangeArrowheads="1"/>
                  </p:cNvSpPr>
                  <p:nvPr/>
                </p:nvSpPr>
                <p:spPr bwMode="auto">
                  <a:xfrm>
                    <a:off x="834664" y="2777472"/>
                    <a:ext cx="4047848" cy="1201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think God is very holy. They think His name is so holy that it should not be written down. As a sign of respect, Jews write </a:t>
                    </a:r>
                    <a:r>
                      <a:rPr lang="en-GB" altLang="en-US" b="1" spc="-30" dirty="0"/>
                      <a:t>G-d</a:t>
                    </a:r>
                    <a:r>
                      <a:rPr lang="en-GB" altLang="en-US" spc="-30" dirty="0"/>
                      <a:t>.</a:t>
                    </a:r>
                  </a:p>
                </p:txBody>
              </p:sp>
            </p:grpSp>
            <p:sp>
              <p:nvSpPr>
                <p:cNvPr id="39" name="Rectangle: Rounded Corners 29">
                  <a:extLst>
                    <a:ext uri="{FF2B5EF4-FFF2-40B4-BE49-F238E27FC236}">
                      <a16:creationId xmlns:a16="http://schemas.microsoft.com/office/drawing/2014/main" id="{9330CDD6-B6C4-45C9-96A2-5758C7D5660C}"/>
                    </a:ext>
                  </a:extLst>
                </p:cNvPr>
                <p:cNvSpPr/>
                <p:nvPr/>
              </p:nvSpPr>
              <p:spPr>
                <a:xfrm>
                  <a:off x="755641" y="5374857"/>
                  <a:ext cx="222225" cy="19999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7421" name="Group 17"/>
              <p:cNvGrpSpPr>
                <a:grpSpLocks/>
              </p:cNvGrpSpPr>
              <p:nvPr/>
            </p:nvGrpSpPr>
            <p:grpSpPr bwMode="auto">
              <a:xfrm>
                <a:off x="755648" y="4194767"/>
                <a:ext cx="4235450" cy="708024"/>
                <a:chOff x="755650" y="3872546"/>
                <a:chExt cx="4235450" cy="708024"/>
              </a:xfrm>
            </p:grpSpPr>
            <p:grpSp>
              <p:nvGrpSpPr>
                <p:cNvPr id="17422" name="Group 20"/>
                <p:cNvGrpSpPr>
                  <a:grpSpLocks/>
                </p:cNvGrpSpPr>
                <p:nvPr/>
              </p:nvGrpSpPr>
              <p:grpSpPr bwMode="auto">
                <a:xfrm>
                  <a:off x="755650" y="4085270"/>
                  <a:ext cx="4235450" cy="495300"/>
                  <a:chOff x="755649" y="2285638"/>
                  <a:chExt cx="4235451" cy="495109"/>
                </a:xfrm>
              </p:grpSpPr>
              <p:sp>
                <p:nvSpPr>
                  <p:cNvPr id="30" name="Rectangle: Rounded Corners 29">
                    <a:extLst>
                      <a:ext uri="{FF2B5EF4-FFF2-40B4-BE49-F238E27FC236}">
                        <a16:creationId xmlns:a16="http://schemas.microsoft.com/office/drawing/2014/main" id="{96FC03FB-B312-4204-9E61-D532C33AA218}"/>
                      </a:ext>
                    </a:extLst>
                  </p:cNvPr>
                  <p:cNvSpPr/>
                  <p:nvPr/>
                </p:nvSpPr>
                <p:spPr>
                  <a:xfrm>
                    <a:off x="755938" y="2285547"/>
                    <a:ext cx="2979400" cy="495029"/>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1" name="Rectangle 30">
                    <a:extLst>
                      <a:ext uri="{FF2B5EF4-FFF2-40B4-BE49-F238E27FC236}">
                        <a16:creationId xmlns:a16="http://schemas.microsoft.com/office/drawing/2014/main" id="{06FEDEC5-8655-4D8A-91A2-0E4877A90EBF}"/>
                      </a:ext>
                    </a:extLst>
                  </p:cNvPr>
                  <p:cNvSpPr/>
                  <p:nvPr/>
                </p:nvSpPr>
                <p:spPr>
                  <a:xfrm>
                    <a:off x="833717" y="2352186"/>
                    <a:ext cx="4157190" cy="369685"/>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Did You Know…?</a:t>
                    </a:r>
                  </a:p>
                </p:txBody>
              </p:sp>
            </p:grpSp>
            <p:sp>
              <p:nvSpPr>
                <p:cNvPr id="32" name="Rectangle: Rounded Corners 29">
                  <a:extLst>
                    <a:ext uri="{FF2B5EF4-FFF2-40B4-BE49-F238E27FC236}">
                      <a16:creationId xmlns:a16="http://schemas.microsoft.com/office/drawing/2014/main" id="{A2BFC10F-97E8-4058-B423-AD9DAD1E78A2}"/>
                    </a:ext>
                  </a:extLst>
                </p:cNvPr>
                <p:cNvSpPr/>
                <p:nvPr/>
              </p:nvSpPr>
              <p:spPr>
                <a:xfrm>
                  <a:off x="755939" y="4094703"/>
                  <a:ext cx="222225" cy="199993"/>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5" name="Rectangle: Rounded Corners 34">
                  <a:extLst>
                    <a:ext uri="{FF2B5EF4-FFF2-40B4-BE49-F238E27FC236}">
                      <a16:creationId xmlns:a16="http://schemas.microsoft.com/office/drawing/2014/main" id="{CE6134AD-E992-49E5-8E45-DE832B1A892B}"/>
                    </a:ext>
                  </a:extLst>
                </p:cNvPr>
                <p:cNvSpPr/>
                <p:nvPr/>
              </p:nvSpPr>
              <p:spPr>
                <a:xfrm>
                  <a:off x="2933741" y="3928042"/>
                  <a:ext cx="571435" cy="526964"/>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1742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4833" y="3872546"/>
                  <a:ext cx="2667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17419" name="Picture 69"/>
            <p:cNvPicPr>
              <a:picLocks noChangeAspect="1" noChangeArrowheads="1"/>
            </p:cNvPicPr>
            <p:nvPr/>
          </p:nvPicPr>
          <p:blipFill>
            <a:blip r:embed="rId4" cstate="print">
              <a:extLst>
                <a:ext uri="{28A0092B-C50C-407E-A947-70E740481C1C}">
                  <a14:useLocalDpi xmlns:a14="http://schemas.microsoft.com/office/drawing/2010/main" val="0"/>
                </a:ext>
              </a:extLst>
            </a:blip>
            <a:srcRect b="39758"/>
            <a:stretch>
              <a:fillRect/>
            </a:stretch>
          </p:blipFill>
          <p:spPr bwMode="auto">
            <a:xfrm>
              <a:off x="4834367" y="1005111"/>
              <a:ext cx="3435940" cy="5856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500"/>
                                        <p:tgtEl>
                                          <p:spTgt spid="54"/>
                                        </p:tgtEl>
                                      </p:cBhvr>
                                    </p:animEffect>
                                    <p:anim calcmode="lin" valueType="num">
                                      <p:cBhvr>
                                        <p:cTn id="13" dur="500" fill="hold"/>
                                        <p:tgtEl>
                                          <p:spTgt spid="54"/>
                                        </p:tgtEl>
                                        <p:attrNameLst>
                                          <p:attrName>ppt_x</p:attrName>
                                        </p:attrNameLst>
                                      </p:cBhvr>
                                      <p:tavLst>
                                        <p:tav tm="0">
                                          <p:val>
                                            <p:strVal val="#ppt_x"/>
                                          </p:val>
                                        </p:tav>
                                        <p:tav tm="100000">
                                          <p:val>
                                            <p:strVal val="#ppt_x"/>
                                          </p:val>
                                        </p:tav>
                                      </p:tavLst>
                                    </p:anim>
                                    <p:anim calcmode="lin" valueType="num">
                                      <p:cBhvr>
                                        <p:cTn id="14" dur="5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fade">
                                      <p:cBhvr>
                                        <p:cTn id="19" dur="500"/>
                                        <p:tgtEl>
                                          <p:spTgt spid="61"/>
                                        </p:tgtEl>
                                      </p:cBhvr>
                                    </p:animEffect>
                                    <p:anim calcmode="lin" valueType="num">
                                      <p:cBhvr>
                                        <p:cTn id="20" dur="500" fill="hold"/>
                                        <p:tgtEl>
                                          <p:spTgt spid="61"/>
                                        </p:tgtEl>
                                        <p:attrNameLst>
                                          <p:attrName>ppt_x</p:attrName>
                                        </p:attrNameLst>
                                      </p:cBhvr>
                                      <p:tavLst>
                                        <p:tav tm="0">
                                          <p:val>
                                            <p:strVal val="#ppt_x"/>
                                          </p:val>
                                        </p:tav>
                                        <p:tav tm="100000">
                                          <p:val>
                                            <p:strVal val="#ppt_x"/>
                                          </p:val>
                                        </p:tav>
                                      </p:tavLst>
                                    </p:anim>
                                    <p:anim calcmode="lin" valueType="num">
                                      <p:cBhvr>
                                        <p:cTn id="21" dur="5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8"/>
                                        </p:tgtEl>
                                        <p:attrNameLst>
                                          <p:attrName>style.visibility</p:attrName>
                                        </p:attrNameLst>
                                      </p:cBhvr>
                                      <p:to>
                                        <p:strVal val="visible"/>
                                      </p:to>
                                    </p:set>
                                    <p:animEffect transition="in" filter="fade">
                                      <p:cBhvr>
                                        <p:cTn id="26" dur="500"/>
                                        <p:tgtEl>
                                          <p:spTgt spid="68"/>
                                        </p:tgtEl>
                                      </p:cBhvr>
                                    </p:animEffect>
                                  </p:childTnLst>
                                </p:cTn>
                              </p:par>
                            </p:childTnLst>
                          </p:cTn>
                        </p:par>
                        <p:par>
                          <p:cTn id="27" fill="hold" nodeType="afterGroup">
                            <p:stCondLst>
                              <p:cond delay="500"/>
                            </p:stCondLst>
                            <p:childTnLst>
                              <p:par>
                                <p:cTn id="28" presetID="10" presetClass="entr" presetSubtype="0" fill="hold" nodeType="after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fade">
                                      <p:cBhvr>
                                        <p:cTn id="3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Judaism</a:t>
            </a:r>
          </a:p>
        </p:txBody>
      </p:sp>
      <p:grpSp>
        <p:nvGrpSpPr>
          <p:cNvPr id="54" name="Group 53"/>
          <p:cNvGrpSpPr>
            <a:grpSpLocks/>
          </p:cNvGrpSpPr>
          <p:nvPr/>
        </p:nvGrpSpPr>
        <p:grpSpPr bwMode="auto">
          <a:xfrm>
            <a:off x="674688" y="2544763"/>
            <a:ext cx="4411662" cy="1389062"/>
            <a:chOff x="674688" y="5370653"/>
            <a:chExt cx="4411663" cy="1389091"/>
          </a:xfrm>
        </p:grpSpPr>
        <p:grpSp>
          <p:nvGrpSpPr>
            <p:cNvPr id="18449" name="Group 2"/>
            <p:cNvGrpSpPr>
              <a:grpSpLocks/>
            </p:cNvGrpSpPr>
            <p:nvPr/>
          </p:nvGrpSpPr>
          <p:grpSpPr bwMode="auto">
            <a:xfrm>
              <a:off x="674688" y="5370653"/>
              <a:ext cx="4411663" cy="1389091"/>
              <a:chOff x="674338" y="2711358"/>
              <a:chExt cx="4411863" cy="1389252"/>
            </a:xfrm>
          </p:grpSpPr>
          <p:grpSp>
            <p:nvGrpSpPr>
              <p:cNvPr id="18451" name="Group 3"/>
              <p:cNvGrpSpPr>
                <a:grpSpLocks/>
              </p:cNvGrpSpPr>
              <p:nvPr/>
            </p:nvGrpSpPr>
            <p:grpSpPr bwMode="auto">
              <a:xfrm>
                <a:off x="674338" y="2711358"/>
                <a:ext cx="4411863" cy="1389252"/>
                <a:chOff x="674339" y="2422263"/>
                <a:chExt cx="4411862" cy="1389252"/>
              </a:xfrm>
            </p:grpSpPr>
            <p:sp>
              <p:nvSpPr>
                <p:cNvPr id="59" name="Rectangle: Rounded Corners 58">
                  <a:extLst>
                    <a:ext uri="{FF2B5EF4-FFF2-40B4-BE49-F238E27FC236}">
                      <a16:creationId xmlns:a16="http://schemas.microsoft.com/office/drawing/2014/main" id="{6A6B0B09-8C27-4D15-9EF2-9B2532F31D94}"/>
                    </a:ext>
                  </a:extLst>
                </p:cNvPr>
                <p:cNvSpPr/>
                <p:nvPr/>
              </p:nvSpPr>
              <p:spPr>
                <a:xfrm>
                  <a:off x="755305" y="2422263"/>
                  <a:ext cx="4330896" cy="1389252"/>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0" name="Isosceles Triangle 8">
                  <a:extLst>
                    <a:ext uri="{FF2B5EF4-FFF2-40B4-BE49-F238E27FC236}">
                      <a16:creationId xmlns:a16="http://schemas.microsoft.com/office/drawing/2014/main" id="{3B766278-2EBB-437C-BA06-FBBBBC7B55CA}"/>
                    </a:ext>
                  </a:extLst>
                </p:cNvPr>
                <p:cNvSpPr/>
                <p:nvPr/>
              </p:nvSpPr>
              <p:spPr>
                <a:xfrm rot="19089003">
                  <a:off x="674339" y="2423850"/>
                  <a:ext cx="309576" cy="117491"/>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8" name="TXT1">
                <a:extLst>
                  <a:ext uri="{FF2B5EF4-FFF2-40B4-BE49-F238E27FC236}">
                    <a16:creationId xmlns:a16="http://schemas.microsoft.com/office/drawing/2014/main" id="{F4A9E0E1-BA97-4029-AFF2-492C99C9AE49}"/>
                  </a:ext>
                </a:extLst>
              </p:cNvPr>
              <p:cNvSpPr>
                <a:spLocks noChangeArrowheads="1"/>
              </p:cNvSpPr>
              <p:nvPr/>
            </p:nvSpPr>
            <p:spPr bwMode="auto">
              <a:xfrm>
                <a:off x="834682" y="2778042"/>
                <a:ext cx="3086241" cy="1200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have lots of rules in their special book, the Torah. An important set of rules is the Ten Commandments. </a:t>
                </a:r>
              </a:p>
            </p:txBody>
          </p:sp>
        </p:grpSp>
        <p:sp>
          <p:nvSpPr>
            <p:cNvPr id="56" name="Rectangle: Rounded Corners 29">
              <a:extLst>
                <a:ext uri="{FF2B5EF4-FFF2-40B4-BE49-F238E27FC236}">
                  <a16:creationId xmlns:a16="http://schemas.microsoft.com/office/drawing/2014/main" id="{DE463DD8-43D9-45D5-B534-AC9BAE822385}"/>
                </a:ext>
              </a:extLst>
            </p:cNvPr>
            <p:cNvSpPr/>
            <p:nvPr/>
          </p:nvSpPr>
          <p:spPr>
            <a:xfrm>
              <a:off x="755650" y="5375415"/>
              <a:ext cx="222250" cy="20002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8436" name="pencil"/>
          <p:cNvGrpSpPr>
            <a:grpSpLocks/>
          </p:cNvGrpSpPr>
          <p:nvPr/>
        </p:nvGrpSpPr>
        <p:grpSpPr bwMode="auto">
          <a:xfrm>
            <a:off x="755650" y="1604963"/>
            <a:ext cx="5635625" cy="495300"/>
            <a:chOff x="755650" y="2834688"/>
            <a:chExt cx="5634269" cy="495603"/>
          </a:xfrm>
        </p:grpSpPr>
        <p:grpSp>
          <p:nvGrpSpPr>
            <p:cNvPr id="18445" name="Group 20"/>
            <p:cNvGrpSpPr>
              <a:grpSpLocks/>
            </p:cNvGrpSpPr>
            <p:nvPr/>
          </p:nvGrpSpPr>
          <p:grpSpPr bwMode="auto">
            <a:xfrm>
              <a:off x="755650" y="2834688"/>
              <a:ext cx="5634269" cy="495603"/>
              <a:chOff x="755650" y="2710863"/>
              <a:chExt cx="5634269" cy="495603"/>
            </a:xfrm>
          </p:grpSpPr>
          <p:sp>
            <p:nvSpPr>
              <p:cNvPr id="47" name="Rectangle: Rounded Corners 46">
                <a:extLst>
                  <a:ext uri="{FF2B5EF4-FFF2-40B4-BE49-F238E27FC236}">
                    <a16:creationId xmlns:a16="http://schemas.microsoft.com/office/drawing/2014/main" id="{EC8DA7EA-EA1F-480E-8987-3CD66F84295D}"/>
                  </a:ext>
                </a:extLst>
              </p:cNvPr>
              <p:cNvSpPr/>
              <p:nvPr/>
            </p:nvSpPr>
            <p:spPr>
              <a:xfrm>
                <a:off x="755650" y="2710863"/>
                <a:ext cx="563426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8" name="Rectangle 47">
                <a:extLst>
                  <a:ext uri="{FF2B5EF4-FFF2-40B4-BE49-F238E27FC236}">
                    <a16:creationId xmlns:a16="http://schemas.microsoft.com/office/drawing/2014/main" id="{F68A432A-8BDA-41EF-9D37-B3220CBAE69A}"/>
                  </a:ext>
                </a:extLst>
              </p:cNvPr>
              <p:cNvSpPr/>
              <p:nvPr/>
            </p:nvSpPr>
            <p:spPr>
              <a:xfrm>
                <a:off x="833419" y="2777579"/>
                <a:ext cx="4669301"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special rules do you think Jews have?</a:t>
                </a:r>
              </a:p>
            </p:txBody>
          </p:sp>
        </p:grpSp>
        <p:sp>
          <p:nvSpPr>
            <p:cNvPr id="46" name="Rectangle: Rounded Corners 29">
              <a:extLst>
                <a:ext uri="{FF2B5EF4-FFF2-40B4-BE49-F238E27FC236}">
                  <a16:creationId xmlns:a16="http://schemas.microsoft.com/office/drawing/2014/main" id="{99428A82-BC3D-4918-8CC2-4015894A1EF6}"/>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51" name="Group 50"/>
          <p:cNvGrpSpPr>
            <a:grpSpLocks/>
          </p:cNvGrpSpPr>
          <p:nvPr/>
        </p:nvGrpSpPr>
        <p:grpSpPr bwMode="auto">
          <a:xfrm>
            <a:off x="674688" y="4422775"/>
            <a:ext cx="4411662" cy="1660525"/>
            <a:chOff x="674688" y="5370652"/>
            <a:chExt cx="4411663" cy="1661316"/>
          </a:xfrm>
        </p:grpSpPr>
        <p:grpSp>
          <p:nvGrpSpPr>
            <p:cNvPr id="18439" name="Group 2"/>
            <p:cNvGrpSpPr>
              <a:grpSpLocks/>
            </p:cNvGrpSpPr>
            <p:nvPr/>
          </p:nvGrpSpPr>
          <p:grpSpPr bwMode="auto">
            <a:xfrm>
              <a:off x="674688" y="5370652"/>
              <a:ext cx="4411663" cy="1661316"/>
              <a:chOff x="674338" y="2711358"/>
              <a:chExt cx="4411863" cy="1661509"/>
            </a:xfrm>
          </p:grpSpPr>
          <p:grpSp>
            <p:nvGrpSpPr>
              <p:cNvPr id="18441" name="Group 3"/>
              <p:cNvGrpSpPr>
                <a:grpSpLocks/>
              </p:cNvGrpSpPr>
              <p:nvPr/>
            </p:nvGrpSpPr>
            <p:grpSpPr bwMode="auto">
              <a:xfrm>
                <a:off x="674338" y="2711358"/>
                <a:ext cx="4411863" cy="1661509"/>
                <a:chOff x="674339" y="2422263"/>
                <a:chExt cx="4411862" cy="1661509"/>
              </a:xfrm>
            </p:grpSpPr>
            <p:sp>
              <p:nvSpPr>
                <p:cNvPr id="75" name="Rectangle: Rounded Corners 74">
                  <a:extLst>
                    <a:ext uri="{FF2B5EF4-FFF2-40B4-BE49-F238E27FC236}">
                      <a16:creationId xmlns:a16="http://schemas.microsoft.com/office/drawing/2014/main" id="{87381A1D-0AC4-4E49-BB9D-B55286D44582}"/>
                    </a:ext>
                  </a:extLst>
                </p:cNvPr>
                <p:cNvSpPr/>
                <p:nvPr/>
              </p:nvSpPr>
              <p:spPr>
                <a:xfrm>
                  <a:off x="755305" y="2422263"/>
                  <a:ext cx="4330896" cy="1661509"/>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6" name="Isosceles Triangle 8">
                  <a:extLst>
                    <a:ext uri="{FF2B5EF4-FFF2-40B4-BE49-F238E27FC236}">
                      <a16:creationId xmlns:a16="http://schemas.microsoft.com/office/drawing/2014/main" id="{D2495DF9-469E-4351-A9CF-1652450E61AA}"/>
                    </a:ext>
                  </a:extLst>
                </p:cNvPr>
                <p:cNvSpPr/>
                <p:nvPr/>
              </p:nvSpPr>
              <p:spPr>
                <a:xfrm rot="19089003">
                  <a:off x="674339" y="2423852"/>
                  <a:ext cx="309576" cy="117545"/>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4" name="TXT1">
                <a:extLst>
                  <a:ext uri="{FF2B5EF4-FFF2-40B4-BE49-F238E27FC236}">
                    <a16:creationId xmlns:a16="http://schemas.microsoft.com/office/drawing/2014/main" id="{0DC31477-FA09-4345-91A0-D0F627C9DF27}"/>
                  </a:ext>
                </a:extLst>
              </p:cNvPr>
              <p:cNvSpPr>
                <a:spLocks noChangeArrowheads="1"/>
              </p:cNvSpPr>
              <p:nvPr/>
            </p:nvSpPr>
            <p:spPr bwMode="auto">
              <a:xfrm>
                <a:off x="834682" y="2778073"/>
                <a:ext cx="3086241" cy="147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believe God gave the Ten Commandments to Moses. They try to keep all Ten Commandments throughout their lives.</a:t>
                </a:r>
              </a:p>
            </p:txBody>
          </p:sp>
        </p:grpSp>
        <p:sp>
          <p:nvSpPr>
            <p:cNvPr id="72" name="Rectangle: Rounded Corners 29">
              <a:extLst>
                <a:ext uri="{FF2B5EF4-FFF2-40B4-BE49-F238E27FC236}">
                  <a16:creationId xmlns:a16="http://schemas.microsoft.com/office/drawing/2014/main" id="{F3E73878-C83A-49B3-A0BD-E77013A284C1}"/>
                </a:ext>
              </a:extLst>
            </p:cNvPr>
            <p:cNvSpPr/>
            <p:nvPr/>
          </p:nvSpPr>
          <p:spPr>
            <a:xfrm>
              <a:off x="755650" y="5375417"/>
              <a:ext cx="222250" cy="200120"/>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8438"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4775" y="2352675"/>
            <a:ext cx="4895850" cy="418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500"/>
                                        <p:tgtEl>
                                          <p:spTgt spid="51"/>
                                        </p:tgtEl>
                                      </p:cBhvr>
                                    </p:animEffect>
                                    <p:anim calcmode="lin" valueType="num">
                                      <p:cBhvr>
                                        <p:cTn id="15" dur="500" fill="hold"/>
                                        <p:tgtEl>
                                          <p:spTgt spid="51"/>
                                        </p:tgtEl>
                                        <p:attrNameLst>
                                          <p:attrName>ppt_x</p:attrName>
                                        </p:attrNameLst>
                                      </p:cBhvr>
                                      <p:tavLst>
                                        <p:tav tm="0">
                                          <p:val>
                                            <p:strVal val="#ppt_x"/>
                                          </p:val>
                                        </p:tav>
                                        <p:tav tm="100000">
                                          <p:val>
                                            <p:strVal val="#ppt_x"/>
                                          </p:val>
                                        </p:tav>
                                      </p:tavLst>
                                    </p:anim>
                                    <p:anim calcmode="lin" valueType="num">
                                      <p:cBhvr>
                                        <p:cTn id="16"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D9B55F-9199-4D24-92D7-487DCB7188DD}"/>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We Might See…</a:t>
            </a:r>
          </a:p>
        </p:txBody>
      </p:sp>
      <p:grpSp>
        <p:nvGrpSpPr>
          <p:cNvPr id="19459" name="Group 2"/>
          <p:cNvGrpSpPr>
            <a:grpSpLocks/>
          </p:cNvGrpSpPr>
          <p:nvPr/>
        </p:nvGrpSpPr>
        <p:grpSpPr bwMode="auto">
          <a:xfrm>
            <a:off x="674688" y="2671763"/>
            <a:ext cx="4889500" cy="1358900"/>
            <a:chOff x="674688" y="5370652"/>
            <a:chExt cx="4890089" cy="1358686"/>
          </a:xfrm>
        </p:grpSpPr>
        <p:grpSp>
          <p:nvGrpSpPr>
            <p:cNvPr id="19466" name="Group 2"/>
            <p:cNvGrpSpPr>
              <a:grpSpLocks/>
            </p:cNvGrpSpPr>
            <p:nvPr/>
          </p:nvGrpSpPr>
          <p:grpSpPr bwMode="auto">
            <a:xfrm>
              <a:off x="674688" y="5370652"/>
              <a:ext cx="4890089" cy="1358686"/>
              <a:chOff x="674338" y="2711359"/>
              <a:chExt cx="4890311" cy="1358844"/>
            </a:xfrm>
          </p:grpSpPr>
          <p:grpSp>
            <p:nvGrpSpPr>
              <p:cNvPr id="19468" name="Group 3"/>
              <p:cNvGrpSpPr>
                <a:grpSpLocks/>
              </p:cNvGrpSpPr>
              <p:nvPr/>
            </p:nvGrpSpPr>
            <p:grpSpPr bwMode="auto">
              <a:xfrm>
                <a:off x="674338" y="2711359"/>
                <a:ext cx="4890311" cy="1358844"/>
                <a:chOff x="674339" y="2422264"/>
                <a:chExt cx="4890310" cy="1358844"/>
              </a:xfrm>
            </p:grpSpPr>
            <p:sp>
              <p:nvSpPr>
                <p:cNvPr id="8" name="Rectangle: Rounded Corners 7">
                  <a:extLst>
                    <a:ext uri="{FF2B5EF4-FFF2-40B4-BE49-F238E27FC236}">
                      <a16:creationId xmlns:a16="http://schemas.microsoft.com/office/drawing/2014/main" id="{79D14059-A47A-4382-9F74-98F1FFF82321}"/>
                    </a:ext>
                  </a:extLst>
                </p:cNvPr>
                <p:cNvSpPr/>
                <p:nvPr/>
              </p:nvSpPr>
              <p:spPr>
                <a:xfrm>
                  <a:off x="755314" y="2422264"/>
                  <a:ext cx="4809335" cy="1358844"/>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48D2759-92FD-46E4-9CD0-F019736D2860}"/>
                    </a:ext>
                  </a:extLst>
                </p:cNvPr>
                <p:cNvSpPr/>
                <p:nvPr/>
              </p:nvSpPr>
              <p:spPr>
                <a:xfrm rot="19089003">
                  <a:off x="674339" y="2423851"/>
                  <a:ext cx="309613" cy="117470"/>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9469" name="TXT1"/>
              <p:cNvSpPr>
                <a:spLocks noChangeArrowheads="1"/>
              </p:cNvSpPr>
              <p:nvPr/>
            </p:nvSpPr>
            <p:spPr bwMode="auto">
              <a:xfrm>
                <a:off x="834682" y="2778040"/>
                <a:ext cx="4103609" cy="1200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Jews have a special place of worship. They go to this place to pray and worship. They also celebrate special events there.</a:t>
                </a:r>
              </a:p>
            </p:txBody>
          </p:sp>
        </p:grpSp>
        <p:sp>
          <p:nvSpPr>
            <p:cNvPr id="5" name="Rectangle: Rounded Corners 29">
              <a:extLst>
                <a:ext uri="{FF2B5EF4-FFF2-40B4-BE49-F238E27FC236}">
                  <a16:creationId xmlns:a16="http://schemas.microsoft.com/office/drawing/2014/main" id="{68E01905-35A0-4D13-8F93-4F8B3938F49F}"/>
                </a:ext>
              </a:extLst>
            </p:cNvPr>
            <p:cNvSpPr/>
            <p:nvPr/>
          </p:nvSpPr>
          <p:spPr>
            <a:xfrm>
              <a:off x="755660" y="5375413"/>
              <a:ext cx="222277" cy="199994"/>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9" name="pencil"/>
          <p:cNvGrpSpPr>
            <a:grpSpLocks/>
          </p:cNvGrpSpPr>
          <p:nvPr/>
        </p:nvGrpSpPr>
        <p:grpSpPr bwMode="auto">
          <a:xfrm>
            <a:off x="755650" y="4332288"/>
            <a:ext cx="4705350" cy="806450"/>
            <a:chOff x="755650" y="2834688"/>
            <a:chExt cx="4703492" cy="806251"/>
          </a:xfrm>
        </p:grpSpPr>
        <p:grpSp>
          <p:nvGrpSpPr>
            <p:cNvPr id="19462" name="Group 20"/>
            <p:cNvGrpSpPr>
              <a:grpSpLocks/>
            </p:cNvGrpSpPr>
            <p:nvPr/>
          </p:nvGrpSpPr>
          <p:grpSpPr bwMode="auto">
            <a:xfrm>
              <a:off x="755650" y="2834688"/>
              <a:ext cx="4703492" cy="806251"/>
              <a:chOff x="755650" y="2710863"/>
              <a:chExt cx="4703492" cy="806251"/>
            </a:xfrm>
          </p:grpSpPr>
          <p:sp>
            <p:nvSpPr>
              <p:cNvPr id="22" name="Rectangle: Rounded Corners 21">
                <a:extLst>
                  <a:ext uri="{FF2B5EF4-FFF2-40B4-BE49-F238E27FC236}">
                    <a16:creationId xmlns:a16="http://schemas.microsoft.com/office/drawing/2014/main" id="{AC7CB609-2284-4765-8B9D-CB5D8A57EDC0}"/>
                  </a:ext>
                </a:extLst>
              </p:cNvPr>
              <p:cNvSpPr/>
              <p:nvPr/>
            </p:nvSpPr>
            <p:spPr>
              <a:xfrm>
                <a:off x="755650" y="2710863"/>
                <a:ext cx="4703492" cy="806251"/>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3" name="Rectangle 22">
                <a:extLst>
                  <a:ext uri="{FF2B5EF4-FFF2-40B4-BE49-F238E27FC236}">
                    <a16:creationId xmlns:a16="http://schemas.microsoft.com/office/drawing/2014/main" id="{79967E3A-DF21-4BED-A6A9-88627E3DB1EC}"/>
                  </a:ext>
                </a:extLst>
              </p:cNvPr>
              <p:cNvSpPr/>
              <p:nvPr/>
            </p:nvSpPr>
            <p:spPr>
              <a:xfrm>
                <a:off x="833407" y="2777522"/>
                <a:ext cx="4103654" cy="647540"/>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Jewish place of worship is called a </a:t>
                </a:r>
                <a:r>
                  <a:rPr lang="en-GB" b="1" dirty="0">
                    <a:solidFill>
                      <a:schemeClr val="bg1"/>
                    </a:solidFill>
                    <a:latin typeface="+mn-lt"/>
                  </a:rPr>
                  <a:t>synagogue</a:t>
                </a:r>
                <a:r>
                  <a:rPr lang="en-GB" dirty="0">
                    <a:solidFill>
                      <a:schemeClr val="bg1"/>
                    </a:solidFill>
                    <a:latin typeface="+mj-lt"/>
                  </a:rPr>
                  <a:t>.</a:t>
                </a:r>
              </a:p>
            </p:txBody>
          </p:sp>
        </p:grpSp>
        <p:sp>
          <p:nvSpPr>
            <p:cNvPr id="21" name="Rectangle: Rounded Corners 29">
              <a:extLst>
                <a:ext uri="{FF2B5EF4-FFF2-40B4-BE49-F238E27FC236}">
                  <a16:creationId xmlns:a16="http://schemas.microsoft.com/office/drawing/2014/main" id="{FF00FBC8-EC63-4CB8-A2F4-BA3CC3820D87}"/>
                </a:ext>
              </a:extLst>
            </p:cNvPr>
            <p:cNvSpPr/>
            <p:nvPr/>
          </p:nvSpPr>
          <p:spPr>
            <a:xfrm>
              <a:off x="755650" y="2844211"/>
              <a:ext cx="222162" cy="199976"/>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9461" name="Picture 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5063" y="1423988"/>
            <a:ext cx="3443287"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D9B55F-9199-4D24-92D7-487DCB7188DD}"/>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We Might See…</a:t>
            </a:r>
          </a:p>
        </p:txBody>
      </p:sp>
      <p:grpSp>
        <p:nvGrpSpPr>
          <p:cNvPr id="3" name="Group 2"/>
          <p:cNvGrpSpPr>
            <a:grpSpLocks/>
          </p:cNvGrpSpPr>
          <p:nvPr/>
        </p:nvGrpSpPr>
        <p:grpSpPr bwMode="auto">
          <a:xfrm>
            <a:off x="674688" y="2274888"/>
            <a:ext cx="7713662" cy="835025"/>
            <a:chOff x="674688" y="5370653"/>
            <a:chExt cx="7713662" cy="836180"/>
          </a:xfrm>
        </p:grpSpPr>
        <p:grpSp>
          <p:nvGrpSpPr>
            <p:cNvPr id="20504" name="Group 2"/>
            <p:cNvGrpSpPr>
              <a:grpSpLocks/>
            </p:cNvGrpSpPr>
            <p:nvPr/>
          </p:nvGrpSpPr>
          <p:grpSpPr bwMode="auto">
            <a:xfrm>
              <a:off x="674688" y="5370653"/>
              <a:ext cx="7713662" cy="836180"/>
              <a:chOff x="674338" y="2711359"/>
              <a:chExt cx="7714012" cy="836277"/>
            </a:xfrm>
          </p:grpSpPr>
          <p:grpSp>
            <p:nvGrpSpPr>
              <p:cNvPr id="20506" name="Group 3"/>
              <p:cNvGrpSpPr>
                <a:grpSpLocks/>
              </p:cNvGrpSpPr>
              <p:nvPr/>
            </p:nvGrpSpPr>
            <p:grpSpPr bwMode="auto">
              <a:xfrm>
                <a:off x="674338" y="2711359"/>
                <a:ext cx="7714012" cy="836277"/>
                <a:chOff x="674339" y="2422264"/>
                <a:chExt cx="7714010" cy="836277"/>
              </a:xfrm>
            </p:grpSpPr>
            <p:sp>
              <p:nvSpPr>
                <p:cNvPr id="8" name="Rectangle: Rounded Corners 7">
                  <a:extLst>
                    <a:ext uri="{FF2B5EF4-FFF2-40B4-BE49-F238E27FC236}">
                      <a16:creationId xmlns:a16="http://schemas.microsoft.com/office/drawing/2014/main" id="{79D14059-A47A-4382-9F74-98F1FFF82321}"/>
                    </a:ext>
                  </a:extLst>
                </p:cNvPr>
                <p:cNvSpPr/>
                <p:nvPr/>
              </p:nvSpPr>
              <p:spPr>
                <a:xfrm>
                  <a:off x="755305" y="2422264"/>
                  <a:ext cx="7633044" cy="836277"/>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48D2759-92FD-46E4-9CD0-F019736D2860}"/>
                    </a:ext>
                  </a:extLst>
                </p:cNvPr>
                <p:cNvSpPr/>
                <p:nvPr/>
              </p:nvSpPr>
              <p:spPr>
                <a:xfrm rot="19089003">
                  <a:off x="674339" y="2423853"/>
                  <a:ext cx="309576" cy="117651"/>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20507" name="TXT1"/>
              <p:cNvSpPr>
                <a:spLocks noChangeArrowheads="1"/>
              </p:cNvSpPr>
              <p:nvPr/>
            </p:nvSpPr>
            <p:spPr bwMode="auto">
              <a:xfrm>
                <a:off x="834682" y="2778040"/>
                <a:ext cx="7473291" cy="64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Think about some of the things you now know about what Jews believe to help you. Share your ideas with a partner.</a:t>
                </a:r>
              </a:p>
            </p:txBody>
          </p:sp>
        </p:grpSp>
        <p:sp>
          <p:nvSpPr>
            <p:cNvPr id="5" name="Rectangle: Rounded Corners 29">
              <a:extLst>
                <a:ext uri="{FF2B5EF4-FFF2-40B4-BE49-F238E27FC236}">
                  <a16:creationId xmlns:a16="http://schemas.microsoft.com/office/drawing/2014/main" id="{68E01905-35A0-4D13-8F93-4F8B3938F49F}"/>
                </a:ext>
              </a:extLst>
            </p:cNvPr>
            <p:cNvSpPr/>
            <p:nvPr/>
          </p:nvSpPr>
          <p:spPr>
            <a:xfrm>
              <a:off x="755650" y="5375422"/>
              <a:ext cx="222250" cy="20030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20484" name="pencil"/>
          <p:cNvGrpSpPr>
            <a:grpSpLocks/>
          </p:cNvGrpSpPr>
          <p:nvPr/>
        </p:nvGrpSpPr>
        <p:grpSpPr bwMode="auto">
          <a:xfrm>
            <a:off x="755650" y="1647825"/>
            <a:ext cx="7632700" cy="495300"/>
            <a:chOff x="755650" y="2834688"/>
            <a:chExt cx="7630863" cy="495603"/>
          </a:xfrm>
        </p:grpSpPr>
        <p:grpSp>
          <p:nvGrpSpPr>
            <p:cNvPr id="20500" name="Group 20"/>
            <p:cNvGrpSpPr>
              <a:grpSpLocks/>
            </p:cNvGrpSpPr>
            <p:nvPr/>
          </p:nvGrpSpPr>
          <p:grpSpPr bwMode="auto">
            <a:xfrm>
              <a:off x="755650" y="2834688"/>
              <a:ext cx="7630863" cy="495603"/>
              <a:chOff x="755650" y="2710863"/>
              <a:chExt cx="7630863" cy="495603"/>
            </a:xfrm>
          </p:grpSpPr>
          <p:sp>
            <p:nvSpPr>
              <p:cNvPr id="22" name="Rectangle: Rounded Corners 21">
                <a:extLst>
                  <a:ext uri="{FF2B5EF4-FFF2-40B4-BE49-F238E27FC236}">
                    <a16:creationId xmlns:a16="http://schemas.microsoft.com/office/drawing/2014/main" id="{AC7CB609-2284-4765-8B9D-CB5D8A57EDC0}"/>
                  </a:ext>
                </a:extLst>
              </p:cNvPr>
              <p:cNvSpPr/>
              <p:nvPr/>
            </p:nvSpPr>
            <p:spPr>
              <a:xfrm>
                <a:off x="755650" y="2710863"/>
                <a:ext cx="7630863"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3" name="Rectangle 22">
                <a:extLst>
                  <a:ext uri="{FF2B5EF4-FFF2-40B4-BE49-F238E27FC236}">
                    <a16:creationId xmlns:a16="http://schemas.microsoft.com/office/drawing/2014/main" id="{79967E3A-DF21-4BED-A6A9-88627E3DB1EC}"/>
                  </a:ext>
                </a:extLst>
              </p:cNvPr>
              <p:cNvSpPr/>
              <p:nvPr/>
            </p:nvSpPr>
            <p:spPr>
              <a:xfrm>
                <a:off x="833419" y="2777579"/>
                <a:ext cx="7472151" cy="370114"/>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kind of things do you think you might see in a synagogue? </a:t>
                </a:r>
              </a:p>
            </p:txBody>
          </p:sp>
        </p:grpSp>
        <p:sp>
          <p:nvSpPr>
            <p:cNvPr id="21" name="Rectangle: Rounded Corners 29">
              <a:extLst>
                <a:ext uri="{FF2B5EF4-FFF2-40B4-BE49-F238E27FC236}">
                  <a16:creationId xmlns:a16="http://schemas.microsoft.com/office/drawing/2014/main" id="{FF00FBC8-EC63-4CB8-A2F4-BA3CC3820D87}"/>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6" name="pencil"/>
          <p:cNvGrpSpPr>
            <a:grpSpLocks/>
          </p:cNvGrpSpPr>
          <p:nvPr/>
        </p:nvGrpSpPr>
        <p:grpSpPr bwMode="auto">
          <a:xfrm>
            <a:off x="755650" y="3241675"/>
            <a:ext cx="3975100" cy="723900"/>
            <a:chOff x="755650" y="2605948"/>
            <a:chExt cx="3974144" cy="724343"/>
          </a:xfrm>
        </p:grpSpPr>
        <p:grpSp>
          <p:nvGrpSpPr>
            <p:cNvPr id="20494" name="Group 20"/>
            <p:cNvGrpSpPr>
              <a:grpSpLocks/>
            </p:cNvGrpSpPr>
            <p:nvPr/>
          </p:nvGrpSpPr>
          <p:grpSpPr bwMode="auto">
            <a:xfrm>
              <a:off x="755650" y="2834688"/>
              <a:ext cx="3974144" cy="495603"/>
              <a:chOff x="755650" y="2710863"/>
              <a:chExt cx="3974144" cy="495603"/>
            </a:xfrm>
          </p:grpSpPr>
          <p:sp>
            <p:nvSpPr>
              <p:cNvPr id="26" name="Rectangle: Rounded Corners 25">
                <a:extLst>
                  <a:ext uri="{FF2B5EF4-FFF2-40B4-BE49-F238E27FC236}">
                    <a16:creationId xmlns:a16="http://schemas.microsoft.com/office/drawing/2014/main" id="{8D670CD8-029F-4382-9973-EF9E47F9FE1A}"/>
                  </a:ext>
                </a:extLst>
              </p:cNvPr>
              <p:cNvSpPr/>
              <p:nvPr/>
            </p:nvSpPr>
            <p:spPr>
              <a:xfrm>
                <a:off x="755650" y="2710863"/>
                <a:ext cx="3974144"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7" name="Rectangle 26">
                <a:extLst>
                  <a:ext uri="{FF2B5EF4-FFF2-40B4-BE49-F238E27FC236}">
                    <a16:creationId xmlns:a16="http://schemas.microsoft.com/office/drawing/2014/main" id="{06C52CB1-6AA7-4D88-8395-D7CF32004F7A}"/>
                  </a:ext>
                </a:extLst>
              </p:cNvPr>
              <p:cNvSpPr/>
              <p:nvPr/>
            </p:nvSpPr>
            <p:spPr>
              <a:xfrm>
                <a:off x="833419" y="2777579"/>
                <a:ext cx="3217088" cy="370114"/>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Use these words to help you: </a:t>
                </a:r>
              </a:p>
            </p:txBody>
          </p:sp>
        </p:grpSp>
        <p:sp>
          <p:nvSpPr>
            <p:cNvPr id="18" name="Rectangle: Rounded Corners 29">
              <a:extLst>
                <a:ext uri="{FF2B5EF4-FFF2-40B4-BE49-F238E27FC236}">
                  <a16:creationId xmlns:a16="http://schemas.microsoft.com/office/drawing/2014/main" id="{4C146D52-9A4F-4802-9875-99D6CE7B9F9E}"/>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4" name="Rectangle: Rounded Corners 23">
              <a:extLst>
                <a:ext uri="{FF2B5EF4-FFF2-40B4-BE49-F238E27FC236}">
                  <a16:creationId xmlns:a16="http://schemas.microsoft.com/office/drawing/2014/main" id="{E5DF30E8-5C9E-493A-AC80-409FF2387167}"/>
                </a:ext>
              </a:extLst>
            </p:cNvPr>
            <p:cNvSpPr/>
            <p:nvPr/>
          </p:nvSpPr>
          <p:spPr>
            <a:xfrm>
              <a:off x="3988610" y="2679018"/>
              <a:ext cx="572949" cy="525785"/>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20497" name="Picture 3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91778" y="2605948"/>
              <a:ext cx="528120" cy="526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 name="Rectangle 9"/>
          <p:cNvSpPr>
            <a:spLocks noChangeArrowheads="1"/>
          </p:cNvSpPr>
          <p:nvPr/>
        </p:nvSpPr>
        <p:spPr bwMode="auto">
          <a:xfrm>
            <a:off x="1863725" y="4140200"/>
            <a:ext cx="12065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4400" b="1">
                <a:solidFill>
                  <a:schemeClr val="tx1"/>
                </a:solidFill>
              </a:rPr>
              <a:t>God</a:t>
            </a:r>
            <a:endParaRPr lang="en-GB" altLang="en-US" b="1">
              <a:solidFill>
                <a:schemeClr val="tx1"/>
              </a:solidFill>
            </a:endParaRPr>
          </a:p>
        </p:txBody>
      </p:sp>
      <p:sp>
        <p:nvSpPr>
          <p:cNvPr id="12" name="Rectangle 11"/>
          <p:cNvSpPr>
            <a:spLocks noChangeArrowheads="1"/>
          </p:cNvSpPr>
          <p:nvPr/>
        </p:nvSpPr>
        <p:spPr bwMode="auto">
          <a:xfrm>
            <a:off x="3074988" y="4835525"/>
            <a:ext cx="9413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candles</a:t>
            </a:r>
          </a:p>
        </p:txBody>
      </p:sp>
      <p:sp>
        <p:nvSpPr>
          <p:cNvPr id="13" name="Rectangle 12"/>
          <p:cNvSpPr>
            <a:spLocks noChangeArrowheads="1"/>
          </p:cNvSpPr>
          <p:nvPr/>
        </p:nvSpPr>
        <p:spPr bwMode="auto">
          <a:xfrm>
            <a:off x="3292475" y="4237038"/>
            <a:ext cx="11287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2800">
                <a:solidFill>
                  <a:schemeClr val="tx1"/>
                </a:solidFill>
                <a:latin typeface="Twinkl SemiBold" pitchFamily="2" charset="0"/>
              </a:rPr>
              <a:t>Torah</a:t>
            </a:r>
          </a:p>
        </p:txBody>
      </p:sp>
      <p:sp>
        <p:nvSpPr>
          <p:cNvPr id="14" name="Rectangle 13"/>
          <p:cNvSpPr>
            <a:spLocks noChangeArrowheads="1"/>
          </p:cNvSpPr>
          <p:nvPr/>
        </p:nvSpPr>
        <p:spPr bwMode="auto">
          <a:xfrm>
            <a:off x="3565525" y="5092700"/>
            <a:ext cx="152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3600">
                <a:solidFill>
                  <a:schemeClr val="tx1"/>
                </a:solidFill>
              </a:rPr>
              <a:t>prayer</a:t>
            </a:r>
            <a:endParaRPr lang="en-GB" altLang="en-US">
              <a:solidFill>
                <a:schemeClr val="tx1"/>
              </a:solidFill>
            </a:endParaRPr>
          </a:p>
        </p:txBody>
      </p:sp>
      <p:sp>
        <p:nvSpPr>
          <p:cNvPr id="15" name="Rectangle 14"/>
          <p:cNvSpPr>
            <a:spLocks noChangeArrowheads="1"/>
          </p:cNvSpPr>
          <p:nvPr/>
        </p:nvSpPr>
        <p:spPr bwMode="auto">
          <a:xfrm>
            <a:off x="1603375" y="5240338"/>
            <a:ext cx="1727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2400">
                <a:solidFill>
                  <a:schemeClr val="tx1"/>
                </a:solidFill>
              </a:rPr>
              <a:t>community</a:t>
            </a:r>
            <a:endParaRPr lang="en-GB" altLang="en-US">
              <a:solidFill>
                <a:schemeClr val="tx1"/>
              </a:solidFill>
            </a:endParaRPr>
          </a:p>
        </p:txBody>
      </p:sp>
      <p:sp>
        <p:nvSpPr>
          <p:cNvPr id="28" name="Rectangle 27"/>
          <p:cNvSpPr>
            <a:spLocks noChangeArrowheads="1"/>
          </p:cNvSpPr>
          <p:nvPr/>
        </p:nvSpPr>
        <p:spPr bwMode="auto">
          <a:xfrm>
            <a:off x="4868863" y="4003675"/>
            <a:ext cx="25161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4000">
                <a:solidFill>
                  <a:schemeClr val="tx1"/>
                </a:solidFill>
                <a:latin typeface="Twinkl SemiBold" pitchFamily="2" charset="0"/>
              </a:rPr>
              <a:t>remember</a:t>
            </a:r>
          </a:p>
        </p:txBody>
      </p:sp>
      <p:sp>
        <p:nvSpPr>
          <p:cNvPr id="29" name="Rectangle 28"/>
          <p:cNvSpPr>
            <a:spLocks noChangeArrowheads="1"/>
          </p:cNvSpPr>
          <p:nvPr/>
        </p:nvSpPr>
        <p:spPr bwMode="auto">
          <a:xfrm>
            <a:off x="4421188" y="4648200"/>
            <a:ext cx="3886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3200">
                <a:solidFill>
                  <a:schemeClr val="tx1"/>
                </a:solidFill>
              </a:rPr>
              <a:t>Ten Commandments</a:t>
            </a:r>
          </a:p>
        </p:txBody>
      </p:sp>
      <p:sp>
        <p:nvSpPr>
          <p:cNvPr id="30" name="Rectangle 29"/>
          <p:cNvSpPr>
            <a:spLocks noChangeArrowheads="1"/>
          </p:cNvSpPr>
          <p:nvPr/>
        </p:nvSpPr>
        <p:spPr bwMode="auto">
          <a:xfrm>
            <a:off x="5245100" y="5343525"/>
            <a:ext cx="841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sz="2800" b="1">
                <a:solidFill>
                  <a:schemeClr val="tx1"/>
                </a:solidFill>
              </a:rPr>
              <a:t>love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250"/>
                                        <p:tgtEl>
                                          <p:spTgt spid="16"/>
                                        </p:tgtEl>
                                      </p:cBhvr>
                                    </p:animEffect>
                                  </p:childTnLst>
                                </p:cTn>
                              </p:par>
                            </p:childTnLst>
                          </p:cTn>
                        </p:par>
                        <p:par>
                          <p:cTn id="15" fill="hold" nodeType="afterGroup">
                            <p:stCondLst>
                              <p:cond delay="25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nodeType="afterGroup">
                            <p:stCondLst>
                              <p:cond delay="750"/>
                            </p:stCondLst>
                            <p:childTnLst>
                              <p:par>
                                <p:cTn id="20" presetID="10" presetClass="entr" presetSubtype="0"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250"/>
                                        <p:tgtEl>
                                          <p:spTgt spid="30"/>
                                        </p:tgtEl>
                                      </p:cBhvr>
                                    </p:animEffect>
                                  </p:childTnLst>
                                </p:cTn>
                              </p:par>
                            </p:childTnLst>
                          </p:cTn>
                        </p:par>
                        <p:par>
                          <p:cTn id="23" fill="hold" nodeType="afterGroup">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250"/>
                                        <p:tgtEl>
                                          <p:spTgt spid="28"/>
                                        </p:tgtEl>
                                      </p:cBhvr>
                                    </p:animEffect>
                                  </p:childTnLst>
                                </p:cTn>
                              </p:par>
                            </p:childTnLst>
                          </p:cTn>
                        </p:par>
                        <p:par>
                          <p:cTn id="27" fill="hold" nodeType="afterGroup">
                            <p:stCondLst>
                              <p:cond delay="1250"/>
                            </p:stCondLst>
                            <p:childTnLst>
                              <p:par>
                                <p:cTn id="28" presetID="10"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250"/>
                                        <p:tgtEl>
                                          <p:spTgt spid="12"/>
                                        </p:tgtEl>
                                      </p:cBhvr>
                                    </p:animEffect>
                                  </p:childTnLst>
                                </p:cTn>
                              </p:par>
                            </p:childTnLst>
                          </p:cTn>
                        </p:par>
                        <p:par>
                          <p:cTn id="31" fill="hold" nodeType="afterGroup">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250"/>
                                        <p:tgtEl>
                                          <p:spTgt spid="14"/>
                                        </p:tgtEl>
                                      </p:cBhvr>
                                    </p:animEffect>
                                  </p:childTnLst>
                                </p:cTn>
                              </p:par>
                            </p:childTnLst>
                          </p:cTn>
                        </p:par>
                        <p:par>
                          <p:cTn id="35" fill="hold" nodeType="afterGroup">
                            <p:stCondLst>
                              <p:cond delay="175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250"/>
                                        <p:tgtEl>
                                          <p:spTgt spid="13"/>
                                        </p:tgtEl>
                                      </p:cBhvr>
                                    </p:animEffect>
                                  </p:childTnLst>
                                </p:cTn>
                              </p:par>
                            </p:childTnLst>
                          </p:cTn>
                        </p:par>
                        <p:par>
                          <p:cTn id="39" fill="hold" nodeType="afterGroup">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250"/>
                                        <p:tgtEl>
                                          <p:spTgt spid="29"/>
                                        </p:tgtEl>
                                      </p:cBhvr>
                                    </p:animEffect>
                                  </p:childTnLst>
                                </p:cTn>
                              </p:par>
                            </p:childTnLst>
                          </p:cTn>
                        </p:par>
                        <p:par>
                          <p:cTn id="43" fill="hold" nodeType="afterGroup">
                            <p:stCondLst>
                              <p:cond delay="225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P spid="15" grpId="0"/>
      <p:bldP spid="28" grpId="0"/>
      <p:bldP spid="29" grpId="0"/>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4AC557-BF57-42EA-BCAB-7561CA3F7CB9}"/>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pic>
        <p:nvPicPr>
          <p:cNvPr id="3" name="Picture 2">
            <a:extLst>
              <a:ext uri="{FF2B5EF4-FFF2-40B4-BE49-F238E27FC236}">
                <a16:creationId xmlns:a16="http://schemas.microsoft.com/office/drawing/2014/main" id="{BFB85ADD-3D6A-4623-AAD1-718747B8BF1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02" t="42114" r="3102" b="2392"/>
          <a:stretch/>
        </p:blipFill>
        <p:spPr>
          <a:xfrm>
            <a:off x="755651" y="2899561"/>
            <a:ext cx="7632700" cy="3193263"/>
          </a:xfrm>
          <a:prstGeom prst="roundRect">
            <a:avLst>
              <a:gd name="adj" fmla="val 3140"/>
            </a:avLst>
          </a:prstGeom>
        </p:spPr>
      </p:pic>
      <p:grpSp>
        <p:nvGrpSpPr>
          <p:cNvPr id="4" name="Group 3"/>
          <p:cNvGrpSpPr>
            <a:grpSpLocks/>
          </p:cNvGrpSpPr>
          <p:nvPr/>
        </p:nvGrpSpPr>
        <p:grpSpPr bwMode="auto">
          <a:xfrm>
            <a:off x="674688" y="1644650"/>
            <a:ext cx="7713662" cy="1168400"/>
            <a:chOff x="674688" y="5370649"/>
            <a:chExt cx="7713662" cy="1167446"/>
          </a:xfrm>
        </p:grpSpPr>
        <p:grpSp>
          <p:nvGrpSpPr>
            <p:cNvPr id="21529" name="Group 2"/>
            <p:cNvGrpSpPr>
              <a:grpSpLocks/>
            </p:cNvGrpSpPr>
            <p:nvPr/>
          </p:nvGrpSpPr>
          <p:grpSpPr bwMode="auto">
            <a:xfrm>
              <a:off x="674688" y="5370649"/>
              <a:ext cx="7713662" cy="1167446"/>
              <a:chOff x="674338" y="2711357"/>
              <a:chExt cx="7714012" cy="1167582"/>
            </a:xfrm>
          </p:grpSpPr>
          <p:grpSp>
            <p:nvGrpSpPr>
              <p:cNvPr id="21531" name="Group 3"/>
              <p:cNvGrpSpPr>
                <a:grpSpLocks/>
              </p:cNvGrpSpPr>
              <p:nvPr/>
            </p:nvGrpSpPr>
            <p:grpSpPr bwMode="auto">
              <a:xfrm>
                <a:off x="674338" y="2711357"/>
                <a:ext cx="7714012" cy="1167582"/>
                <a:chOff x="674339" y="2422262"/>
                <a:chExt cx="7714011" cy="1167582"/>
              </a:xfrm>
            </p:grpSpPr>
            <p:sp>
              <p:nvSpPr>
                <p:cNvPr id="9" name="Rectangle: Rounded Corners 8">
                  <a:extLst>
                    <a:ext uri="{FF2B5EF4-FFF2-40B4-BE49-F238E27FC236}">
                      <a16:creationId xmlns:a16="http://schemas.microsoft.com/office/drawing/2014/main" id="{76D11430-F708-495A-9AD0-1B10FFEE3A5B}"/>
                    </a:ext>
                  </a:extLst>
                </p:cNvPr>
                <p:cNvSpPr/>
                <p:nvPr/>
              </p:nvSpPr>
              <p:spPr>
                <a:xfrm>
                  <a:off x="755305" y="2422262"/>
                  <a:ext cx="7633045" cy="1167582"/>
                </a:xfrm>
                <a:prstGeom prst="roundRect">
                  <a:avLst>
                    <a:gd name="adj" fmla="val 5731"/>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Isosceles Triangle 8">
                  <a:extLst>
                    <a:ext uri="{FF2B5EF4-FFF2-40B4-BE49-F238E27FC236}">
                      <a16:creationId xmlns:a16="http://schemas.microsoft.com/office/drawing/2014/main" id="{BF30E733-5626-4CBF-8602-08DA0FE02DB7}"/>
                    </a:ext>
                  </a:extLst>
                </p:cNvPr>
                <p:cNvSpPr/>
                <p:nvPr/>
              </p:nvSpPr>
              <p:spPr>
                <a:xfrm rot="19089003">
                  <a:off x="674339" y="2423849"/>
                  <a:ext cx="309576" cy="117393"/>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8" name="TXT1">
                <a:extLst>
                  <a:ext uri="{FF2B5EF4-FFF2-40B4-BE49-F238E27FC236}">
                    <a16:creationId xmlns:a16="http://schemas.microsoft.com/office/drawing/2014/main" id="{DD78D390-2CB0-4B36-9639-18A4C06125FE}"/>
                  </a:ext>
                </a:extLst>
              </p:cNvPr>
              <p:cNvSpPr>
                <a:spLocks noChangeArrowheads="1"/>
              </p:cNvSpPr>
              <p:nvPr/>
            </p:nvSpPr>
            <p:spPr bwMode="auto">
              <a:xfrm>
                <a:off x="834682" y="2777985"/>
                <a:ext cx="7553668" cy="923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Let’s take a look inside a synagogue. Before we go inside, there are some important rules we must follow. Many places of worship have special rules for people to follow as a way of showing respect.</a:t>
                </a:r>
              </a:p>
            </p:txBody>
          </p:sp>
        </p:grpSp>
        <p:sp>
          <p:nvSpPr>
            <p:cNvPr id="6" name="Rectangle: Rounded Corners 29">
              <a:extLst>
                <a:ext uri="{FF2B5EF4-FFF2-40B4-BE49-F238E27FC236}">
                  <a16:creationId xmlns:a16="http://schemas.microsoft.com/office/drawing/2014/main" id="{27B4A177-956E-441A-B61D-EAA82860D44B}"/>
                </a:ext>
              </a:extLst>
            </p:cNvPr>
            <p:cNvSpPr/>
            <p:nvPr/>
          </p:nvSpPr>
          <p:spPr>
            <a:xfrm>
              <a:off x="755650" y="5375408"/>
              <a:ext cx="222250" cy="19986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6" name="Rectangle 15"/>
          <p:cNvSpPr>
            <a:spLocks noChangeArrowheads="1"/>
          </p:cNvSpPr>
          <p:nvPr/>
        </p:nvSpPr>
        <p:spPr bwMode="auto">
          <a:xfrm>
            <a:off x="803275" y="2547938"/>
            <a:ext cx="421798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Most people in a synagogue cover their heads. Men wear a special cap called a kippah. Women also cover their heads. Some children and young people do not have to cover their heads.</a:t>
            </a:r>
          </a:p>
        </p:txBody>
      </p:sp>
      <p:pic>
        <p:nvPicPr>
          <p:cNvPr id="20"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2775" y="2052638"/>
            <a:ext cx="4217988" cy="596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 23"/>
          <p:cNvGrpSpPr>
            <a:grpSpLocks/>
          </p:cNvGrpSpPr>
          <p:nvPr/>
        </p:nvGrpSpPr>
        <p:grpSpPr bwMode="auto">
          <a:xfrm>
            <a:off x="755650" y="1627188"/>
            <a:ext cx="7632700" cy="771525"/>
            <a:chOff x="755649" y="1626933"/>
            <a:chExt cx="7632701" cy="772472"/>
          </a:xfrm>
        </p:grpSpPr>
        <p:grpSp>
          <p:nvGrpSpPr>
            <p:cNvPr id="21522" name="pencil"/>
            <p:cNvGrpSpPr>
              <a:grpSpLocks/>
            </p:cNvGrpSpPr>
            <p:nvPr/>
          </p:nvGrpSpPr>
          <p:grpSpPr bwMode="auto">
            <a:xfrm>
              <a:off x="755649" y="1904106"/>
              <a:ext cx="7632701" cy="495299"/>
              <a:chOff x="755649" y="2834688"/>
              <a:chExt cx="7630864" cy="495603"/>
            </a:xfrm>
          </p:grpSpPr>
          <p:grpSp>
            <p:nvGrpSpPr>
              <p:cNvPr id="21525" name="Group 20"/>
              <p:cNvGrpSpPr>
                <a:grpSpLocks/>
              </p:cNvGrpSpPr>
              <p:nvPr/>
            </p:nvGrpSpPr>
            <p:grpSpPr bwMode="auto">
              <a:xfrm>
                <a:off x="755649" y="2834688"/>
                <a:ext cx="7630864" cy="495603"/>
                <a:chOff x="755649" y="2710863"/>
                <a:chExt cx="7630864" cy="495603"/>
              </a:xfrm>
            </p:grpSpPr>
            <p:sp>
              <p:nvSpPr>
                <p:cNvPr id="14" name="Rectangle: Rounded Corners 13">
                  <a:extLst>
                    <a:ext uri="{FF2B5EF4-FFF2-40B4-BE49-F238E27FC236}">
                      <a16:creationId xmlns:a16="http://schemas.microsoft.com/office/drawing/2014/main" id="{F5DA138D-2966-4D19-8A85-93F2202C87BE}"/>
                    </a:ext>
                  </a:extLst>
                </p:cNvPr>
                <p:cNvSpPr/>
                <p:nvPr/>
              </p:nvSpPr>
              <p:spPr>
                <a:xfrm>
                  <a:off x="755649" y="2710254"/>
                  <a:ext cx="7630864" cy="496212"/>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5" name="Rectangle 14">
                  <a:extLst>
                    <a:ext uri="{FF2B5EF4-FFF2-40B4-BE49-F238E27FC236}">
                      <a16:creationId xmlns:a16="http://schemas.microsoft.com/office/drawing/2014/main" id="{1065FD14-D15E-489C-B793-548294B9712D}"/>
                    </a:ext>
                  </a:extLst>
                </p:cNvPr>
                <p:cNvSpPr/>
                <p:nvPr/>
              </p:nvSpPr>
              <p:spPr>
                <a:xfrm>
                  <a:off x="833418" y="2777052"/>
                  <a:ext cx="7472152" cy="370568"/>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Cover your head</a:t>
                  </a:r>
                </a:p>
              </p:txBody>
            </p:sp>
          </p:grpSp>
          <p:sp>
            <p:nvSpPr>
              <p:cNvPr id="13" name="Rectangle: Rounded Corners 29">
                <a:extLst>
                  <a:ext uri="{FF2B5EF4-FFF2-40B4-BE49-F238E27FC236}">
                    <a16:creationId xmlns:a16="http://schemas.microsoft.com/office/drawing/2014/main" id="{1DBA4839-758C-4511-BD3F-75283680AA7F}"/>
                  </a:ext>
                </a:extLst>
              </p:cNvPr>
              <p:cNvSpPr/>
              <p:nvPr/>
            </p:nvSpPr>
            <p:spPr>
              <a:xfrm>
                <a:off x="755649" y="2843621"/>
                <a:ext cx="222197" cy="200393"/>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21" name="Rectangle: Rounded Corners 20">
              <a:extLst>
                <a:ext uri="{FF2B5EF4-FFF2-40B4-BE49-F238E27FC236}">
                  <a16:creationId xmlns:a16="http://schemas.microsoft.com/office/drawing/2014/main" id="{F7DE77F5-282D-496F-B3C8-62C18E1A1749}"/>
                </a:ext>
              </a:extLst>
            </p:cNvPr>
            <p:cNvSpPr/>
            <p:nvPr/>
          </p:nvSpPr>
          <p:spPr bwMode="auto">
            <a:xfrm>
              <a:off x="7556500" y="1707994"/>
              <a:ext cx="573088" cy="526108"/>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21524"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4727" y="1626933"/>
              <a:ext cx="804829" cy="569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5" name="quiet"/>
          <p:cNvGrpSpPr>
            <a:grpSpLocks/>
          </p:cNvGrpSpPr>
          <p:nvPr/>
        </p:nvGrpSpPr>
        <p:grpSpPr bwMode="auto">
          <a:xfrm>
            <a:off x="755650" y="1604963"/>
            <a:ext cx="7632700" cy="773112"/>
            <a:chOff x="755649" y="1626933"/>
            <a:chExt cx="7632701" cy="772472"/>
          </a:xfrm>
        </p:grpSpPr>
        <p:grpSp>
          <p:nvGrpSpPr>
            <p:cNvPr id="21515" name="pencil"/>
            <p:cNvGrpSpPr>
              <a:grpSpLocks/>
            </p:cNvGrpSpPr>
            <p:nvPr/>
          </p:nvGrpSpPr>
          <p:grpSpPr bwMode="auto">
            <a:xfrm>
              <a:off x="755649" y="1904106"/>
              <a:ext cx="7632701" cy="495299"/>
              <a:chOff x="755649" y="2834688"/>
              <a:chExt cx="7630864" cy="495603"/>
            </a:xfrm>
          </p:grpSpPr>
          <p:grpSp>
            <p:nvGrpSpPr>
              <p:cNvPr id="21518" name="Group 20"/>
              <p:cNvGrpSpPr>
                <a:grpSpLocks/>
              </p:cNvGrpSpPr>
              <p:nvPr/>
            </p:nvGrpSpPr>
            <p:grpSpPr bwMode="auto">
              <a:xfrm>
                <a:off x="755649" y="2834688"/>
                <a:ext cx="7630864" cy="495603"/>
                <a:chOff x="755649" y="2710863"/>
                <a:chExt cx="7630864" cy="495603"/>
              </a:xfrm>
            </p:grpSpPr>
            <p:sp>
              <p:nvSpPr>
                <p:cNvPr id="31" name="Rectangle: Rounded Corners 30">
                  <a:extLst>
                    <a:ext uri="{FF2B5EF4-FFF2-40B4-BE49-F238E27FC236}">
                      <a16:creationId xmlns:a16="http://schemas.microsoft.com/office/drawing/2014/main" id="{832C1DD9-A037-4C64-A330-561F7BFCDD45}"/>
                    </a:ext>
                  </a:extLst>
                </p:cNvPr>
                <p:cNvSpPr/>
                <p:nvPr/>
              </p:nvSpPr>
              <p:spPr>
                <a:xfrm>
                  <a:off x="755649" y="2711272"/>
                  <a:ext cx="7630864" cy="495194"/>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2" name="Rectangle 31">
                  <a:extLst>
                    <a:ext uri="{FF2B5EF4-FFF2-40B4-BE49-F238E27FC236}">
                      <a16:creationId xmlns:a16="http://schemas.microsoft.com/office/drawing/2014/main" id="{B976217A-868D-4BDE-8D1F-07918A61E041}"/>
                    </a:ext>
                  </a:extLst>
                </p:cNvPr>
                <p:cNvSpPr/>
                <p:nvPr/>
              </p:nvSpPr>
              <p:spPr>
                <a:xfrm>
                  <a:off x="833418" y="2777933"/>
                  <a:ext cx="7472152" cy="369809"/>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Be quiet</a:t>
                  </a:r>
                </a:p>
              </p:txBody>
            </p:sp>
          </p:grpSp>
          <p:sp>
            <p:nvSpPr>
              <p:cNvPr id="30" name="Rectangle: Rounded Corners 29">
                <a:extLst>
                  <a:ext uri="{FF2B5EF4-FFF2-40B4-BE49-F238E27FC236}">
                    <a16:creationId xmlns:a16="http://schemas.microsoft.com/office/drawing/2014/main" id="{50FF9BF4-1E41-4C64-A0DB-2E0C1D8D771E}"/>
                  </a:ext>
                </a:extLst>
              </p:cNvPr>
              <p:cNvSpPr/>
              <p:nvPr/>
            </p:nvSpPr>
            <p:spPr>
              <a:xfrm>
                <a:off x="755649" y="2844620"/>
                <a:ext cx="222197" cy="19998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27" name="Rectangle: Rounded Corners 26">
              <a:extLst>
                <a:ext uri="{FF2B5EF4-FFF2-40B4-BE49-F238E27FC236}">
                  <a16:creationId xmlns:a16="http://schemas.microsoft.com/office/drawing/2014/main" id="{17310643-5613-465A-9FD5-506362CE4752}"/>
                </a:ext>
              </a:extLst>
            </p:cNvPr>
            <p:cNvSpPr/>
            <p:nvPr/>
          </p:nvSpPr>
          <p:spPr bwMode="auto">
            <a:xfrm>
              <a:off x="7556500" y="1707828"/>
              <a:ext cx="573088" cy="525028"/>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21517"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4727" y="1626933"/>
              <a:ext cx="804829" cy="569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Rectangle 32"/>
          <p:cNvSpPr>
            <a:spLocks noChangeArrowheads="1"/>
          </p:cNvSpPr>
          <p:nvPr/>
        </p:nvSpPr>
        <p:spPr bwMode="auto">
          <a:xfrm>
            <a:off x="803275" y="2541588"/>
            <a:ext cx="39274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A synagogue is used for different things. Some of these things, like prayer, are quiet things. It is important to be aware of how quiet things are inside, so that you can be respectful of people who might be thinking in silence.</a:t>
            </a:r>
          </a:p>
        </p:txBody>
      </p:sp>
      <p:pic>
        <p:nvPicPr>
          <p:cNvPr id="35" name="Picture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8938" y="2433638"/>
            <a:ext cx="4665662" cy="329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xit" presetSubtype="0" fill="hold"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par>
                                <p:cTn id="13" presetID="10" presetClass="exit" presetSubtype="0" fill="hold" nodeType="withEffect">
                                  <p:stCondLst>
                                    <p:cond delay="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childTnLst>
                          </p:cTn>
                        </p:par>
                        <p:par>
                          <p:cTn id="16" fill="hold" nodeType="afterGroup">
                            <p:stCondLst>
                              <p:cond delay="500"/>
                            </p:stCondLst>
                            <p:childTnLst>
                              <p:par>
                                <p:cTn id="17" presetID="10"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nodeType="afterGroup">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xit" presetSubtype="0" fill="hold" nodeType="clickEffect">
                                  <p:stCondLst>
                                    <p:cond delay="0"/>
                                  </p:stCondLst>
                                  <p:childTnLst>
                                    <p:animEffect transition="out" filter="fade">
                                      <p:cBhvr>
                                        <p:cTn id="30" dur="500"/>
                                        <p:tgtEl>
                                          <p:spTgt spid="24"/>
                                        </p:tgtEl>
                                      </p:cBhvr>
                                    </p:animEffect>
                                    <p:set>
                                      <p:cBhvr>
                                        <p:cTn id="31" dur="1" fill="hold">
                                          <p:stCondLst>
                                            <p:cond delay="499"/>
                                          </p:stCondLst>
                                        </p:cTn>
                                        <p:tgtEl>
                                          <p:spTgt spid="24"/>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16"/>
                                        </p:tgtEl>
                                      </p:cBhvr>
                                    </p:animEffect>
                                    <p:set>
                                      <p:cBhvr>
                                        <p:cTn id="34" dur="1" fill="hold">
                                          <p:stCondLst>
                                            <p:cond delay="499"/>
                                          </p:stCondLst>
                                        </p:cTn>
                                        <p:tgtEl>
                                          <p:spTgt spid="16"/>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20"/>
                                        </p:tgtEl>
                                      </p:cBhvr>
                                    </p:animEffect>
                                    <p:set>
                                      <p:cBhvr>
                                        <p:cTn id="37" dur="1" fill="hold">
                                          <p:stCondLst>
                                            <p:cond delay="499"/>
                                          </p:stCondLst>
                                        </p:cTn>
                                        <p:tgtEl>
                                          <p:spTgt spid="20"/>
                                        </p:tgtEl>
                                        <p:attrNameLst>
                                          <p:attrName>style.visibility</p:attrName>
                                        </p:attrNameLst>
                                      </p:cBhvr>
                                      <p:to>
                                        <p:strVal val="hidden"/>
                                      </p:to>
                                    </p:set>
                                  </p:childTnLst>
                                </p:cTn>
                              </p:par>
                            </p:childTnLst>
                          </p:cTn>
                        </p:par>
                        <p:par>
                          <p:cTn id="38" fill="hold" nodeType="afterGroup">
                            <p:stCondLst>
                              <p:cond delay="500"/>
                            </p:stCondLst>
                            <p:childTnLst>
                              <p:par>
                                <p:cTn id="39" presetID="10"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childTnLst>
                          </p:cTn>
                        </p:par>
                        <p:par>
                          <p:cTn id="42" fill="hold" nodeType="afterGroup">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par>
                                <p:cTn id="46" presetID="10" presetClass="entr" presetSubtype="0" fill="hold" nodeType="with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fade">
                                      <p:cBhvr>
                                        <p:cTn id="4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2531" name="quiet"/>
          <p:cNvGrpSpPr>
            <a:grpSpLocks/>
          </p:cNvGrpSpPr>
          <p:nvPr/>
        </p:nvGrpSpPr>
        <p:grpSpPr bwMode="auto">
          <a:xfrm>
            <a:off x="755650" y="1685925"/>
            <a:ext cx="7632700" cy="692150"/>
            <a:chOff x="755649" y="1708048"/>
            <a:chExt cx="7632701" cy="691357"/>
          </a:xfrm>
        </p:grpSpPr>
        <p:grpSp>
          <p:nvGrpSpPr>
            <p:cNvPr id="22537" name="pencil"/>
            <p:cNvGrpSpPr>
              <a:grpSpLocks/>
            </p:cNvGrpSpPr>
            <p:nvPr/>
          </p:nvGrpSpPr>
          <p:grpSpPr bwMode="auto">
            <a:xfrm>
              <a:off x="755649" y="1904106"/>
              <a:ext cx="7632701" cy="495299"/>
              <a:chOff x="755649" y="2834688"/>
              <a:chExt cx="7630864" cy="495603"/>
            </a:xfrm>
          </p:grpSpPr>
          <p:grpSp>
            <p:nvGrpSpPr>
              <p:cNvPr id="22539"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Prayer Room</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2532" name="Rectangle 10"/>
          <p:cNvSpPr>
            <a:spLocks noChangeArrowheads="1"/>
          </p:cNvSpPr>
          <p:nvPr/>
        </p:nvSpPr>
        <p:spPr bwMode="auto">
          <a:xfrm>
            <a:off x="781050" y="2547938"/>
            <a:ext cx="3897313"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This is where Jews gather to pray together. In some synagogues, men sit in a different area to the women. Men wear a special shawl, called a </a:t>
            </a:r>
            <a:r>
              <a:rPr lang="en-GB" altLang="en-US" b="1">
                <a:solidFill>
                  <a:schemeClr val="tx1"/>
                </a:solidFill>
              </a:rPr>
              <a:t>tallit</a:t>
            </a:r>
            <a:r>
              <a:rPr lang="en-GB" altLang="en-US">
                <a:solidFill>
                  <a:schemeClr val="tx1"/>
                </a:solidFill>
              </a:rPr>
              <a:t>, when they pray.</a:t>
            </a:r>
          </a:p>
        </p:txBody>
      </p:sp>
      <p:pic>
        <p:nvPicPr>
          <p:cNvPr id="15" name="Picture 14">
            <a:extLst>
              <a:ext uri="{FF2B5EF4-FFF2-40B4-BE49-F238E27FC236}">
                <a16:creationId xmlns:a16="http://schemas.microsoft.com/office/drawing/2014/main" id="{62BC5923-BCD3-4420-AA9F-0E701DE86F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5914" y="2666777"/>
            <a:ext cx="3657600" cy="2586345"/>
          </a:xfrm>
          <a:prstGeom prst="roundRect">
            <a:avLst>
              <a:gd name="adj" fmla="val 3535"/>
            </a:avLst>
          </a:prstGeom>
          <a:ln w="57150">
            <a:solidFill>
              <a:srgbClr val="7768AD"/>
            </a:solidFill>
          </a:ln>
        </p:spPr>
      </p:pic>
      <p:pic>
        <p:nvPicPr>
          <p:cNvPr id="22534"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CCBAEA90-7626-47FE-8AA1-FA0E6B145D2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667" t="-2572" r="-14546" b="-2822"/>
          <a:stretch/>
        </p:blipFill>
        <p:spPr>
          <a:xfrm>
            <a:off x="3670395" y="3890279"/>
            <a:ext cx="961276" cy="2185128"/>
          </a:xfrm>
          <a:prstGeom prst="roundRect">
            <a:avLst/>
          </a:prstGeom>
          <a:ln w="57150">
            <a:solidFill>
              <a:srgbClr val="7768AD"/>
            </a:solidFill>
          </a:ln>
        </p:spPr>
      </p:pic>
      <p:cxnSp>
        <p:nvCxnSpPr>
          <p:cNvPr id="21" name="Straight Arrow Connector 20">
            <a:extLst>
              <a:ext uri="{FF2B5EF4-FFF2-40B4-BE49-F238E27FC236}">
                <a16:creationId xmlns:a16="http://schemas.microsoft.com/office/drawing/2014/main" id="{354C46DD-2B76-447C-B757-D798991745CA}"/>
              </a:ext>
            </a:extLst>
          </p:cNvPr>
          <p:cNvCxnSpPr>
            <a:cxnSpLocks/>
          </p:cNvCxnSpPr>
          <p:nvPr/>
        </p:nvCxnSpPr>
        <p:spPr>
          <a:xfrm>
            <a:off x="1219200" y="4024313"/>
            <a:ext cx="2185988" cy="869950"/>
          </a:xfrm>
          <a:prstGeom prst="straightConnector1">
            <a:avLst/>
          </a:prstGeom>
          <a:ln w="38100">
            <a:solidFill>
              <a:srgbClr val="7768AD"/>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500"/>
                                        <p:tgtEl>
                                          <p:spTgt spid="21"/>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1AE422E-1CBF-4B84-BF52-3BFC14B700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3790" y="2653097"/>
            <a:ext cx="3676946" cy="2600026"/>
          </a:xfrm>
          <a:prstGeom prst="roundRect">
            <a:avLst>
              <a:gd name="adj" fmla="val 3604"/>
            </a:avLst>
          </a:prstGeom>
          <a:ln w="57150">
            <a:solidFill>
              <a:srgbClr val="7768AD"/>
            </a:solidFill>
          </a:ln>
        </p:spPr>
      </p:pic>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3556" name="quiet"/>
          <p:cNvGrpSpPr>
            <a:grpSpLocks/>
          </p:cNvGrpSpPr>
          <p:nvPr/>
        </p:nvGrpSpPr>
        <p:grpSpPr bwMode="auto">
          <a:xfrm>
            <a:off x="755650" y="1685925"/>
            <a:ext cx="7632700" cy="692150"/>
            <a:chOff x="755649" y="1708048"/>
            <a:chExt cx="7632701" cy="691357"/>
          </a:xfrm>
        </p:grpSpPr>
        <p:grpSp>
          <p:nvGrpSpPr>
            <p:cNvPr id="23559" name="pencil"/>
            <p:cNvGrpSpPr>
              <a:grpSpLocks/>
            </p:cNvGrpSpPr>
            <p:nvPr/>
          </p:nvGrpSpPr>
          <p:grpSpPr bwMode="auto">
            <a:xfrm>
              <a:off x="755649" y="1904106"/>
              <a:ext cx="7632701" cy="495299"/>
              <a:chOff x="755649" y="2834688"/>
              <a:chExt cx="7630864" cy="495603"/>
            </a:xfrm>
          </p:grpSpPr>
          <p:grpSp>
            <p:nvGrpSpPr>
              <p:cNvPr id="23561"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Cantor</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3557" name="Rectangle 10"/>
          <p:cNvSpPr>
            <a:spLocks noChangeArrowheads="1"/>
          </p:cNvSpPr>
          <p:nvPr/>
        </p:nvSpPr>
        <p:spPr bwMode="auto">
          <a:xfrm>
            <a:off x="781050" y="2547938"/>
            <a:ext cx="38973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This person has a special place in the room to stand. They chant prayers for the rest of the people to join in with.</a:t>
            </a:r>
          </a:p>
        </p:txBody>
      </p:sp>
      <p:pic>
        <p:nvPicPr>
          <p:cNvPr id="23558"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4579" name="quiet"/>
          <p:cNvGrpSpPr>
            <a:grpSpLocks/>
          </p:cNvGrpSpPr>
          <p:nvPr/>
        </p:nvGrpSpPr>
        <p:grpSpPr bwMode="auto">
          <a:xfrm>
            <a:off x="755650" y="1685925"/>
            <a:ext cx="7632700" cy="692150"/>
            <a:chOff x="755649" y="1708048"/>
            <a:chExt cx="7632701" cy="691357"/>
          </a:xfrm>
        </p:grpSpPr>
        <p:grpSp>
          <p:nvGrpSpPr>
            <p:cNvPr id="24583" name="pencil"/>
            <p:cNvGrpSpPr>
              <a:grpSpLocks/>
            </p:cNvGrpSpPr>
            <p:nvPr/>
          </p:nvGrpSpPr>
          <p:grpSpPr bwMode="auto">
            <a:xfrm>
              <a:off x="755649" y="1904106"/>
              <a:ext cx="7632701" cy="495299"/>
              <a:chOff x="755649" y="2834688"/>
              <a:chExt cx="7630864" cy="495603"/>
            </a:xfrm>
          </p:grpSpPr>
          <p:grpSp>
            <p:nvGrpSpPr>
              <p:cNvPr id="24585"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Bimah</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4580" name="Rectangle 10"/>
          <p:cNvSpPr>
            <a:spLocks noChangeArrowheads="1"/>
          </p:cNvSpPr>
          <p:nvPr/>
        </p:nvSpPr>
        <p:spPr bwMode="auto">
          <a:xfrm>
            <a:off x="781050" y="2547938"/>
            <a:ext cx="389731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The Jewish special book is called the Torah. It is sacred to Jewish believers. The </a:t>
            </a:r>
            <a:r>
              <a:rPr lang="en-GB" altLang="en-US" b="1">
                <a:solidFill>
                  <a:schemeClr val="tx1"/>
                </a:solidFill>
              </a:rPr>
              <a:t>bimah</a:t>
            </a:r>
            <a:r>
              <a:rPr lang="en-GB" altLang="en-US">
                <a:solidFill>
                  <a:schemeClr val="tx1"/>
                </a:solidFill>
              </a:rPr>
              <a:t> is a raised platform where the Torah is placed when it is to be read from. This is often in the middle of the room, or at the end of the room near the </a:t>
            </a:r>
            <a:r>
              <a:rPr lang="en-GB" altLang="en-US" b="1">
                <a:solidFill>
                  <a:schemeClr val="tx1"/>
                </a:solidFill>
              </a:rPr>
              <a:t>ark</a:t>
            </a:r>
            <a:r>
              <a:rPr lang="en-GB" altLang="en-US">
                <a:solidFill>
                  <a:schemeClr val="tx1"/>
                </a:solidFill>
              </a:rPr>
              <a:t>. The </a:t>
            </a:r>
            <a:r>
              <a:rPr lang="en-GB" altLang="en-US" b="1">
                <a:solidFill>
                  <a:schemeClr val="tx1"/>
                </a:solidFill>
              </a:rPr>
              <a:t>cantor</a:t>
            </a:r>
            <a:r>
              <a:rPr lang="en-GB" altLang="en-US">
                <a:solidFill>
                  <a:schemeClr val="tx1"/>
                </a:solidFill>
              </a:rPr>
              <a:t> stands here, too.</a:t>
            </a:r>
          </a:p>
        </p:txBody>
      </p:sp>
      <p:pic>
        <p:nvPicPr>
          <p:cNvPr id="24581"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1400" y="2584450"/>
            <a:ext cx="3455988"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5603" name="quiet"/>
          <p:cNvGrpSpPr>
            <a:grpSpLocks/>
          </p:cNvGrpSpPr>
          <p:nvPr/>
        </p:nvGrpSpPr>
        <p:grpSpPr bwMode="auto">
          <a:xfrm>
            <a:off x="755650" y="1685925"/>
            <a:ext cx="7632700" cy="692150"/>
            <a:chOff x="755649" y="1708048"/>
            <a:chExt cx="7632701" cy="691357"/>
          </a:xfrm>
        </p:grpSpPr>
        <p:grpSp>
          <p:nvGrpSpPr>
            <p:cNvPr id="25607" name="pencil"/>
            <p:cNvGrpSpPr>
              <a:grpSpLocks/>
            </p:cNvGrpSpPr>
            <p:nvPr/>
          </p:nvGrpSpPr>
          <p:grpSpPr bwMode="auto">
            <a:xfrm>
              <a:off x="755649" y="1904106"/>
              <a:ext cx="7632701" cy="495299"/>
              <a:chOff x="755649" y="2834688"/>
              <a:chExt cx="7630864" cy="495603"/>
            </a:xfrm>
          </p:grpSpPr>
          <p:grpSp>
            <p:nvGrpSpPr>
              <p:cNvPr id="25609"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Ark</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5604" name="Rectangle 10"/>
          <p:cNvSpPr>
            <a:spLocks noChangeArrowheads="1"/>
          </p:cNvSpPr>
          <p:nvPr/>
        </p:nvSpPr>
        <p:spPr bwMode="auto">
          <a:xfrm>
            <a:off x="781050" y="2547938"/>
            <a:ext cx="3897313"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To look after their special book, every synagogue has an </a:t>
            </a:r>
            <a:r>
              <a:rPr lang="en-GB" altLang="en-US" b="1">
                <a:solidFill>
                  <a:schemeClr val="tx1"/>
                </a:solidFill>
              </a:rPr>
              <a:t>ark</a:t>
            </a:r>
            <a:r>
              <a:rPr lang="en-GB" altLang="en-US">
                <a:solidFill>
                  <a:schemeClr val="tx1"/>
                </a:solidFill>
              </a:rPr>
              <a:t>. This is a special place where the Torah is kept. It is often on the main wall of the synagogue and impressively decorated. </a:t>
            </a:r>
          </a:p>
        </p:txBody>
      </p:sp>
      <p:pic>
        <p:nvPicPr>
          <p:cNvPr id="25605"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7363" y="1436688"/>
            <a:ext cx="3568700" cy="504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6627" name="quiet"/>
          <p:cNvGrpSpPr>
            <a:grpSpLocks/>
          </p:cNvGrpSpPr>
          <p:nvPr/>
        </p:nvGrpSpPr>
        <p:grpSpPr bwMode="auto">
          <a:xfrm>
            <a:off x="755650" y="1685925"/>
            <a:ext cx="7632700" cy="692150"/>
            <a:chOff x="755649" y="1708048"/>
            <a:chExt cx="7632701" cy="691357"/>
          </a:xfrm>
        </p:grpSpPr>
        <p:grpSp>
          <p:nvGrpSpPr>
            <p:cNvPr id="26631" name="pencil"/>
            <p:cNvGrpSpPr>
              <a:grpSpLocks/>
            </p:cNvGrpSpPr>
            <p:nvPr/>
          </p:nvGrpSpPr>
          <p:grpSpPr bwMode="auto">
            <a:xfrm>
              <a:off x="755649" y="1904106"/>
              <a:ext cx="7632701" cy="495299"/>
              <a:chOff x="755649" y="2834688"/>
              <a:chExt cx="7630864" cy="495603"/>
            </a:xfrm>
          </p:grpSpPr>
          <p:grpSp>
            <p:nvGrpSpPr>
              <p:cNvPr id="26633"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Eternal Light</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6628" name="Rectangle 10"/>
          <p:cNvSpPr>
            <a:spLocks noChangeArrowheads="1"/>
          </p:cNvSpPr>
          <p:nvPr/>
        </p:nvSpPr>
        <p:spPr bwMode="auto">
          <a:xfrm>
            <a:off x="781050" y="2547938"/>
            <a:ext cx="379095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Tx/>
              <a:buNone/>
            </a:pPr>
            <a:r>
              <a:rPr lang="en-GB" altLang="en-US">
                <a:solidFill>
                  <a:schemeClr val="tx1"/>
                </a:solidFill>
              </a:rPr>
              <a:t>In some synagogues, there is a light above the </a:t>
            </a:r>
            <a:r>
              <a:rPr lang="en-GB" altLang="en-US" b="1">
                <a:solidFill>
                  <a:schemeClr val="tx1"/>
                </a:solidFill>
              </a:rPr>
              <a:t>ark</a:t>
            </a:r>
            <a:r>
              <a:rPr lang="en-GB" altLang="en-US">
                <a:solidFill>
                  <a:schemeClr val="tx1"/>
                </a:solidFill>
              </a:rPr>
              <a:t>. This is called the Eternal Light. Its name comes from a verse in the Torah which says an eternal flame should burn in the temple all the time. It is also a reminder of the candles in the Temple in Jerusalem that stayed lit, which Jews believe was a miracle of God.</a:t>
            </a:r>
          </a:p>
        </p:txBody>
      </p:sp>
      <p:pic>
        <p:nvPicPr>
          <p:cNvPr id="26629"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5563" y="1263650"/>
            <a:ext cx="2174875" cy="482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1516063" y="1227138"/>
            <a:ext cx="6321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eaLnBrk="0" fontAlgn="base" hangingPunct="0">
              <a:spcBef>
                <a:spcPct val="0"/>
              </a:spcBef>
              <a:spcAft>
                <a:spcPct val="0"/>
              </a:spcAft>
              <a:defRPr>
                <a:solidFill>
                  <a:schemeClr val="tx1"/>
                </a:solidFill>
                <a:latin typeface="Twinkl" panose="020B0604020202020204" pitchFamily="2" charset="0"/>
              </a:defRPr>
            </a:lvl6pPr>
            <a:lvl7pPr marL="2971800" indent="-228600" eaLnBrk="0" fontAlgn="base" hangingPunct="0">
              <a:spcBef>
                <a:spcPct val="0"/>
              </a:spcBef>
              <a:spcAft>
                <a:spcPct val="0"/>
              </a:spcAft>
              <a:defRPr>
                <a:solidFill>
                  <a:schemeClr val="tx1"/>
                </a:solidFill>
                <a:latin typeface="Twinkl" panose="020B0604020202020204" pitchFamily="2" charset="0"/>
              </a:defRPr>
            </a:lvl7pPr>
            <a:lvl8pPr marL="3429000" indent="-228600" eaLnBrk="0" fontAlgn="base" hangingPunct="0">
              <a:spcBef>
                <a:spcPct val="0"/>
              </a:spcBef>
              <a:spcAft>
                <a:spcPct val="0"/>
              </a:spcAft>
              <a:defRPr>
                <a:solidFill>
                  <a:schemeClr val="tx1"/>
                </a:solidFill>
                <a:latin typeface="Twinkl" panose="020B0604020202020204" pitchFamily="2" charset="0"/>
              </a:defRPr>
            </a:lvl8pPr>
            <a:lvl9pPr marL="3886200" indent="-228600" eaLnBrk="0" fontAlgn="base" hangingPunct="0">
              <a:spcBef>
                <a:spcPct val="0"/>
              </a:spcBef>
              <a:spcAft>
                <a:spcPct val="0"/>
              </a:spcAft>
              <a:defRPr>
                <a:solidFill>
                  <a:schemeClr val="tx1"/>
                </a:solidFill>
                <a:latin typeface="Twinkl" panose="020B0604020202020204" pitchFamily="2" charset="0"/>
              </a:defRPr>
            </a:lvl9pPr>
          </a:lstStyle>
          <a:p>
            <a:r>
              <a:rPr lang="en-GB" altLang="en-US"/>
              <a:t>Watch the clip of inside of Synagogue </a:t>
            </a:r>
          </a:p>
        </p:txBody>
      </p:sp>
      <p:sp>
        <p:nvSpPr>
          <p:cNvPr id="27651" name="Rectangle 3"/>
          <p:cNvSpPr>
            <a:spLocks noChangeArrowheads="1"/>
          </p:cNvSpPr>
          <p:nvPr/>
        </p:nvSpPr>
        <p:spPr bwMode="auto">
          <a:xfrm>
            <a:off x="1162050" y="2217738"/>
            <a:ext cx="4572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pitchFamily="2" charset="0"/>
              </a:defRPr>
            </a:lvl1pPr>
            <a:lvl2pPr marL="742950" indent="-285750">
              <a:defRPr>
                <a:solidFill>
                  <a:schemeClr val="tx1"/>
                </a:solidFill>
                <a:latin typeface="Twinkl" panose="020B0604020202020204" pitchFamily="2" charset="0"/>
              </a:defRPr>
            </a:lvl2pPr>
            <a:lvl3pPr marL="1143000" indent="-228600">
              <a:defRPr>
                <a:solidFill>
                  <a:schemeClr val="tx1"/>
                </a:solidFill>
                <a:latin typeface="Twinkl" panose="020B0604020202020204" pitchFamily="2" charset="0"/>
              </a:defRPr>
            </a:lvl3pPr>
            <a:lvl4pPr marL="1600200" indent="-228600">
              <a:defRPr>
                <a:solidFill>
                  <a:schemeClr val="tx1"/>
                </a:solidFill>
                <a:latin typeface="Twinkl" panose="020B0604020202020204" pitchFamily="2" charset="0"/>
              </a:defRPr>
            </a:lvl4pPr>
            <a:lvl5pPr marL="2057400" indent="-228600">
              <a:defRPr>
                <a:solidFill>
                  <a:schemeClr val="tx1"/>
                </a:solidFill>
                <a:latin typeface="Twinkl" panose="020B0604020202020204" pitchFamily="2" charset="0"/>
              </a:defRPr>
            </a:lvl5pPr>
            <a:lvl6pPr marL="2514600" indent="-228600" eaLnBrk="0" fontAlgn="base" hangingPunct="0">
              <a:spcBef>
                <a:spcPct val="0"/>
              </a:spcBef>
              <a:spcAft>
                <a:spcPct val="0"/>
              </a:spcAft>
              <a:defRPr>
                <a:solidFill>
                  <a:schemeClr val="tx1"/>
                </a:solidFill>
                <a:latin typeface="Twinkl" panose="020B0604020202020204" pitchFamily="2" charset="0"/>
              </a:defRPr>
            </a:lvl6pPr>
            <a:lvl7pPr marL="2971800" indent="-228600" eaLnBrk="0" fontAlgn="base" hangingPunct="0">
              <a:spcBef>
                <a:spcPct val="0"/>
              </a:spcBef>
              <a:spcAft>
                <a:spcPct val="0"/>
              </a:spcAft>
              <a:defRPr>
                <a:solidFill>
                  <a:schemeClr val="tx1"/>
                </a:solidFill>
                <a:latin typeface="Twinkl" panose="020B0604020202020204" pitchFamily="2" charset="0"/>
              </a:defRPr>
            </a:lvl7pPr>
            <a:lvl8pPr marL="3429000" indent="-228600" eaLnBrk="0" fontAlgn="base" hangingPunct="0">
              <a:spcBef>
                <a:spcPct val="0"/>
              </a:spcBef>
              <a:spcAft>
                <a:spcPct val="0"/>
              </a:spcAft>
              <a:defRPr>
                <a:solidFill>
                  <a:schemeClr val="tx1"/>
                </a:solidFill>
                <a:latin typeface="Twinkl" panose="020B0604020202020204" pitchFamily="2" charset="0"/>
              </a:defRPr>
            </a:lvl8pPr>
            <a:lvl9pPr marL="3886200" indent="-228600" eaLnBrk="0" fontAlgn="base" hangingPunct="0">
              <a:spcBef>
                <a:spcPct val="0"/>
              </a:spcBef>
              <a:spcAft>
                <a:spcPct val="0"/>
              </a:spcAft>
              <a:defRPr>
                <a:solidFill>
                  <a:schemeClr val="tx1"/>
                </a:solidFill>
                <a:latin typeface="Twinkl" panose="020B0604020202020204" pitchFamily="2" charset="0"/>
              </a:defRPr>
            </a:lvl9pPr>
          </a:lstStyle>
          <a:p>
            <a:r>
              <a:rPr lang="en-GB" altLang="en-US">
                <a:hlinkClick r:id="rId2"/>
              </a:rPr>
              <a:t>https://www.bbc.co.uk/bitesize/clips/z834wmn</a:t>
            </a:r>
            <a:endParaRPr lang="en-GB" altLang="en-US"/>
          </a:p>
        </p:txBody>
      </p:sp>
      <p:pic>
        <p:nvPicPr>
          <p:cNvPr id="2765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47888" y="3216275"/>
            <a:ext cx="4592637" cy="257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86F32F-9258-473F-BBA6-55CFE3E47E38}"/>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Match It Up!</a:t>
            </a:r>
          </a:p>
        </p:txBody>
      </p:sp>
      <p:grpSp>
        <p:nvGrpSpPr>
          <p:cNvPr id="28675" name="Group 2"/>
          <p:cNvGrpSpPr>
            <a:grpSpLocks/>
          </p:cNvGrpSpPr>
          <p:nvPr/>
        </p:nvGrpSpPr>
        <p:grpSpPr bwMode="auto">
          <a:xfrm>
            <a:off x="674688" y="1881188"/>
            <a:ext cx="4056062" cy="1106487"/>
            <a:chOff x="674688" y="5370649"/>
            <a:chExt cx="4056062" cy="1106486"/>
          </a:xfrm>
        </p:grpSpPr>
        <p:grpSp>
          <p:nvGrpSpPr>
            <p:cNvPr id="28686" name="Group 2"/>
            <p:cNvGrpSpPr>
              <a:grpSpLocks/>
            </p:cNvGrpSpPr>
            <p:nvPr/>
          </p:nvGrpSpPr>
          <p:grpSpPr bwMode="auto">
            <a:xfrm>
              <a:off x="674688" y="5370649"/>
              <a:ext cx="4056062" cy="1106486"/>
              <a:chOff x="674338" y="2711357"/>
              <a:chExt cx="4056246" cy="1106615"/>
            </a:xfrm>
          </p:grpSpPr>
          <p:grpSp>
            <p:nvGrpSpPr>
              <p:cNvPr id="28688" name="Group 3"/>
              <p:cNvGrpSpPr>
                <a:grpSpLocks/>
              </p:cNvGrpSpPr>
              <p:nvPr/>
            </p:nvGrpSpPr>
            <p:grpSpPr bwMode="auto">
              <a:xfrm>
                <a:off x="674338" y="2711357"/>
                <a:ext cx="4056246" cy="1106615"/>
                <a:chOff x="674339" y="2422262"/>
                <a:chExt cx="4056245" cy="1106615"/>
              </a:xfrm>
            </p:grpSpPr>
            <p:sp>
              <p:nvSpPr>
                <p:cNvPr id="8" name="Rectangle: Rounded Corners 7">
                  <a:extLst>
                    <a:ext uri="{FF2B5EF4-FFF2-40B4-BE49-F238E27FC236}">
                      <a16:creationId xmlns:a16="http://schemas.microsoft.com/office/drawing/2014/main" id="{25E09C95-D4F7-4438-9EDA-4117EE5D98E5}"/>
                    </a:ext>
                  </a:extLst>
                </p:cNvPr>
                <p:cNvSpPr/>
                <p:nvPr/>
              </p:nvSpPr>
              <p:spPr>
                <a:xfrm>
                  <a:off x="755305" y="2422262"/>
                  <a:ext cx="3975279" cy="1106615"/>
                </a:xfrm>
                <a:prstGeom prst="roundRect">
                  <a:avLst>
                    <a:gd name="adj" fmla="val 6231"/>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EC0A24D2-EF7F-4DD7-BEA7-F992F6C22E01}"/>
                    </a:ext>
                  </a:extLst>
                </p:cNvPr>
                <p:cNvSpPr/>
                <p:nvPr/>
              </p:nvSpPr>
              <p:spPr>
                <a:xfrm rot="19089003">
                  <a:off x="674339" y="2423849"/>
                  <a:ext cx="309576" cy="117489"/>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 name="TXT1">
                <a:extLst>
                  <a:ext uri="{FF2B5EF4-FFF2-40B4-BE49-F238E27FC236}">
                    <a16:creationId xmlns:a16="http://schemas.microsoft.com/office/drawing/2014/main" id="{C81FFB15-B2E8-4EEF-B0C8-44C931919AC9}"/>
                  </a:ext>
                </a:extLst>
              </p:cNvPr>
              <p:cNvSpPr>
                <a:spLocks noChangeArrowheads="1"/>
              </p:cNvSpPr>
              <p:nvPr/>
            </p:nvSpPr>
            <p:spPr bwMode="auto">
              <a:xfrm>
                <a:off x="834682" y="2778040"/>
                <a:ext cx="3232297" cy="924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How much can you remember about the things you might find in a synagogue?</a:t>
                </a:r>
              </a:p>
            </p:txBody>
          </p:sp>
        </p:grpSp>
        <p:sp>
          <p:nvSpPr>
            <p:cNvPr id="5" name="Rectangle: Rounded Corners 29">
              <a:extLst>
                <a:ext uri="{FF2B5EF4-FFF2-40B4-BE49-F238E27FC236}">
                  <a16:creationId xmlns:a16="http://schemas.microsoft.com/office/drawing/2014/main" id="{C32FEB28-5AC6-4BB0-91C5-D847D0F13427}"/>
                </a:ext>
              </a:extLst>
            </p:cNvPr>
            <p:cNvSpPr/>
            <p:nvPr/>
          </p:nvSpPr>
          <p:spPr>
            <a:xfrm>
              <a:off x="755650" y="5375411"/>
              <a:ext cx="222250" cy="200025"/>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0" name="Group 9"/>
          <p:cNvGrpSpPr>
            <a:grpSpLocks/>
          </p:cNvGrpSpPr>
          <p:nvPr/>
        </p:nvGrpSpPr>
        <p:grpSpPr bwMode="auto">
          <a:xfrm>
            <a:off x="674688" y="3265488"/>
            <a:ext cx="4056062" cy="1681162"/>
            <a:chOff x="674688" y="5370649"/>
            <a:chExt cx="4056062" cy="1681254"/>
          </a:xfrm>
        </p:grpSpPr>
        <p:grpSp>
          <p:nvGrpSpPr>
            <p:cNvPr id="28680" name="Group 2"/>
            <p:cNvGrpSpPr>
              <a:grpSpLocks/>
            </p:cNvGrpSpPr>
            <p:nvPr/>
          </p:nvGrpSpPr>
          <p:grpSpPr bwMode="auto">
            <a:xfrm>
              <a:off x="674688" y="5370649"/>
              <a:ext cx="4056062" cy="1681254"/>
              <a:chOff x="674338" y="2711357"/>
              <a:chExt cx="4056246" cy="1681450"/>
            </a:xfrm>
          </p:grpSpPr>
          <p:grpSp>
            <p:nvGrpSpPr>
              <p:cNvPr id="28682" name="Group 3"/>
              <p:cNvGrpSpPr>
                <a:grpSpLocks/>
              </p:cNvGrpSpPr>
              <p:nvPr/>
            </p:nvGrpSpPr>
            <p:grpSpPr bwMode="auto">
              <a:xfrm>
                <a:off x="674338" y="2711357"/>
                <a:ext cx="4056246" cy="1681450"/>
                <a:chOff x="674339" y="2422262"/>
                <a:chExt cx="4056245" cy="1681450"/>
              </a:xfrm>
            </p:grpSpPr>
            <p:sp>
              <p:nvSpPr>
                <p:cNvPr id="15" name="Rectangle: Rounded Corners 14">
                  <a:extLst>
                    <a:ext uri="{FF2B5EF4-FFF2-40B4-BE49-F238E27FC236}">
                      <a16:creationId xmlns:a16="http://schemas.microsoft.com/office/drawing/2014/main" id="{C9A81C7F-9602-430D-BE95-61534F68AF69}"/>
                    </a:ext>
                  </a:extLst>
                </p:cNvPr>
                <p:cNvSpPr/>
                <p:nvPr/>
              </p:nvSpPr>
              <p:spPr>
                <a:xfrm>
                  <a:off x="755305" y="2422262"/>
                  <a:ext cx="3975279" cy="1681450"/>
                </a:xfrm>
                <a:prstGeom prst="roundRect">
                  <a:avLst>
                    <a:gd name="adj" fmla="val 4219"/>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 name="Isosceles Triangle 8">
                  <a:extLst>
                    <a:ext uri="{FF2B5EF4-FFF2-40B4-BE49-F238E27FC236}">
                      <a16:creationId xmlns:a16="http://schemas.microsoft.com/office/drawing/2014/main" id="{B6A36648-2652-48E8-A96A-61F18071F44A}"/>
                    </a:ext>
                  </a:extLst>
                </p:cNvPr>
                <p:cNvSpPr/>
                <p:nvPr/>
              </p:nvSpPr>
              <p:spPr>
                <a:xfrm rot="19089003">
                  <a:off x="674339" y="2423849"/>
                  <a:ext cx="309576" cy="117495"/>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4" name="TXT1">
                <a:extLst>
                  <a:ext uri="{FF2B5EF4-FFF2-40B4-BE49-F238E27FC236}">
                    <a16:creationId xmlns:a16="http://schemas.microsoft.com/office/drawing/2014/main" id="{45452EF2-43D9-4F72-96F6-05F55C5A6B39}"/>
                  </a:ext>
                </a:extLst>
              </p:cNvPr>
              <p:cNvSpPr>
                <a:spLocks noChangeArrowheads="1"/>
              </p:cNvSpPr>
              <p:nvPr/>
            </p:nvSpPr>
            <p:spPr bwMode="auto">
              <a:xfrm>
                <a:off x="834682" y="2778043"/>
                <a:ext cx="3014800" cy="147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Complete the </a:t>
                </a:r>
                <a:r>
                  <a:rPr lang="en-GB" altLang="en-US" b="1" spc="-30" dirty="0"/>
                  <a:t>Parts of a Synagogue Matching Activity Sheet </a:t>
                </a:r>
                <a:r>
                  <a:rPr lang="en-GB" altLang="en-US" spc="-30" dirty="0"/>
                  <a:t>to show much you now know about a synagogue.</a:t>
                </a:r>
              </a:p>
            </p:txBody>
          </p:sp>
        </p:grpSp>
        <p:sp>
          <p:nvSpPr>
            <p:cNvPr id="12" name="Rectangle: Rounded Corners 29">
              <a:extLst>
                <a:ext uri="{FF2B5EF4-FFF2-40B4-BE49-F238E27FC236}">
                  <a16:creationId xmlns:a16="http://schemas.microsoft.com/office/drawing/2014/main" id="{F6C629FA-C0F3-483D-89EB-F0151D3168AD}"/>
                </a:ext>
              </a:extLst>
            </p:cNvPr>
            <p:cNvSpPr/>
            <p:nvPr/>
          </p:nvSpPr>
          <p:spPr>
            <a:xfrm>
              <a:off x="755650" y="5375411"/>
              <a:ext cx="222250" cy="200036"/>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28677"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84750" y="1327150"/>
            <a:ext cx="3403600"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38738" y="2611438"/>
            <a:ext cx="3594100" cy="233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30750" y="3819525"/>
            <a:ext cx="3779838" cy="245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7563" y="1390650"/>
            <a:ext cx="7848600" cy="499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Guess the Object</a:t>
            </a:r>
          </a:p>
        </p:txBody>
      </p:sp>
      <p:grpSp>
        <p:nvGrpSpPr>
          <p:cNvPr id="30723" name="pencil"/>
          <p:cNvGrpSpPr>
            <a:grpSpLocks/>
          </p:cNvGrpSpPr>
          <p:nvPr/>
        </p:nvGrpSpPr>
        <p:grpSpPr bwMode="auto">
          <a:xfrm>
            <a:off x="755650" y="1681163"/>
            <a:ext cx="7551738" cy="495300"/>
            <a:chOff x="755650" y="2834688"/>
            <a:chExt cx="7550509" cy="495603"/>
          </a:xfrm>
        </p:grpSpPr>
        <p:grpSp>
          <p:nvGrpSpPr>
            <p:cNvPr id="30735" name="Group 20"/>
            <p:cNvGrpSpPr>
              <a:grpSpLocks/>
            </p:cNvGrpSpPr>
            <p:nvPr/>
          </p:nvGrpSpPr>
          <p:grpSpPr bwMode="auto">
            <a:xfrm>
              <a:off x="755650" y="2834688"/>
              <a:ext cx="7550509" cy="495603"/>
              <a:chOff x="755650" y="2710863"/>
              <a:chExt cx="7550509"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50" y="2710863"/>
                <a:ext cx="688862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25" y="2777579"/>
                <a:ext cx="7472734"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Can you guess which object from a synagogue this might be?</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50" y="2844219"/>
              <a:ext cx="222214"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8" name="Rectangle 17"/>
          <p:cNvSpPr>
            <a:spLocks noChangeArrowheads="1"/>
          </p:cNvSpPr>
          <p:nvPr/>
        </p:nvSpPr>
        <p:spPr bwMode="auto">
          <a:xfrm>
            <a:off x="869950" y="2378075"/>
            <a:ext cx="2443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worn by men.</a:t>
            </a:r>
          </a:p>
        </p:txBody>
      </p:sp>
      <p:sp>
        <p:nvSpPr>
          <p:cNvPr id="19" name="Rectangle 18"/>
          <p:cNvSpPr>
            <a:spLocks noChangeArrowheads="1"/>
          </p:cNvSpPr>
          <p:nvPr/>
        </p:nvSpPr>
        <p:spPr bwMode="auto">
          <a:xfrm>
            <a:off x="866775" y="2911475"/>
            <a:ext cx="2616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blue and white.</a:t>
            </a:r>
          </a:p>
        </p:txBody>
      </p:sp>
      <p:sp>
        <p:nvSpPr>
          <p:cNvPr id="20" name="Rectangle 19"/>
          <p:cNvSpPr>
            <a:spLocks noChangeArrowheads="1"/>
          </p:cNvSpPr>
          <p:nvPr/>
        </p:nvSpPr>
        <p:spPr bwMode="auto">
          <a:xfrm>
            <a:off x="866775" y="3444875"/>
            <a:ext cx="3990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help show respect during prayer.</a:t>
            </a:r>
          </a:p>
        </p:txBody>
      </p:sp>
      <p:pic>
        <p:nvPicPr>
          <p:cNvPr id="30727" name="Picture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5450" y="1593850"/>
            <a:ext cx="1690688"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6B0778C7-8262-48E9-8AA7-9B3AE79550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667" t="-2572" r="-14546" b="-2822"/>
          <a:stretch/>
        </p:blipFill>
        <p:spPr>
          <a:xfrm>
            <a:off x="796355" y="4080987"/>
            <a:ext cx="880483" cy="2001474"/>
          </a:xfrm>
          <a:prstGeom prst="roundRect">
            <a:avLst/>
          </a:prstGeom>
          <a:ln w="57150">
            <a:solidFill>
              <a:srgbClr val="7768AD"/>
            </a:solidFill>
          </a:ln>
        </p:spPr>
      </p:pic>
      <p:grpSp>
        <p:nvGrpSpPr>
          <p:cNvPr id="25" name="pencil"/>
          <p:cNvGrpSpPr>
            <a:grpSpLocks/>
          </p:cNvGrpSpPr>
          <p:nvPr/>
        </p:nvGrpSpPr>
        <p:grpSpPr bwMode="auto">
          <a:xfrm>
            <a:off x="1535113" y="4300538"/>
            <a:ext cx="3711575" cy="495300"/>
            <a:chOff x="755650" y="2834688"/>
            <a:chExt cx="3710780" cy="495603"/>
          </a:xfrm>
        </p:grpSpPr>
        <p:grpSp>
          <p:nvGrpSpPr>
            <p:cNvPr id="30731" name="Group 20"/>
            <p:cNvGrpSpPr>
              <a:grpSpLocks/>
            </p:cNvGrpSpPr>
            <p:nvPr/>
          </p:nvGrpSpPr>
          <p:grpSpPr bwMode="auto">
            <a:xfrm>
              <a:off x="755650" y="2834688"/>
              <a:ext cx="3710780" cy="495603"/>
              <a:chOff x="755650" y="2710863"/>
              <a:chExt cx="3710780" cy="495603"/>
            </a:xfrm>
          </p:grpSpPr>
          <p:sp>
            <p:nvSpPr>
              <p:cNvPr id="28" name="Rectangle: Rounded Corners 27">
                <a:extLst>
                  <a:ext uri="{FF2B5EF4-FFF2-40B4-BE49-F238E27FC236}">
                    <a16:creationId xmlns:a16="http://schemas.microsoft.com/office/drawing/2014/main" id="{EF5F680E-CDC3-44D5-AAEF-FE53FF68B7C4}"/>
                  </a:ext>
                </a:extLst>
              </p:cNvPr>
              <p:cNvSpPr/>
              <p:nvPr/>
            </p:nvSpPr>
            <p:spPr>
              <a:xfrm>
                <a:off x="755650" y="2710863"/>
                <a:ext cx="3710780"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Rectangle 28">
                <a:extLst>
                  <a:ext uri="{FF2B5EF4-FFF2-40B4-BE49-F238E27FC236}">
                    <a16:creationId xmlns:a16="http://schemas.microsoft.com/office/drawing/2014/main" id="{588D640B-C36E-4254-A853-CAC1EBC3E0B0}"/>
                  </a:ext>
                </a:extLst>
              </p:cNvPr>
              <p:cNvSpPr/>
              <p:nvPr/>
            </p:nvSpPr>
            <p:spPr>
              <a:xfrm>
                <a:off x="833420" y="2777579"/>
                <a:ext cx="3342559" cy="370113"/>
              </a:xfrm>
              <a:prstGeom prst="rect">
                <a:avLst/>
              </a:prstGeom>
            </p:spPr>
            <p:txBody>
              <a:bodyPr>
                <a:spAutoFit/>
              </a:bodyPr>
              <a:lstStyle/>
              <a:p>
                <a:pPr eaLnBrk="1" fontAlgn="auto" hangingPunct="1">
                  <a:spcBef>
                    <a:spcPts val="0"/>
                  </a:spcBef>
                  <a:spcAft>
                    <a:spcPts val="0"/>
                  </a:spcAft>
                  <a:defRPr/>
                </a:pPr>
                <a:r>
                  <a:rPr lang="en-GB" b="1" dirty="0">
                    <a:solidFill>
                      <a:schemeClr val="bg1"/>
                    </a:solidFill>
                    <a:latin typeface="+mn-lt"/>
                  </a:rPr>
                  <a:t>tallit</a:t>
                </a:r>
                <a:r>
                  <a:rPr lang="en-GB" dirty="0">
                    <a:solidFill>
                      <a:schemeClr val="bg1"/>
                    </a:solidFill>
                    <a:latin typeface="+mj-lt"/>
                  </a:rPr>
                  <a:t> – a prayer shawl</a:t>
                </a:r>
              </a:p>
            </p:txBody>
          </p:sp>
        </p:grpSp>
        <p:sp>
          <p:nvSpPr>
            <p:cNvPr id="27" name="Rectangle: Rounded Corners 29">
              <a:extLst>
                <a:ext uri="{FF2B5EF4-FFF2-40B4-BE49-F238E27FC236}">
                  <a16:creationId xmlns:a16="http://schemas.microsoft.com/office/drawing/2014/main" id="{CF6B003D-232A-4686-80BB-5DB6DABA5635}"/>
                </a:ext>
              </a:extLst>
            </p:cNvPr>
            <p:cNvSpPr/>
            <p:nvPr/>
          </p:nvSpPr>
          <p:spPr>
            <a:xfrm>
              <a:off x="755650" y="2844219"/>
              <a:ext cx="222202"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30730"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35563" y="2527300"/>
            <a:ext cx="1719262" cy="379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Guess the Object</a:t>
            </a:r>
          </a:p>
        </p:txBody>
      </p:sp>
      <p:grpSp>
        <p:nvGrpSpPr>
          <p:cNvPr id="31747" name="pencil"/>
          <p:cNvGrpSpPr>
            <a:grpSpLocks/>
          </p:cNvGrpSpPr>
          <p:nvPr/>
        </p:nvGrpSpPr>
        <p:grpSpPr bwMode="auto">
          <a:xfrm>
            <a:off x="755650" y="1681163"/>
            <a:ext cx="7551738" cy="495300"/>
            <a:chOff x="755650" y="2834688"/>
            <a:chExt cx="7550509" cy="495603"/>
          </a:xfrm>
        </p:grpSpPr>
        <p:grpSp>
          <p:nvGrpSpPr>
            <p:cNvPr id="31759" name="Group 20"/>
            <p:cNvGrpSpPr>
              <a:grpSpLocks/>
            </p:cNvGrpSpPr>
            <p:nvPr/>
          </p:nvGrpSpPr>
          <p:grpSpPr bwMode="auto">
            <a:xfrm>
              <a:off x="755650" y="2834688"/>
              <a:ext cx="7550509" cy="495603"/>
              <a:chOff x="755650" y="2710863"/>
              <a:chExt cx="7550509"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50" y="2710863"/>
                <a:ext cx="688862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25" y="2777579"/>
                <a:ext cx="7472734"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Can you guess which object from a synagogue this might be?</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50" y="2844219"/>
              <a:ext cx="222214"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8" name="Rectangle 17"/>
          <p:cNvSpPr>
            <a:spLocks noChangeArrowheads="1"/>
          </p:cNvSpPr>
          <p:nvPr/>
        </p:nvSpPr>
        <p:spPr bwMode="auto">
          <a:xfrm>
            <a:off x="869950" y="2378075"/>
            <a:ext cx="46561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on the main wall of the synagogue.</a:t>
            </a:r>
          </a:p>
        </p:txBody>
      </p:sp>
      <p:sp>
        <p:nvSpPr>
          <p:cNvPr id="19" name="Rectangle 18"/>
          <p:cNvSpPr>
            <a:spLocks noChangeArrowheads="1"/>
          </p:cNvSpPr>
          <p:nvPr/>
        </p:nvSpPr>
        <p:spPr bwMode="auto">
          <a:xfrm>
            <a:off x="866775" y="2911475"/>
            <a:ext cx="41290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look after the Jewish special book.</a:t>
            </a:r>
          </a:p>
        </p:txBody>
      </p:sp>
      <p:sp>
        <p:nvSpPr>
          <p:cNvPr id="20" name="Rectangle 19"/>
          <p:cNvSpPr>
            <a:spLocks noChangeArrowheads="1"/>
          </p:cNvSpPr>
          <p:nvPr/>
        </p:nvSpPr>
        <p:spPr bwMode="auto">
          <a:xfrm>
            <a:off x="866775" y="3444875"/>
            <a:ext cx="3194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impressive to look at.</a:t>
            </a:r>
          </a:p>
        </p:txBody>
      </p:sp>
      <p:pic>
        <p:nvPicPr>
          <p:cNvPr id="31751"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8950" y="1447800"/>
            <a:ext cx="1719263" cy="486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a:extLst>
              <a:ext uri="{FF2B5EF4-FFF2-40B4-BE49-F238E27FC236}">
                <a16:creationId xmlns:a16="http://schemas.microsoft.com/office/drawing/2014/main" id="{3CE21C62-972E-4311-90AE-8F7427B049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89" t="-506" r="-192" b="2289"/>
          <a:stretch/>
        </p:blipFill>
        <p:spPr>
          <a:xfrm>
            <a:off x="832000" y="4070622"/>
            <a:ext cx="1419497" cy="2011839"/>
          </a:xfrm>
          <a:prstGeom prst="roundRect">
            <a:avLst>
              <a:gd name="adj" fmla="val 12373"/>
            </a:avLst>
          </a:prstGeom>
          <a:solidFill>
            <a:schemeClr val="bg1"/>
          </a:solidFill>
          <a:ln w="57150">
            <a:solidFill>
              <a:srgbClr val="7768AD"/>
            </a:solidFill>
          </a:ln>
        </p:spPr>
      </p:pic>
      <p:grpSp>
        <p:nvGrpSpPr>
          <p:cNvPr id="25" name="pencil"/>
          <p:cNvGrpSpPr>
            <a:grpSpLocks/>
          </p:cNvGrpSpPr>
          <p:nvPr/>
        </p:nvGrpSpPr>
        <p:grpSpPr bwMode="auto">
          <a:xfrm>
            <a:off x="2117725" y="4300538"/>
            <a:ext cx="3421063" cy="495300"/>
            <a:chOff x="755650" y="2834688"/>
            <a:chExt cx="3420136" cy="495603"/>
          </a:xfrm>
        </p:grpSpPr>
        <p:grpSp>
          <p:nvGrpSpPr>
            <p:cNvPr id="31755" name="Group 20"/>
            <p:cNvGrpSpPr>
              <a:grpSpLocks/>
            </p:cNvGrpSpPr>
            <p:nvPr/>
          </p:nvGrpSpPr>
          <p:grpSpPr bwMode="auto">
            <a:xfrm>
              <a:off x="755650" y="2834688"/>
              <a:ext cx="3420136" cy="495603"/>
              <a:chOff x="755650" y="2710863"/>
              <a:chExt cx="3420136" cy="495603"/>
            </a:xfrm>
          </p:grpSpPr>
          <p:sp>
            <p:nvSpPr>
              <p:cNvPr id="28" name="Rectangle: Rounded Corners 27">
                <a:extLst>
                  <a:ext uri="{FF2B5EF4-FFF2-40B4-BE49-F238E27FC236}">
                    <a16:creationId xmlns:a16="http://schemas.microsoft.com/office/drawing/2014/main" id="{EF5F680E-CDC3-44D5-AAEF-FE53FF68B7C4}"/>
                  </a:ext>
                </a:extLst>
              </p:cNvPr>
              <p:cNvSpPr/>
              <p:nvPr/>
            </p:nvSpPr>
            <p:spPr>
              <a:xfrm>
                <a:off x="755650" y="2710863"/>
                <a:ext cx="3113831"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Rectangle 28">
                <a:extLst>
                  <a:ext uri="{FF2B5EF4-FFF2-40B4-BE49-F238E27FC236}">
                    <a16:creationId xmlns:a16="http://schemas.microsoft.com/office/drawing/2014/main" id="{588D640B-C36E-4254-A853-CAC1EBC3E0B0}"/>
                  </a:ext>
                </a:extLst>
              </p:cNvPr>
              <p:cNvSpPr/>
              <p:nvPr/>
            </p:nvSpPr>
            <p:spPr>
              <a:xfrm>
                <a:off x="833417" y="2777579"/>
                <a:ext cx="3342369" cy="370113"/>
              </a:xfrm>
              <a:prstGeom prst="rect">
                <a:avLst/>
              </a:prstGeom>
            </p:spPr>
            <p:txBody>
              <a:bodyPr>
                <a:spAutoFit/>
              </a:bodyPr>
              <a:lstStyle/>
              <a:p>
                <a:pPr eaLnBrk="1" fontAlgn="auto" hangingPunct="1">
                  <a:spcBef>
                    <a:spcPts val="0"/>
                  </a:spcBef>
                  <a:spcAft>
                    <a:spcPts val="0"/>
                  </a:spcAft>
                  <a:defRPr/>
                </a:pPr>
                <a:r>
                  <a:rPr lang="en-GB" b="1" dirty="0">
                    <a:solidFill>
                      <a:schemeClr val="bg1"/>
                    </a:solidFill>
                    <a:latin typeface="+mn-lt"/>
                  </a:rPr>
                  <a:t>ark</a:t>
                </a:r>
                <a:endParaRPr lang="en-GB" dirty="0">
                  <a:solidFill>
                    <a:schemeClr val="bg1"/>
                  </a:solidFill>
                  <a:latin typeface="+mj-lt"/>
                </a:endParaRPr>
              </a:p>
            </p:txBody>
          </p:sp>
        </p:grpSp>
        <p:sp>
          <p:nvSpPr>
            <p:cNvPr id="27" name="Rectangle: Rounded Corners 29">
              <a:extLst>
                <a:ext uri="{FF2B5EF4-FFF2-40B4-BE49-F238E27FC236}">
                  <a16:creationId xmlns:a16="http://schemas.microsoft.com/office/drawing/2014/main" id="{CF6B003D-232A-4686-80BB-5DB6DABA5635}"/>
                </a:ext>
              </a:extLst>
            </p:cNvPr>
            <p:cNvSpPr/>
            <p:nvPr/>
          </p:nvSpPr>
          <p:spPr>
            <a:xfrm>
              <a:off x="755650" y="2844219"/>
              <a:ext cx="222190"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3175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3175" y="2486025"/>
            <a:ext cx="1685925"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Guess the Object</a:t>
            </a:r>
          </a:p>
        </p:txBody>
      </p:sp>
      <p:grpSp>
        <p:nvGrpSpPr>
          <p:cNvPr id="32771" name="pencil"/>
          <p:cNvGrpSpPr>
            <a:grpSpLocks/>
          </p:cNvGrpSpPr>
          <p:nvPr/>
        </p:nvGrpSpPr>
        <p:grpSpPr bwMode="auto">
          <a:xfrm>
            <a:off x="755650" y="1681163"/>
            <a:ext cx="7632700" cy="495300"/>
            <a:chOff x="755650" y="2834688"/>
            <a:chExt cx="7630861" cy="495603"/>
          </a:xfrm>
        </p:grpSpPr>
        <p:grpSp>
          <p:nvGrpSpPr>
            <p:cNvPr id="32782" name="Group 20"/>
            <p:cNvGrpSpPr>
              <a:grpSpLocks/>
            </p:cNvGrpSpPr>
            <p:nvPr/>
          </p:nvGrpSpPr>
          <p:grpSpPr bwMode="auto">
            <a:xfrm>
              <a:off x="755650" y="2834688"/>
              <a:ext cx="7630861" cy="495603"/>
              <a:chOff x="755650" y="2710863"/>
              <a:chExt cx="7630861"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50" y="2710863"/>
                <a:ext cx="7630861"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9" y="2777579"/>
                <a:ext cx="7472149"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Can you guess which object from a synagogue this might be?</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50" y="2844219"/>
              <a:ext cx="222196"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8" name="Rectangle 17"/>
          <p:cNvSpPr>
            <a:spLocks noChangeArrowheads="1"/>
          </p:cNvSpPr>
          <p:nvPr/>
        </p:nvSpPr>
        <p:spPr bwMode="auto">
          <a:xfrm>
            <a:off x="869950" y="2378075"/>
            <a:ext cx="3559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where the cantor stands.</a:t>
            </a:r>
          </a:p>
        </p:txBody>
      </p:sp>
      <p:sp>
        <p:nvSpPr>
          <p:cNvPr id="19" name="Rectangle 18"/>
          <p:cNvSpPr>
            <a:spLocks noChangeArrowheads="1"/>
          </p:cNvSpPr>
          <p:nvPr/>
        </p:nvSpPr>
        <p:spPr bwMode="auto">
          <a:xfrm>
            <a:off x="866775" y="2911475"/>
            <a:ext cx="3724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where the Torah is placed.</a:t>
            </a:r>
          </a:p>
        </p:txBody>
      </p:sp>
      <p:sp>
        <p:nvSpPr>
          <p:cNvPr id="20" name="Rectangle 19"/>
          <p:cNvSpPr>
            <a:spLocks noChangeArrowheads="1"/>
          </p:cNvSpPr>
          <p:nvPr/>
        </p:nvSpPr>
        <p:spPr bwMode="auto">
          <a:xfrm>
            <a:off x="866775" y="3444875"/>
            <a:ext cx="36306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in the centre of the room.</a:t>
            </a:r>
          </a:p>
        </p:txBody>
      </p:sp>
      <p:pic>
        <p:nvPicPr>
          <p:cNvPr id="21" name="Picture 20">
            <a:extLst>
              <a:ext uri="{FF2B5EF4-FFF2-40B4-BE49-F238E27FC236}">
                <a16:creationId xmlns:a16="http://schemas.microsoft.com/office/drawing/2014/main" id="{FD301F54-0BD0-4EC9-AD4A-0C59FCAF873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508" t="-9724" r="-12039" b="-4099"/>
          <a:stretch/>
        </p:blipFill>
        <p:spPr>
          <a:xfrm>
            <a:off x="807904" y="4070621"/>
            <a:ext cx="2339375" cy="2011839"/>
          </a:xfrm>
          <a:prstGeom prst="roundRect">
            <a:avLst>
              <a:gd name="adj" fmla="val 6711"/>
            </a:avLst>
          </a:prstGeom>
          <a:solidFill>
            <a:schemeClr val="bg1"/>
          </a:solidFill>
          <a:ln w="57150">
            <a:solidFill>
              <a:srgbClr val="7768AD"/>
            </a:solidFill>
          </a:ln>
        </p:spPr>
      </p:pic>
      <p:grpSp>
        <p:nvGrpSpPr>
          <p:cNvPr id="25" name="pencil"/>
          <p:cNvGrpSpPr>
            <a:grpSpLocks/>
          </p:cNvGrpSpPr>
          <p:nvPr/>
        </p:nvGrpSpPr>
        <p:grpSpPr bwMode="auto">
          <a:xfrm>
            <a:off x="3006725" y="4300538"/>
            <a:ext cx="3419475" cy="495300"/>
            <a:chOff x="755650" y="2834688"/>
            <a:chExt cx="3420136" cy="495603"/>
          </a:xfrm>
        </p:grpSpPr>
        <p:grpSp>
          <p:nvGrpSpPr>
            <p:cNvPr id="32778" name="Group 20"/>
            <p:cNvGrpSpPr>
              <a:grpSpLocks/>
            </p:cNvGrpSpPr>
            <p:nvPr/>
          </p:nvGrpSpPr>
          <p:grpSpPr bwMode="auto">
            <a:xfrm>
              <a:off x="755650" y="2834688"/>
              <a:ext cx="3420136" cy="495603"/>
              <a:chOff x="755650" y="2710863"/>
              <a:chExt cx="3420136" cy="495603"/>
            </a:xfrm>
          </p:grpSpPr>
          <p:sp>
            <p:nvSpPr>
              <p:cNvPr id="28" name="Rectangle: Rounded Corners 27">
                <a:extLst>
                  <a:ext uri="{FF2B5EF4-FFF2-40B4-BE49-F238E27FC236}">
                    <a16:creationId xmlns:a16="http://schemas.microsoft.com/office/drawing/2014/main" id="{EF5F680E-CDC3-44D5-AAEF-FE53FF68B7C4}"/>
                  </a:ext>
                </a:extLst>
              </p:cNvPr>
              <p:cNvSpPr/>
              <p:nvPr/>
            </p:nvSpPr>
            <p:spPr>
              <a:xfrm>
                <a:off x="755650" y="2710863"/>
                <a:ext cx="2218167"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Rectangle 28">
                <a:extLst>
                  <a:ext uri="{FF2B5EF4-FFF2-40B4-BE49-F238E27FC236}">
                    <a16:creationId xmlns:a16="http://schemas.microsoft.com/office/drawing/2014/main" id="{588D640B-C36E-4254-A853-CAC1EBC3E0B0}"/>
                  </a:ext>
                </a:extLst>
              </p:cNvPr>
              <p:cNvSpPr/>
              <p:nvPr/>
            </p:nvSpPr>
            <p:spPr>
              <a:xfrm>
                <a:off x="833453" y="2777579"/>
                <a:ext cx="3342333" cy="370113"/>
              </a:xfrm>
              <a:prstGeom prst="rect">
                <a:avLst/>
              </a:prstGeom>
            </p:spPr>
            <p:txBody>
              <a:bodyPr>
                <a:spAutoFit/>
              </a:bodyPr>
              <a:lstStyle/>
              <a:p>
                <a:pPr eaLnBrk="1" fontAlgn="auto" hangingPunct="1">
                  <a:spcBef>
                    <a:spcPts val="0"/>
                  </a:spcBef>
                  <a:spcAft>
                    <a:spcPts val="0"/>
                  </a:spcAft>
                  <a:defRPr/>
                </a:pPr>
                <a:r>
                  <a:rPr lang="en-GB" b="1" dirty="0">
                    <a:solidFill>
                      <a:schemeClr val="bg1"/>
                    </a:solidFill>
                    <a:latin typeface="+mn-lt"/>
                  </a:rPr>
                  <a:t>bimah</a:t>
                </a:r>
                <a:endParaRPr lang="en-GB" dirty="0">
                  <a:solidFill>
                    <a:schemeClr val="bg1"/>
                  </a:solidFill>
                  <a:latin typeface="+mj-lt"/>
                </a:endParaRPr>
              </a:p>
            </p:txBody>
          </p:sp>
        </p:grpSp>
        <p:sp>
          <p:nvSpPr>
            <p:cNvPr id="27" name="Rectangle: Rounded Corners 29">
              <a:extLst>
                <a:ext uri="{FF2B5EF4-FFF2-40B4-BE49-F238E27FC236}">
                  <a16:creationId xmlns:a16="http://schemas.microsoft.com/office/drawing/2014/main" id="{CF6B003D-232A-4686-80BB-5DB6DABA5635}"/>
                </a:ext>
              </a:extLst>
            </p:cNvPr>
            <p:cNvSpPr/>
            <p:nvPr/>
          </p:nvSpPr>
          <p:spPr>
            <a:xfrm>
              <a:off x="755650" y="2844219"/>
              <a:ext cx="222293"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327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6613" y="2354263"/>
            <a:ext cx="3800475"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DDC5F2CB-22BC-4F8C-9D44-046865442D39}"/>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A8F5C425-775E-40CE-AB41-7DA6788B9797}"/>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3796"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33797"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33798" name="Content Placeholder 15"/>
          <p:cNvSpPr>
            <a:spLocks noGrp="1" noChangeArrowheads="1"/>
          </p:cNvSpPr>
          <p:nvPr>
            <p:ph idx="4294967295"/>
          </p:nvPr>
        </p:nvSpPr>
        <p:spPr>
          <a:xfrm>
            <a:off x="628650" y="1127125"/>
            <a:ext cx="7886700" cy="1409700"/>
          </a:xfrm>
        </p:spPr>
        <p:txBody>
          <a:bodyPr/>
          <a:lstStyle/>
          <a:p>
            <a:pPr eaLnBrk="1" hangingPunct="1"/>
            <a:r>
              <a:rPr lang="en-GB" altLang="en-US" smtClean="0"/>
              <a:t>To discuss key parts of a Jewish synagogue.</a:t>
            </a:r>
          </a:p>
        </p:txBody>
      </p:sp>
      <p:sp>
        <p:nvSpPr>
          <p:cNvPr id="33799"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anose="020B0604020202020204" pitchFamily="2" charset="0"/>
                <a:cs typeface="Twinkl" panose="020B0604020202020204"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anose="020B0604020202020204" pitchFamily="2" charset="0"/>
                <a:cs typeface="Twinkl" panose="020B0604020202020204"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pitchFamily="2" charset="0"/>
                <a:cs typeface="Twinkl" panose="020B0604020202020204" pitchFamily="2" charset="0"/>
              </a:defRPr>
            </a:lvl9pPr>
          </a:lstStyle>
          <a:p>
            <a:pPr eaLnBrk="1" hangingPunct="1"/>
            <a:r>
              <a:rPr lang="en-GB" altLang="en-US"/>
              <a:t>I can explain what a place of worship is.</a:t>
            </a:r>
          </a:p>
          <a:p>
            <a:pPr eaLnBrk="1" hangingPunct="1"/>
            <a:r>
              <a:rPr lang="en-GB" altLang="en-US"/>
              <a:t>I can name and talk about some important parts of a Jewish synagogue.</a:t>
            </a:r>
          </a:p>
          <a:p>
            <a:pPr eaLnBrk="1" hangingPunct="1"/>
            <a:r>
              <a:rPr lang="en-GB" altLang="en-US"/>
              <a:t>I can talk about some important things that Jewish people believe.</a:t>
            </a:r>
          </a:p>
          <a:p>
            <a:pPr eaLnBrk="1" hangingPunct="1"/>
            <a:r>
              <a:rPr lang="en-GB" altLang="en-US"/>
              <a:t>I can identify and name important parts and objects from a synagogue.</a:t>
            </a:r>
          </a:p>
        </p:txBody>
      </p:sp>
      <p:pic>
        <p:nvPicPr>
          <p:cNvPr id="3380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3">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 id="{1ADDB1BB-0B25-4201-92C4-C10345475AC7}" vid="{AEF62274-0B55-49D0-A2A4-32014AE46B9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#English Lesson Presentation</Template>
  <TotalTime>325</TotalTime>
  <Words>1022</Words>
  <Application>Microsoft Office PowerPoint</Application>
  <PresentationFormat>On-screen Show (4:3)</PresentationFormat>
  <Paragraphs>110</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Twinkl SemiBold</vt:lpstr>
      <vt:lpstr>Tuffy</vt:lpstr>
      <vt:lpstr>Twinkl</vt:lpstr>
      <vt:lpstr>Calibri</vt:lpstr>
      <vt:lpstr>Wingdings</vt:lpstr>
      <vt:lpstr>Office Theme</vt:lpstr>
      <vt:lpstr>RE Lesson 3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 Lima</dc:creator>
  <cp:lastModifiedBy>Sarah Hake</cp:lastModifiedBy>
  <cp:revision>30</cp:revision>
  <dcterms:created xsi:type="dcterms:W3CDTF">2018-05-09T14:51:34Z</dcterms:created>
  <dcterms:modified xsi:type="dcterms:W3CDTF">2020-05-20T06:54:24Z</dcterms:modified>
</cp:coreProperties>
</file>